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1261" r:id="rId5"/>
    <p:sldId id="1262" r:id="rId6"/>
    <p:sldId id="1214" r:id="rId7"/>
    <p:sldId id="1208" r:id="rId8"/>
    <p:sldId id="258" r:id="rId9"/>
    <p:sldId id="259" r:id="rId10"/>
    <p:sldId id="261" r:id="rId11"/>
    <p:sldId id="264" r:id="rId12"/>
    <p:sldId id="266" r:id="rId13"/>
    <p:sldId id="265" r:id="rId14"/>
    <p:sldId id="1217" r:id="rId15"/>
    <p:sldId id="1246" r:id="rId16"/>
    <p:sldId id="260" r:id="rId17"/>
    <p:sldId id="262" r:id="rId18"/>
    <p:sldId id="268" r:id="rId19"/>
    <p:sldId id="1259" r:id="rId20"/>
    <p:sldId id="1225" r:id="rId21"/>
    <p:sldId id="1226" r:id="rId22"/>
    <p:sldId id="1257" r:id="rId23"/>
    <p:sldId id="1227" r:id="rId24"/>
    <p:sldId id="1228" r:id="rId25"/>
    <p:sldId id="1229" r:id="rId26"/>
    <p:sldId id="1230" r:id="rId27"/>
    <p:sldId id="1231" r:id="rId28"/>
    <p:sldId id="1232" r:id="rId29"/>
    <p:sldId id="1233" r:id="rId30"/>
    <p:sldId id="1247" r:id="rId31"/>
    <p:sldId id="1260" r:id="rId32"/>
    <p:sldId id="278" r:id="rId33"/>
    <p:sldId id="279" r:id="rId34"/>
    <p:sldId id="281" r:id="rId35"/>
    <p:sldId id="282" r:id="rId36"/>
    <p:sldId id="1216" r:id="rId37"/>
    <p:sldId id="283" r:id="rId38"/>
    <p:sldId id="284" r:id="rId39"/>
    <p:sldId id="289" r:id="rId40"/>
    <p:sldId id="1248" r:id="rId41"/>
    <p:sldId id="1249" r:id="rId42"/>
    <p:sldId id="1250" r:id="rId43"/>
    <p:sldId id="1251" r:id="rId44"/>
    <p:sldId id="1252" r:id="rId45"/>
    <p:sldId id="1172" r:id="rId46"/>
    <p:sldId id="1173" r:id="rId47"/>
    <p:sldId id="1174" r:id="rId48"/>
    <p:sldId id="1175" r:id="rId49"/>
    <p:sldId id="1176" r:id="rId50"/>
    <p:sldId id="1236" r:id="rId51"/>
    <p:sldId id="1178" r:id="rId52"/>
    <p:sldId id="1179" r:id="rId53"/>
    <p:sldId id="1180" r:id="rId54"/>
    <p:sldId id="1253" r:id="rId55"/>
    <p:sldId id="1182" r:id="rId56"/>
    <p:sldId id="1183" r:id="rId57"/>
    <p:sldId id="1189" r:id="rId58"/>
    <p:sldId id="1184" r:id="rId59"/>
    <p:sldId id="1254" r:id="rId60"/>
    <p:sldId id="1186" r:id="rId61"/>
    <p:sldId id="1187" r:id="rId62"/>
    <p:sldId id="1188" r:id="rId63"/>
    <p:sldId id="1258" r:id="rId64"/>
    <p:sldId id="1255" r:id="rId65"/>
    <p:sldId id="1190" r:id="rId66"/>
    <p:sldId id="1193" r:id="rId67"/>
    <p:sldId id="1194" r:id="rId68"/>
    <p:sldId id="1256" r:id="rId69"/>
    <p:sldId id="1239" r:id="rId70"/>
    <p:sldId id="1241" r:id="rId71"/>
    <p:sldId id="1199" r:id="rId72"/>
    <p:sldId id="1242" r:id="rId73"/>
    <p:sldId id="1200" r:id="rId74"/>
    <p:sldId id="1202" r:id="rId75"/>
    <p:sldId id="1201" r:id="rId76"/>
    <p:sldId id="1203" r:id="rId77"/>
    <p:sldId id="1243" r:id="rId78"/>
    <p:sldId id="1244" r:id="rId79"/>
    <p:sldId id="1206" r:id="rId80"/>
    <p:sldId id="1245" r:id="rId8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Lst>
        </p14:section>
        <p14:section name="制度の基本について～医師の健康を守る働き方～" id="{87C122CF-940A-448C-8A15-5FC36BDFA3FE}">
          <p14:sldIdLst>
            <p14:sldId id="1252"/>
            <p14:sldId id="1172"/>
            <p14:sldId id="1173"/>
            <p14:sldId id="1174"/>
            <p14:sldId id="1175"/>
            <p14:sldId id="1176"/>
            <p14:sldId id="1236"/>
            <p14:sldId id="1178"/>
            <p14:sldId id="1179"/>
            <p14:sldId id="1180"/>
          </p14:sldIdLst>
        </p14:section>
        <p14:section name="現場を支える副業/兼業のために" id="{15DA6D5C-60E7-4CB7-8F2D-A9D4C8702517}">
          <p14:sldIdLst>
            <p14:sldId id="1253"/>
            <p14:sldId id="1182"/>
            <p14:sldId id="1183"/>
            <p14:sldId id="1189"/>
            <p14:sldId id="1184"/>
          </p14:sldIdLst>
        </p14:section>
        <p14:section name="タスク・シフト/シェア" id="{AF4522EB-EF31-4519-8FFB-7389D60ECF05}">
          <p14:sldIdLst>
            <p14:sldId id="1254"/>
            <p14:sldId id="1186"/>
            <p14:sldId id="1187"/>
            <p14:sldId id="1188"/>
            <p14:sldId id="1258"/>
          </p14:sldIdLst>
        </p14:section>
        <p14:section name="医師のプロフェッショナリズム" id="{6CF2B571-2546-4530-9A6F-7FEE16881C9C}">
          <p14:sldIdLst>
            <p14:sldId id="1255"/>
            <p14:sldId id="1190"/>
            <p14:sldId id="1193"/>
            <p14:sldId id="1194"/>
          </p14:sldIdLst>
        </p14:section>
        <p14:section name="働き方を守る様々な法制度" id="{1E3B26E4-3438-4B69-A27C-6BED58061DF4}">
          <p14:sldIdLst>
            <p14:sldId id="1256"/>
            <p14:sldId id="1239"/>
            <p14:sldId id="1241"/>
            <p14:sldId id="1199"/>
            <p14:sldId id="1242"/>
            <p14:sldId id="1200"/>
            <p14:sldId id="1202"/>
            <p14:sldId id="1201"/>
            <p14:sldId id="1203"/>
            <p14:sldId id="1243"/>
            <p14:sldId id="1244"/>
            <p14:sldId id="1206"/>
            <p14:sldId id="1245"/>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80676" autoAdjust="0"/>
  </p:normalViewPr>
  <p:slideViewPr>
    <p:cSldViewPr>
      <p:cViewPr>
        <p:scale>
          <a:sx n="150" d="100"/>
          <a:sy n="150" d="100"/>
        </p:scale>
        <p:origin x="294" y="-2046"/>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2023/10/24</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このように求められる医療の役割が増え、一方でそれを支えるマンパワーの確保が難しくなっていく中、医師個人の業務量はこれからも増加していくかもしれません。</a:t>
            </a:r>
          </a:p>
          <a:p>
            <a:r>
              <a:rPr kumimoji="1" lang="ja-JP" altLang="en-US" dirty="0"/>
              <a:t>高齢者の増加によって、患者さんの治療にはより時間と人手がかかります。</a:t>
            </a:r>
            <a:endParaRPr kumimoji="1" lang="en-US" altLang="ja-JP" dirty="0"/>
          </a:p>
          <a:p>
            <a:r>
              <a:rPr kumimoji="1" lang="ja-JP" altLang="en-US" dirty="0"/>
              <a:t>また、医師は生涯修練が求められる職業ですが、最新の高度化した医療を提供するための</a:t>
            </a:r>
            <a:r>
              <a:rPr kumimoji="1" lang="en-US" altLang="ja-JP" dirty="0"/>
              <a:t>｢</a:t>
            </a:r>
            <a:r>
              <a:rPr kumimoji="1" lang="ja-JP" altLang="en-US" dirty="0"/>
              <a:t>担い手</a:t>
            </a:r>
            <a:r>
              <a:rPr kumimoji="1" lang="en-US" altLang="ja-JP" dirty="0"/>
              <a:t>｣</a:t>
            </a:r>
            <a:r>
              <a:rPr kumimoji="1" lang="ja-JP" altLang="en-US" dirty="0"/>
              <a:t>としての修練には、これまで以上に年月がかかることも想定されます。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医療はすでに、医療者の精一杯の努力で支えられている中で、今後、こうした状況の変化が見込まれます。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b="0" dirty="0"/>
              <a:t>そのためには、</a:t>
            </a:r>
            <a:r>
              <a:rPr lang="ja-JP" altLang="en-US" kern="100" dirty="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dirty="0"/>
              <a:t>働き方</a:t>
            </a:r>
            <a:r>
              <a:rPr lang="ja-JP" altLang="en-US" dirty="0"/>
              <a:t>が</a:t>
            </a:r>
            <a:r>
              <a:rPr lang="ja-JP" altLang="ja-JP" dirty="0"/>
              <a:t>できる人</a:t>
            </a:r>
            <a:r>
              <a:rPr lang="ja-JP" altLang="en-US" dirty="0"/>
              <a:t>だけで業務を行うようなやり</a:t>
            </a:r>
            <a:r>
              <a:rPr lang="ja-JP" altLang="ja-JP" dirty="0"/>
              <a:t>方を見直して、</a:t>
            </a:r>
            <a:r>
              <a:rPr kumimoji="1" lang="ja-JP" altLang="en-US" b="0" dirty="0"/>
              <a:t>子育て中の方々や高齢な方々など、多様な環境にある医療従事者が活躍しつづけるために、働きやすい環境を作っていくことが大切です。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こうした中、医師の働き方改革を進めていくことは、医師本人だけでなく、患者さんにとっても重要なことです。</a:t>
            </a:r>
          </a:p>
          <a:p>
            <a:r>
              <a:rPr kumimoji="1" lang="ja-JP" altLang="en-US" dirty="0"/>
              <a:t>医師の働き方改革の推進による、医師にとってのメリットとしては、</a:t>
            </a:r>
          </a:p>
          <a:p>
            <a:r>
              <a:rPr kumimoji="1" lang="ja-JP" altLang="en-US" dirty="0"/>
              <a:t>①前日の勤務から翌日の勤務までの間のインターバルが確保されることで、必要な休息をとれるようになる、ということや、</a:t>
            </a:r>
          </a:p>
          <a:p>
            <a:r>
              <a:rPr kumimoji="1" lang="ja-JP" altLang="en-US" dirty="0"/>
              <a:t>②医療現場全体でのタスク・シフト</a:t>
            </a:r>
            <a:r>
              <a:rPr kumimoji="1" lang="en-US" altLang="ja-JP" dirty="0"/>
              <a:t>/</a:t>
            </a:r>
            <a:r>
              <a:rPr kumimoji="1" lang="ja-JP" altLang="en-US" dirty="0"/>
              <a:t>シェアを推進することで、医師でなければできないより専門的な業務に集中できるようになる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一方で、医師の働き方改革の推進による、患者さんにとってのメリットとしては、</a:t>
            </a:r>
          </a:p>
          <a:p>
            <a:r>
              <a:rPr kumimoji="1" lang="ja-JP" altLang="en-US" dirty="0"/>
              <a:t>①医師の健康が確保される</a:t>
            </a:r>
            <a:r>
              <a:rPr kumimoji="1" lang="ja-JP" altLang="en-US" b="0" dirty="0"/>
              <a:t>ことで、</a:t>
            </a:r>
            <a:r>
              <a:rPr lang="ja-JP" altLang="ja-JP" b="0" dirty="0"/>
              <a:t>医師の作業能力が適切に維持され、インシデント、アクシデントの発生が抑えられるようになり、</a:t>
            </a:r>
            <a:r>
              <a:rPr kumimoji="1" lang="ja-JP" altLang="en-US" dirty="0"/>
              <a:t>より安心・安全な医療が受けられる、ということや、</a:t>
            </a:r>
          </a:p>
          <a:p>
            <a:r>
              <a:rPr kumimoji="1" lang="ja-JP" altLang="en-US" dirty="0"/>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働き方改革は、雇用主や管理者だけの問題ではなく、職場の全員が主人公です。</a:t>
            </a:r>
            <a:endParaRPr kumimoji="1" lang="en-US" altLang="ja-JP" dirty="0"/>
          </a:p>
          <a:p>
            <a:r>
              <a:rPr kumimoji="1" lang="ja-JP" altLang="en-US" dirty="0"/>
              <a:t>いまの働き方の何を大事にし、何を見直して行くべきか、年代や職種を越えてみんなで話し合えば、職場の文化は変えていくことができます。</a:t>
            </a:r>
            <a:endParaRPr kumimoji="1" lang="en-US" altLang="ja-JP" dirty="0"/>
          </a:p>
          <a:p>
            <a:r>
              <a:rPr kumimoji="1" lang="ja-JP" altLang="en-US" dirty="0"/>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636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労働時間とは、使用者の指揮命令下に置かれている時間のことであり、明示・黙示にかかわらず、使用者の指示により労働者が業務に従事する時間は労働時間にあたります。</a:t>
            </a:r>
          </a:p>
          <a:p>
            <a:r>
              <a:rPr lang="ja-JP" altLang="en-US" dirty="0"/>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医師の労働時間を考える上で重要なのが、“宿直”についての考え方です。</a:t>
            </a:r>
            <a:endParaRPr kumimoji="1" lang="en-US" altLang="ja-JP" dirty="0"/>
          </a:p>
          <a:p>
            <a:r>
              <a:rPr kumimoji="1" lang="ja-JP" altLang="en-US" dirty="0"/>
              <a:t>医療法上の規定で、病院の管理者は、病院に医師を宿直させなければならないこととされています。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dirty="0">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46678">
              <a:defRPr/>
            </a:pPr>
            <a:r>
              <a:rPr kumimoji="1" lang="ja-JP" altLang="en-US" dirty="0">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dirty="0">
                <a:solidFill>
                  <a:schemeClr val="tx1"/>
                </a:solidFill>
              </a:rPr>
              <a:t>許可の効果が及ばず、労働基準法の適用があります。</a:t>
            </a: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そのため、“宿直”が労働時間に含まれるかどうかは、勤務する医療機関の「宿日直許可」の有無によって異なります。</a:t>
            </a:r>
          </a:p>
          <a:p>
            <a:r>
              <a:rPr kumimoji="1" lang="ja-JP" altLang="en-US" dirty="0">
                <a:solidFill>
                  <a:schemeClr val="tx1"/>
                </a:solidFill>
              </a:rPr>
              <a:t>まずは、自身の勤務している医療機関での“宿直”の取扱いがどうなっているのかを確認することが大切です。</a:t>
            </a:r>
          </a:p>
          <a:p>
            <a:r>
              <a:rPr kumimoji="1" lang="ja-JP" altLang="en-US" dirty="0">
                <a:solidFill>
                  <a:schemeClr val="tx1"/>
                </a:solidFill>
              </a:rPr>
              <a:t>なお、労働基準監督署による宿日直許可の基準としては、</a:t>
            </a:r>
          </a:p>
          <a:p>
            <a:r>
              <a:rPr kumimoji="1" lang="ja-JP" altLang="en-US" dirty="0">
                <a:solidFill>
                  <a:schemeClr val="tx1"/>
                </a:solidFill>
              </a:rPr>
              <a:t>・　常態として、ほとんど労働する必要のない勤務であり、通常の労働の継続ではないこと</a:t>
            </a:r>
          </a:p>
          <a:p>
            <a:r>
              <a:rPr kumimoji="1" lang="ja-JP" altLang="en-US" dirty="0">
                <a:solidFill>
                  <a:schemeClr val="tx1"/>
                </a:solidFill>
              </a:rPr>
              <a:t>・　問診等による診察など、特殊の措置を必要としない軽度又は短時間の勤務であること</a:t>
            </a:r>
          </a:p>
          <a:p>
            <a:r>
              <a:rPr kumimoji="1" lang="ja-JP" altLang="en-US" dirty="0">
                <a:solidFill>
                  <a:schemeClr val="tx1"/>
                </a:solidFill>
              </a:rPr>
              <a:t>・　夜間に十分睡眠がとり得ること</a:t>
            </a:r>
          </a:p>
          <a:p>
            <a:r>
              <a:rPr kumimoji="1" lang="ja-JP" altLang="en-US" dirty="0">
                <a:solidFill>
                  <a:schemeClr val="tx1"/>
                </a:solidFill>
              </a:rPr>
              <a:t>などが必要とされています。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続いて、いわゆる“研鑽”の時間は労働時間に含まれるのかどうか、という点ですが、</a:t>
            </a:r>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であっても上司等の明示・黙示の指示があるものの場合には、労働時間に該当することになります。</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dirty="0">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dirty="0">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まずは、自身の勤務している医療機関において、研鑽についての取扱いがどうなっているのかを確認することが大切です。</a:t>
            </a:r>
          </a:p>
          <a:p>
            <a:r>
              <a:rPr kumimoji="1" lang="ja-JP" altLang="en-US" dirty="0"/>
              <a:t>一般的に研鑽に当たると判断されるものの具体例としては、</a:t>
            </a:r>
          </a:p>
          <a:p>
            <a:r>
              <a:rPr kumimoji="1" lang="ja-JP" altLang="en-US" dirty="0"/>
              <a:t>・　診療ガイドラインや新しい治療法等の勉強</a:t>
            </a:r>
          </a:p>
          <a:p>
            <a:r>
              <a:rPr kumimoji="1" lang="ja-JP" altLang="en-US" dirty="0"/>
              <a:t>・　自主的な学会・院内勉強会等への参加・準備、専門医の取得・更新に係る講習会受講等</a:t>
            </a:r>
          </a:p>
          <a:p>
            <a:r>
              <a:rPr kumimoji="1" lang="ja-JP" altLang="en-US" dirty="0"/>
              <a:t>・　宿直シフト外で時間外に待機し、手術・処置等の見学を行うこと</a:t>
            </a:r>
          </a:p>
          <a:p>
            <a:r>
              <a:rPr kumimoji="1" lang="ja-JP" altLang="en-US" dirty="0"/>
              <a:t>などが挙げられます。これらについて、労働時間に該当するものと労働時間に該当しないものを明確にするための院内のルール、手続き等の取扱いを確認しましょう。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ここまでは、労働時間自体の考え方について説明しましたが、では、その労働時間には上限はあるのでしょうか。</a:t>
            </a:r>
          </a:p>
          <a:p>
            <a:r>
              <a:rPr kumimoji="1" lang="ja-JP" altLang="en-US" dirty="0"/>
              <a:t>勤務医も労働者である以上、労働基準法で、</a:t>
            </a:r>
            <a:r>
              <a:rPr kumimoji="1" lang="en-US" altLang="ja-JP" dirty="0"/>
              <a:t>1</a:t>
            </a:r>
            <a:r>
              <a:rPr kumimoji="1" lang="ja-JP" altLang="en-US" dirty="0"/>
              <a:t>日や１週間の中で働くことのできる時間が決まっています。</a:t>
            </a:r>
            <a:endParaRPr kumimoji="1" lang="en-US" altLang="ja-JP" dirty="0"/>
          </a:p>
          <a:p>
            <a:r>
              <a:rPr kumimoji="1" lang="ja-JP" altLang="en-US" dirty="0"/>
              <a:t>法律上で定められている法定労働時間は、</a:t>
            </a:r>
            <a:r>
              <a:rPr kumimoji="1" lang="en-US" altLang="ja-JP" dirty="0"/>
              <a:t>1</a:t>
            </a:r>
            <a:r>
              <a:rPr kumimoji="1" lang="ja-JP" altLang="en-US" dirty="0"/>
              <a:t>日で</a:t>
            </a:r>
            <a:r>
              <a:rPr kumimoji="1" lang="en-US" altLang="ja-JP" dirty="0"/>
              <a:t>8</a:t>
            </a:r>
            <a:r>
              <a:rPr kumimoji="1" lang="ja-JP" altLang="en-US" dirty="0"/>
              <a:t>時間、</a:t>
            </a:r>
            <a:r>
              <a:rPr kumimoji="1" lang="en-US" altLang="ja-JP" dirty="0"/>
              <a:t>1</a:t>
            </a:r>
            <a:r>
              <a:rPr kumimoji="1" lang="ja-JP" altLang="en-US" dirty="0"/>
              <a:t>週間で</a:t>
            </a:r>
            <a:r>
              <a:rPr kumimoji="1" lang="en-US" altLang="ja-JP" dirty="0"/>
              <a:t>40</a:t>
            </a:r>
            <a:r>
              <a:rPr kumimoji="1" lang="ja-JP" altLang="en-US" dirty="0"/>
              <a:t>時間までとされており、法定休日は</a:t>
            </a:r>
            <a:r>
              <a:rPr kumimoji="1" lang="en-US" altLang="ja-JP" dirty="0"/>
              <a:t>1</a:t>
            </a:r>
            <a:r>
              <a:rPr kumimoji="1" lang="ja-JP" altLang="en-US" dirty="0"/>
              <a:t>週間に</a:t>
            </a:r>
            <a:r>
              <a:rPr kumimoji="1" lang="en-US" altLang="ja-JP" dirty="0"/>
              <a:t>1</a:t>
            </a:r>
            <a:r>
              <a:rPr kumimoji="1" lang="ja-JP" altLang="en-US" dirty="0"/>
              <a:t>日以上とされています。</a:t>
            </a:r>
            <a:endParaRPr kumimoji="1" lang="en-US" altLang="ja-JP" dirty="0"/>
          </a:p>
          <a:p>
            <a:r>
              <a:rPr kumimoji="1" lang="ja-JP" altLang="en-US" dirty="0"/>
              <a:t>この基準が労働基準法の大原則ではありますが、やむを得ずこのルールを超える場合には、労働者と医療機関との間で予め協定を締結しておく必要があります。</a:t>
            </a:r>
            <a:endParaRPr kumimoji="1" lang="en-US" altLang="ja-JP" dirty="0"/>
          </a:p>
          <a:p>
            <a:r>
              <a:rPr kumimoji="1" lang="ja-JP" altLang="en-US" dirty="0"/>
              <a:t>この協定に関するルールは、労働基準法第</a:t>
            </a:r>
            <a:r>
              <a:rPr kumimoji="1" lang="en-US" altLang="ja-JP" dirty="0"/>
              <a:t>36</a:t>
            </a:r>
            <a:r>
              <a:rPr kumimoji="1" lang="ja-JP" altLang="en-US" dirty="0"/>
              <a:t>条に規定されているため、通称「サブロク協定」と呼ばれています。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ただし、</a:t>
            </a:r>
            <a:r>
              <a:rPr lang="en-US" altLang="ja-JP" dirty="0"/>
              <a:t>36</a:t>
            </a:r>
            <a:r>
              <a:rPr lang="ja-JP" altLang="en-US" dirty="0"/>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dirty="0"/>
              <a:t>また、</a:t>
            </a:r>
            <a:r>
              <a:rPr lang="en-US" altLang="ja-JP" dirty="0"/>
              <a:t>36</a:t>
            </a:r>
            <a:r>
              <a:rPr lang="ja-JP" altLang="en-US" dirty="0"/>
              <a:t>協定で定められた時間はあくまで上限の時間であり、その時間まで働かなければならなくなるわけではありません。</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まずは、自身の労働条件がどうなっているのか、労働条件通知書等を元に確認して理解しておきましょう。</a:t>
            </a:r>
          </a:p>
          <a:p>
            <a:r>
              <a:rPr kumimoji="1" lang="ja-JP" altLang="en-US" dirty="0"/>
              <a:t>なお、医療機関との間で締結される</a:t>
            </a:r>
            <a:r>
              <a:rPr kumimoji="1" lang="en-US" altLang="ja-JP" dirty="0"/>
              <a:t>36</a:t>
            </a:r>
            <a:r>
              <a:rPr kumimoji="1" lang="ja-JP" altLang="en-US" dirty="0"/>
              <a:t>協定においては、</a:t>
            </a:r>
          </a:p>
          <a:p>
            <a:r>
              <a:rPr kumimoji="1" lang="ja-JP" altLang="en-US" dirty="0"/>
              <a:t>・時間外・休日労働を行う業務の種類</a:t>
            </a:r>
          </a:p>
          <a:p>
            <a:r>
              <a:rPr kumimoji="1" lang="ja-JP" altLang="en-US" dirty="0"/>
              <a:t>・</a:t>
            </a:r>
            <a:r>
              <a:rPr kumimoji="1" lang="en-US" altLang="ja-JP" dirty="0"/>
              <a:t>1</a:t>
            </a:r>
            <a:r>
              <a:rPr kumimoji="1" lang="ja-JP" altLang="en-US" dirty="0"/>
              <a:t>箇月、</a:t>
            </a:r>
            <a:r>
              <a:rPr kumimoji="1" lang="en-US" altLang="ja-JP" dirty="0"/>
              <a:t>1</a:t>
            </a:r>
            <a:r>
              <a:rPr kumimoji="1" lang="ja-JP" altLang="en-US" dirty="0"/>
              <a:t>年に延長することができる上限時間</a:t>
            </a:r>
          </a:p>
          <a:p>
            <a:r>
              <a:rPr kumimoji="1" lang="ja-JP" altLang="en-US" dirty="0"/>
              <a:t>・休日労働の上限回数</a:t>
            </a:r>
          </a:p>
          <a:p>
            <a:r>
              <a:rPr kumimoji="1" lang="ja-JP" altLang="en-US" dirty="0"/>
              <a:t>などが定められています。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dirty="0"/>
          </a:p>
          <a:p>
            <a:r>
              <a:rPr kumimoji="1" lang="ja-JP" altLang="en-US" baseline="0" dirty="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9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基本的なルールはこれまで説明してきたとおりですが、これに加えて</a:t>
            </a:r>
            <a:r>
              <a:rPr kumimoji="1" lang="en-US" altLang="ja-JP" dirty="0"/>
              <a:t>2024</a:t>
            </a:r>
            <a:r>
              <a:rPr kumimoji="1" lang="ja-JP" altLang="en-US" dirty="0"/>
              <a:t>年</a:t>
            </a:r>
            <a:r>
              <a:rPr kumimoji="1" lang="en-US" altLang="ja-JP" dirty="0"/>
              <a:t>4</a:t>
            </a:r>
            <a:r>
              <a:rPr kumimoji="1" lang="ja-JP" altLang="en-US" dirty="0"/>
              <a:t>月から、医師の働き方についての新しいルールが始まります。</a:t>
            </a:r>
          </a:p>
          <a:p>
            <a:r>
              <a:rPr kumimoji="1" lang="ja-JP" altLang="en-US" dirty="0"/>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dirty="0"/>
              <a:t>一方で、この特別なルールの中には、医師の健康を守るためのルールも併せて設けられています。</a:t>
            </a:r>
          </a:p>
          <a:p>
            <a:r>
              <a:rPr kumimoji="1" lang="ja-JP" altLang="en-US" dirty="0"/>
              <a:t>この</a:t>
            </a:r>
            <a:r>
              <a:rPr kumimoji="1" lang="en-US" altLang="ja-JP" dirty="0"/>
              <a:t>2</a:t>
            </a:r>
            <a:r>
              <a:rPr kumimoji="1" lang="ja-JP" altLang="en-US" dirty="0"/>
              <a:t>本柱のルールが</a:t>
            </a:r>
            <a:r>
              <a:rPr kumimoji="1" lang="en-US" altLang="ja-JP" dirty="0"/>
              <a:t>2024</a:t>
            </a:r>
            <a:r>
              <a:rPr kumimoji="1" lang="ja-JP" altLang="en-US" dirty="0"/>
              <a:t>年</a:t>
            </a:r>
            <a:r>
              <a:rPr kumimoji="1" lang="en-US" altLang="ja-JP" dirty="0"/>
              <a:t>4</a:t>
            </a:r>
            <a:r>
              <a:rPr kumimoji="1" lang="ja-JP" altLang="en-US" dirty="0"/>
              <a:t>月から始まることになりますが、まずは左側の、医師の労働時間についての特別ルールについてご説明します。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29</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2024</a:t>
            </a:r>
            <a:r>
              <a:rPr lang="ja-JP" altLang="ja-JP" dirty="0"/>
              <a:t>年</a:t>
            </a:r>
            <a:r>
              <a:rPr lang="en-US" altLang="ja-JP" dirty="0"/>
              <a:t>4</a:t>
            </a:r>
            <a:r>
              <a:rPr lang="ja-JP" altLang="ja-JP" dirty="0"/>
              <a:t>月からは、診療に従事する医師の場合、法律で認められる年間の時間外・休日労働時間の最大の上限として、Ａ水準、連携Ｂ水準、Ｂ水準、Ｃ</a:t>
            </a:r>
            <a:r>
              <a:rPr lang="en-US" altLang="ja-JP" dirty="0"/>
              <a:t>-</a:t>
            </a:r>
            <a:r>
              <a:rPr lang="ja-JP" altLang="ja-JP" dirty="0"/>
              <a:t>１水準、Ｃ</a:t>
            </a:r>
            <a:r>
              <a:rPr lang="en-US" altLang="ja-JP" dirty="0"/>
              <a:t>-</a:t>
            </a:r>
            <a:r>
              <a:rPr lang="ja-JP" altLang="ja-JP" dirty="0"/>
              <a:t>２水準のいずれかの水準が適用されることとなります。</a:t>
            </a:r>
          </a:p>
          <a:p>
            <a:r>
              <a:rPr lang="ja-JP" altLang="ja-JP" dirty="0"/>
              <a:t>そして、それぞれの水準ごとに、</a:t>
            </a:r>
            <a:r>
              <a:rPr lang="en-US" altLang="ja-JP" dirty="0"/>
              <a:t>36</a:t>
            </a:r>
            <a:r>
              <a:rPr lang="ja-JP" altLang="ja-JP" dirty="0"/>
              <a:t>協定で定めることができる時間外や休日労働の上限時間についても、年単位での上限が設けられています。</a:t>
            </a:r>
          </a:p>
          <a:p>
            <a:r>
              <a:rPr lang="ja-JP" altLang="ja-JP" dirty="0"/>
              <a:t>複数の医療機関で勤務している医師の場合、この上限時間を計算する上では、それぞれの勤務先での労働時間を通算して計算することになります。</a:t>
            </a:r>
          </a:p>
          <a:p>
            <a:r>
              <a:rPr lang="ja-JP" altLang="ja-JP" dirty="0"/>
              <a:t>なお、これらのどの水準が適用されるかにかかわらず、月単位でも</a:t>
            </a:r>
            <a:r>
              <a:rPr lang="en-US" altLang="ja-JP" dirty="0"/>
              <a:t>100</a:t>
            </a:r>
            <a:r>
              <a:rPr lang="ja-JP" altLang="ja-JP" dirty="0"/>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30</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Ａ水準は、臨時的に長時間労働が必要となる場合に、全ての勤務医に対して原則的に適用される水準で、</a:t>
            </a:r>
            <a:r>
              <a:rPr lang="en-US" altLang="ja-JP" dirty="0"/>
              <a:t>36</a:t>
            </a:r>
            <a:r>
              <a:rPr lang="ja-JP" altLang="ja-JP" dirty="0"/>
              <a:t>協定で締結できる時間外・休日労働時間の上限も年間</a:t>
            </a:r>
            <a:r>
              <a:rPr lang="en-US" altLang="ja-JP" dirty="0"/>
              <a:t>960</a:t>
            </a:r>
            <a:r>
              <a:rPr lang="ja-JP" altLang="ja-JP" dirty="0"/>
              <a:t>時間です。</a:t>
            </a:r>
          </a:p>
          <a:p>
            <a:r>
              <a:rPr lang="ja-JP" altLang="ja-JP" dirty="0"/>
              <a:t>なお、これにより</a:t>
            </a:r>
            <a:r>
              <a:rPr lang="en-US" altLang="ja-JP" dirty="0"/>
              <a:t>36</a:t>
            </a:r>
            <a:r>
              <a:rPr lang="ja-JP" altLang="ja-JP" dirty="0"/>
              <a:t>協定において最大年</a:t>
            </a:r>
            <a:r>
              <a:rPr lang="en-US" altLang="ja-JP" dirty="0"/>
              <a:t>960</a:t>
            </a:r>
            <a:r>
              <a:rPr lang="ja-JP" altLang="ja-JP" dirty="0"/>
              <a:t>時間までの上限時間を設定できることにはなりますが、Ａ水準の方は全員上限時間を年</a:t>
            </a:r>
            <a:r>
              <a:rPr lang="en-US" altLang="ja-JP" dirty="0"/>
              <a:t>960</a:t>
            </a:r>
            <a:r>
              <a:rPr lang="ja-JP" altLang="ja-JP" dirty="0"/>
              <a:t>時間とする協定を結ばないといけない、というわけではありませんし、必ず年</a:t>
            </a:r>
            <a:r>
              <a:rPr lang="en-US" altLang="ja-JP" dirty="0"/>
              <a:t>960</a:t>
            </a:r>
            <a:r>
              <a:rPr lang="ja-JP" altLang="ja-JP" dirty="0"/>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Ａ水準は原則的に適用される水準、とご説明しましたが、それ以外の４つの水準は、何らかの理由があって時間外・休日労働の時間が年</a:t>
            </a:r>
            <a:r>
              <a:rPr lang="en-US" altLang="ja-JP" dirty="0"/>
              <a:t>960</a:t>
            </a:r>
            <a:r>
              <a:rPr lang="ja-JP" altLang="ja-JP" dirty="0"/>
              <a:t>時間を超えてしまうような場合に適用される水準になります。</a:t>
            </a:r>
          </a:p>
          <a:p>
            <a:r>
              <a:rPr lang="ja-JP" altLang="ja-JP" dirty="0"/>
              <a:t>まず、連携Ｂ水準は、地域医療の確保のために</a:t>
            </a:r>
            <a:r>
              <a:rPr lang="ja-JP" altLang="en-US" dirty="0"/>
              <a:t>副業・兼業として</a:t>
            </a:r>
            <a:r>
              <a:rPr lang="ja-JP" altLang="ja-JP" dirty="0"/>
              <a:t>他の医療機関に派遣されるようなケースで、１つ１つの医療機関では先ほど説明した年</a:t>
            </a:r>
            <a:r>
              <a:rPr lang="en-US" altLang="ja-JP" dirty="0"/>
              <a:t>960</a:t>
            </a:r>
            <a:r>
              <a:rPr lang="ja-JP" altLang="ja-JP" dirty="0"/>
              <a:t>時間の水準に収まっているものの、複数の勤務先での業務によりそれを超える長時間労働が必要な場合に適用される水準です。連携Ｂ水準が適用される場合、</a:t>
            </a:r>
            <a:r>
              <a:rPr lang="en-US" altLang="ja-JP" dirty="0"/>
              <a:t>36</a:t>
            </a:r>
            <a:r>
              <a:rPr lang="ja-JP" altLang="ja-JP" dirty="0"/>
              <a:t>協定で締結できる時間外・休日労働時間の上限は１つの医療機関で</a:t>
            </a:r>
            <a:r>
              <a:rPr lang="en-US" altLang="ja-JP" dirty="0"/>
              <a:t>960</a:t>
            </a:r>
            <a:r>
              <a:rPr lang="ja-JP" altLang="ja-JP" dirty="0"/>
              <a:t>時間ですが、複数の医療機関での労働時間を通算した医師個人としての時間外・休日労働の上限は年</a:t>
            </a:r>
            <a:r>
              <a:rPr lang="en-US" altLang="ja-JP" dirty="0"/>
              <a:t>1860</a:t>
            </a:r>
            <a:r>
              <a:rPr lang="ja-JP" altLang="ja-JP" dirty="0"/>
              <a:t>時間です。</a:t>
            </a:r>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続いて、Ｂ水準は、地域医療の確保のために救急医療や高度ながん治療などを担っており、１つの医療機関だけでも年</a:t>
            </a:r>
            <a:r>
              <a:rPr kumimoji="1" lang="en-US" altLang="ja-JP" dirty="0"/>
              <a:t>960</a:t>
            </a:r>
            <a:r>
              <a:rPr kumimoji="1" lang="ja-JP" altLang="en-US" dirty="0"/>
              <a:t>時間を超えるような長時間労働が必要な場合に適用される水準です。</a:t>
            </a:r>
            <a:endParaRPr kumimoji="1" lang="en-US" altLang="ja-JP" dirty="0"/>
          </a:p>
          <a:p>
            <a:r>
              <a:rPr kumimoji="1" lang="ja-JP" altLang="en-US" dirty="0"/>
              <a:t>Ｂ水準が適用される場合、</a:t>
            </a:r>
            <a:r>
              <a:rPr kumimoji="1" lang="en-US" altLang="ja-JP" dirty="0"/>
              <a:t>36</a:t>
            </a:r>
            <a:r>
              <a:rPr kumimoji="1" lang="ja-JP" altLang="en-US" dirty="0"/>
              <a:t>協定で締結できる時間外・休日労働時間の上限は年</a:t>
            </a:r>
            <a:r>
              <a:rPr kumimoji="1" lang="en-US" altLang="ja-JP" dirty="0"/>
              <a:t>1860</a:t>
            </a:r>
            <a:r>
              <a:rPr kumimoji="1" lang="ja-JP" altLang="en-US" dirty="0"/>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Ｃ－１水準は、臨床研修医・専攻医が研修を行う上で、修練のために年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なお、全ての臨床研修医や専攻医に対してＣ</a:t>
            </a:r>
            <a:r>
              <a:rPr lang="en-US" altLang="ja-JP" dirty="0"/>
              <a:t>-</a:t>
            </a:r>
            <a:r>
              <a:rPr lang="ja-JP" altLang="ja-JP" dirty="0"/>
              <a:t>１水準が適用されるわけではなく、年</a:t>
            </a:r>
            <a:r>
              <a:rPr lang="en-US" altLang="ja-JP" dirty="0"/>
              <a:t>960</a:t>
            </a:r>
            <a:r>
              <a:rPr lang="ja-JP" altLang="ja-JP" dirty="0"/>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a:t>
            </a:r>
            <a:r>
              <a:rPr lang="en-US" altLang="ja-JP" dirty="0"/>
              <a:t>-</a:t>
            </a:r>
            <a:r>
              <a:rPr lang="ja-JP" altLang="ja-JP" dirty="0"/>
              <a:t>２水準は、専攻医を修了した医師等が、技能研修のために年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なお、Ｃ</a:t>
            </a:r>
            <a:r>
              <a:rPr lang="en-US" altLang="ja-JP" dirty="0"/>
              <a:t>-</a:t>
            </a:r>
            <a:r>
              <a:rPr lang="ja-JP" altLang="ja-JP" dirty="0"/>
              <a:t>２水準が適用されるためには、研修予定の技能について、医師自らが技能研修計画を作成する必要があります。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Ａ水準以外の特例的な水準を適用するためには、医療機関が都道府県に水準の指定申請を行い、医療機関単位で指定を受ける必要があります。</a:t>
            </a:r>
          </a:p>
          <a:p>
            <a:r>
              <a:rPr kumimoji="1" lang="ja-JP" altLang="en-US" dirty="0"/>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Ａ水準に該当する医師の具体的な働き方のイメージを示します。時間外・休日労働を年</a:t>
            </a:r>
            <a:r>
              <a:rPr lang="en-US" altLang="ja-JP" dirty="0"/>
              <a:t>760</a:t>
            </a:r>
            <a:r>
              <a:rPr lang="ja-JP" altLang="en-US" dirty="0"/>
              <a:t>時間行うような、臨床研修医のある</a:t>
            </a:r>
            <a:r>
              <a:rPr lang="en-US" altLang="ja-JP" dirty="0"/>
              <a:t>1</a:t>
            </a:r>
            <a:r>
              <a:rPr lang="ja-JP" altLang="en-US" dirty="0"/>
              <a:t>週間の働き方のイメージです。</a:t>
            </a:r>
            <a:endParaRPr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lang="ja-JP" altLang="en-US" dirty="0"/>
              <a:t>このケースでは、日常的な時間外労働はあまり多くないものの、月に１－２回、夜間の宿直勤務を行っているような方をイメージしています。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続いて、連携Ｂ水準に該当する医師の具体的な働き方のイメージを示します。時間外・休日労働を年</a:t>
            </a:r>
            <a:r>
              <a:rPr kumimoji="1" lang="en-US" altLang="ja-JP" dirty="0"/>
              <a:t>1,000</a:t>
            </a:r>
            <a:r>
              <a:rPr kumimoji="1" lang="ja-JP" altLang="en-US" dirty="0"/>
              <a:t>時間行うような卒後</a:t>
            </a:r>
            <a:r>
              <a:rPr kumimoji="1" lang="en-US" altLang="ja-JP" dirty="0"/>
              <a:t>8</a:t>
            </a:r>
            <a:r>
              <a:rPr kumimoji="1" lang="ja-JP" altLang="en-US" dirty="0"/>
              <a:t>年目の呼吸器内科医の、１週間の働き方のイメージです。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0" lang="ja-JP" altLang="en-US" dirty="0">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dirty="0">
              <a:solidFill>
                <a:schemeClr val="bg2">
                  <a:lumMod val="25000"/>
                </a:schemeClr>
              </a:solidFill>
              <a:latin typeface="游ゴシック" panose="020B0400000000000000" pitchFamily="50" charset="-128"/>
            </a:endParaRPr>
          </a:p>
          <a:p>
            <a:r>
              <a:rPr kumimoji="1" lang="ja-JP" altLang="en-US" dirty="0"/>
              <a:t>ただし、主たる勤務先である大学病院では、週に複数回オンコールを担っており、オンコール中に労働が発生した場合、代償休息が必要になります。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続いて、Ｂ水準に該当する医師の具体的な働き方のイメージを示します。時間外・休日労働を年</a:t>
            </a:r>
            <a:r>
              <a:rPr kumimoji="1" lang="en-US" altLang="ja-JP" dirty="0"/>
              <a:t>1,200</a:t>
            </a:r>
            <a:r>
              <a:rPr kumimoji="1" lang="ja-JP" altLang="en-US" dirty="0"/>
              <a:t>時間行うような、卒後</a:t>
            </a:r>
            <a:r>
              <a:rPr kumimoji="1" lang="en-US" altLang="ja-JP" dirty="0"/>
              <a:t>15</a:t>
            </a:r>
            <a:r>
              <a:rPr kumimoji="1" lang="ja-JP" altLang="en-US" dirty="0"/>
              <a:t>年目の泌尿器科医の１週間の働き方のイメージです。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オンコールや宿日直許可のない宿直に従事したり、時折、休みの日にも当番で病棟業務を行っている状況にあり、月によっては時間外・休日労働が</a:t>
            </a:r>
            <a:r>
              <a:rPr kumimoji="1" lang="en-US" altLang="ja-JP" dirty="0"/>
              <a:t>100</a:t>
            </a:r>
            <a:r>
              <a:rPr kumimoji="1" lang="ja-JP" altLang="en-US" dirty="0"/>
              <a:t>時間以上と見込まれるイメージです。</a:t>
            </a:r>
            <a:endParaRPr kumimoji="1" lang="en-US" altLang="ja-JP" dirty="0"/>
          </a:p>
          <a:p>
            <a:r>
              <a:rPr kumimoji="1" lang="ja-JP" altLang="en-US" dirty="0"/>
              <a:t>なお、オンコールも週に複数回になっており、オンコール中に労働が発生した場合、代償休息が必要になります。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最後に、Ｂ水準に該当する医師の具体的な働き方の別イメージを示します。時間外・休日労働を年</a:t>
            </a:r>
            <a:r>
              <a:rPr kumimoji="1" lang="en-US" altLang="ja-JP" dirty="0"/>
              <a:t>1,800</a:t>
            </a:r>
            <a:r>
              <a:rPr kumimoji="1" lang="ja-JP" altLang="en-US" dirty="0"/>
              <a:t>時間行うような、卒後８年目の心臓血管外科医の１週間の働き方のイメージです。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dirty="0"/>
          </a:p>
          <a:p>
            <a:r>
              <a:rPr kumimoji="1" lang="ja-JP" altLang="en-US" dirty="0"/>
              <a:t>なお、予定された休息時間中や、オンコール中に緊急手術のような突発業務が発生した場合、代償休息が必要になります。</a:t>
            </a:r>
            <a:endParaRPr kumimoji="1" lang="en-US" altLang="ja-JP" dirty="0"/>
          </a:p>
          <a:p>
            <a:pPr defTabSz="946678">
              <a:defRPr/>
            </a:pPr>
            <a:r>
              <a:rPr lang="ja-JP" altLang="en-US" dirty="0"/>
              <a:t>なお、</a:t>
            </a:r>
            <a:r>
              <a:rPr lang="ja-JP" altLang="ja-JP" dirty="0"/>
              <a:t>働き方改革の一環として、カンファレンスを所定労働時間内に行う取組を行っている医療機関も出てきています</a:t>
            </a:r>
            <a:r>
              <a:rPr lang="ja-JP" altLang="en-US" dirty="0"/>
              <a:t>。</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目の前の患者さんと地域の医療を守るために、医師はどうしても長時間勤務が必要になる場合もあります。</a:t>
            </a:r>
            <a:endParaRPr kumimoji="1" lang="en-US" altLang="ja-JP" dirty="0"/>
          </a:p>
          <a:p>
            <a:r>
              <a:rPr kumimoji="1" lang="ja-JP" altLang="en-US" dirty="0"/>
              <a:t>そのような現状も踏まえ、医師が適切に良質な医療を提供することを担保するために、</a:t>
            </a:r>
            <a:r>
              <a:rPr kumimoji="1" lang="en-US" altLang="ja-JP" dirty="0"/>
              <a:t>2024</a:t>
            </a:r>
            <a:r>
              <a:rPr kumimoji="1" lang="ja-JP" altLang="en-US" dirty="0"/>
              <a:t>年４月より長時間労働を行う上では勤務医の健康を守るための新しいルールが設けられます。</a:t>
            </a:r>
          </a:p>
          <a:p>
            <a:r>
              <a:rPr kumimoji="1" lang="ja-JP" altLang="en-US" dirty="0"/>
              <a:t>先ほどご説明した</a:t>
            </a:r>
            <a:r>
              <a:rPr kumimoji="1" lang="en-US" altLang="ja-JP" dirty="0"/>
              <a:t>2</a:t>
            </a:r>
            <a:r>
              <a:rPr kumimoji="1" lang="ja-JP" altLang="en-US" dirty="0"/>
              <a:t>本柱の</a:t>
            </a:r>
            <a:r>
              <a:rPr kumimoji="1" lang="en-US" altLang="ja-JP" dirty="0"/>
              <a:t>2</a:t>
            </a:r>
            <a:r>
              <a:rPr kumimoji="1" lang="ja-JP" altLang="en-US" dirty="0"/>
              <a:t>つ目というわけですが、ここからはこの健康を守るためのルールについてご説明します。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勤務医の健康を守るための新ルールは大きく分けると</a:t>
            </a:r>
            <a:r>
              <a:rPr kumimoji="1" lang="en-US" altLang="ja-JP" dirty="0"/>
              <a:t>2</a:t>
            </a:r>
            <a:r>
              <a:rPr kumimoji="1" lang="ja-JP" altLang="en-US" dirty="0"/>
              <a:t>点ありますが、まず</a:t>
            </a:r>
            <a:r>
              <a:rPr kumimoji="1" lang="en-US" altLang="ja-JP" dirty="0"/>
              <a:t>1</a:t>
            </a:r>
            <a:r>
              <a:rPr kumimoji="1" lang="ja-JP" altLang="en-US" dirty="0"/>
              <a:t>つ目に、長時間労働となることが見込まれる医師への面接指導について、新しいルールが設けられます。詳しくは次のスライドで説明します。</a:t>
            </a:r>
          </a:p>
          <a:p>
            <a:r>
              <a:rPr kumimoji="1" lang="ja-JP" altLang="en-US" dirty="0"/>
              <a:t>続いて</a:t>
            </a:r>
            <a:r>
              <a:rPr kumimoji="1" lang="en-US" altLang="ja-JP" dirty="0"/>
              <a:t>2</a:t>
            </a:r>
            <a:r>
              <a:rPr kumimoji="1" lang="ja-JP" altLang="en-US" dirty="0"/>
              <a:t>つ目ですが、長時間労働が必要になる場合でも、適切な休息を確保するためのルールが設けられます。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時間外・休日労働時間が月</a:t>
            </a:r>
            <a:r>
              <a:rPr lang="en-US" altLang="ja-JP" dirty="0"/>
              <a:t>100</a:t>
            </a:r>
            <a:r>
              <a:rPr lang="ja-JP" altLang="ja-JP" dirty="0"/>
              <a:t>時間以上となることが見込まれる医師には、面接指導が実施されることになります。</a:t>
            </a:r>
          </a:p>
          <a:p>
            <a:r>
              <a:rPr lang="ja-JP" altLang="ja-JP" dirty="0"/>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dirty="0"/>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まず勤務間インターバルについての原則的なルールですが、長時間労働となる医師については、始業から</a:t>
            </a:r>
            <a:r>
              <a:rPr kumimoji="1" lang="en-US" altLang="ja-JP" dirty="0"/>
              <a:t>24</a:t>
            </a:r>
            <a:r>
              <a:rPr kumimoji="1" lang="ja-JP" altLang="en-US" dirty="0"/>
              <a:t>時間以内に</a:t>
            </a:r>
            <a:r>
              <a:rPr kumimoji="1" lang="en-US" altLang="ja-JP" dirty="0"/>
              <a:t>9</a:t>
            </a:r>
            <a:r>
              <a:rPr kumimoji="1" lang="ja-JP" altLang="en-US" dirty="0"/>
              <a:t>時間のインターバルを設ける必要があります。</a:t>
            </a:r>
            <a:endParaRPr kumimoji="1" lang="en-US" altLang="ja-JP" dirty="0"/>
          </a:p>
          <a:p>
            <a:r>
              <a:rPr kumimoji="1" lang="ja-JP" altLang="en-US" dirty="0"/>
              <a:t>この</a:t>
            </a:r>
            <a:r>
              <a:rPr kumimoji="1" lang="en-US" altLang="ja-JP" dirty="0"/>
              <a:t>9</a:t>
            </a:r>
            <a:r>
              <a:rPr kumimoji="1" lang="ja-JP" altLang="en-US" dirty="0"/>
              <a:t>時間のインターバルの間は、原則業務から離れている必要がありますが、宿日直許可のある宿日直に連続して</a:t>
            </a:r>
            <a:r>
              <a:rPr kumimoji="1" lang="en-US" altLang="ja-JP" dirty="0"/>
              <a:t>9</a:t>
            </a:r>
            <a:r>
              <a:rPr kumimoji="1" lang="ja-JP" altLang="en-US" dirty="0"/>
              <a:t>時間以上従事する場合には、休息が確保できたとみなし、勤務間インターバルに当てることができます。</a:t>
            </a:r>
          </a:p>
          <a:p>
            <a:r>
              <a:rPr kumimoji="1" lang="ja-JP" altLang="en-US" dirty="0"/>
              <a:t>このスライドでは、勤務間インターバルが確保された状態の働き方のイメージをお示ししています。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時に始業してから、</a:t>
            </a:r>
            <a:r>
              <a:rPr kumimoji="1" lang="en-US" altLang="ja-JP" dirty="0"/>
              <a:t>23</a:t>
            </a:r>
            <a:r>
              <a:rPr kumimoji="1" lang="ja-JP" altLang="en-US" dirty="0"/>
              <a:t>時までの勤務が予定されていますが、翌日の始業時間である朝</a:t>
            </a:r>
            <a:r>
              <a:rPr kumimoji="1" lang="en-US" altLang="ja-JP" dirty="0"/>
              <a:t>8</a:t>
            </a:r>
            <a:r>
              <a:rPr kumimoji="1" lang="ja-JP" altLang="en-US" dirty="0"/>
              <a:t>時までの間で、</a:t>
            </a:r>
            <a:r>
              <a:rPr kumimoji="1" lang="en-US" altLang="ja-JP" dirty="0"/>
              <a:t>9</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一方で、日中にいつもどおり勤務した後、そのまま翌日にかけて宿直を行うような場合には、この</a:t>
            </a:r>
            <a:r>
              <a:rPr kumimoji="1" lang="en-US" altLang="ja-JP" dirty="0"/>
              <a:t>24</a:t>
            </a:r>
            <a:r>
              <a:rPr kumimoji="1" lang="ja-JP" altLang="en-US" dirty="0"/>
              <a:t>時間以内に</a:t>
            </a:r>
            <a:r>
              <a:rPr kumimoji="1" lang="en-US" altLang="ja-JP" dirty="0"/>
              <a:t>9</a:t>
            </a:r>
            <a:r>
              <a:rPr kumimoji="1" lang="ja-JP" altLang="en-US" dirty="0"/>
              <a:t>時間のインターバルを確保できないケースがあります。</a:t>
            </a:r>
            <a:endParaRPr kumimoji="1" lang="en-US" altLang="ja-JP" dirty="0"/>
          </a:p>
          <a:p>
            <a:r>
              <a:rPr kumimoji="1" lang="ja-JP" altLang="en-US" dirty="0"/>
              <a:t>そのため、このような宿日直許可のない宿日直に従事する場合については別の基準が設けられており、その場合には</a:t>
            </a:r>
            <a:r>
              <a:rPr kumimoji="1" lang="en-US" altLang="ja-JP" dirty="0"/>
              <a:t>46</a:t>
            </a:r>
            <a:r>
              <a:rPr kumimoji="1" lang="ja-JP" altLang="en-US" dirty="0"/>
              <a:t>時間以内に</a:t>
            </a:r>
            <a:r>
              <a:rPr kumimoji="1" lang="en-US" altLang="ja-JP" dirty="0"/>
              <a:t>18</a:t>
            </a:r>
            <a:r>
              <a:rPr kumimoji="1" lang="ja-JP" altLang="en-US" dirty="0"/>
              <a:t>時間以上のインターバルを確保することとされています。</a:t>
            </a:r>
            <a:endParaRPr kumimoji="1" lang="en-US" altLang="ja-JP" dirty="0"/>
          </a:p>
          <a:p>
            <a:r>
              <a:rPr kumimoji="1" lang="ja-JP" altLang="en-US" dirty="0"/>
              <a:t>このスライドでは、宿日直許可のない宿日直に従事した場合で、勤務間インターバルが確保された状態の働き方のイメージをお示ししています。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時に始業し、日中勤務した後、朝まで宿直を行い、そのまま午前中は勤務に入り、翌日の昼</a:t>
            </a:r>
            <a:r>
              <a:rPr kumimoji="1" lang="en-US" altLang="ja-JP" dirty="0"/>
              <a:t>12</a:t>
            </a:r>
            <a:r>
              <a:rPr kumimoji="1" lang="ja-JP" altLang="en-US" dirty="0"/>
              <a:t>時に宿直明けの勤務を終了するという予定になっています。</a:t>
            </a:r>
            <a:endParaRPr kumimoji="1" lang="en-US" altLang="ja-JP" dirty="0"/>
          </a:p>
          <a:p>
            <a:r>
              <a:rPr kumimoji="1" lang="ja-JP" altLang="en-US" dirty="0"/>
              <a:t>この場合、始業開始から</a:t>
            </a:r>
            <a:r>
              <a:rPr kumimoji="1" lang="en-US" altLang="ja-JP" dirty="0"/>
              <a:t>46</a:t>
            </a:r>
            <a:r>
              <a:rPr kumimoji="1" lang="ja-JP" altLang="en-US" dirty="0"/>
              <a:t>時間後である翌々日の朝</a:t>
            </a:r>
            <a:r>
              <a:rPr kumimoji="1" lang="en-US" altLang="ja-JP" dirty="0"/>
              <a:t>6</a:t>
            </a:r>
            <a:r>
              <a:rPr kumimoji="1" lang="ja-JP" altLang="en-US" dirty="0"/>
              <a:t>時までの間で、</a:t>
            </a:r>
            <a:r>
              <a:rPr kumimoji="1" lang="en-US" altLang="ja-JP" dirty="0"/>
              <a:t>18</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dirty="0"/>
              <a:t>しかし、シフト上はインターバルで休息をとる予定だった時間であっても、患者さんの急変対応など、緊急で業務が発生した場合は対応することが可能です。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48</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勤務間インターバル中に、緊急で発生した業務へ対応した場合には、対応した時間に相当する時間分の休息が代償休息として事後的に医療機関の管理者より与えられます。</a:t>
            </a:r>
          </a:p>
          <a:p>
            <a:r>
              <a:rPr kumimoji="1" lang="ja-JP" altLang="en-US" dirty="0"/>
              <a:t>例えば、</a:t>
            </a:r>
            <a:r>
              <a:rPr kumimoji="1" lang="en-US" altLang="ja-JP" dirty="0"/>
              <a:t>9</a:t>
            </a:r>
            <a:r>
              <a:rPr kumimoji="1" lang="ja-JP" altLang="en-US" dirty="0"/>
              <a:t>時間のインターバルを予定していた時間中に</a:t>
            </a:r>
            <a:r>
              <a:rPr kumimoji="1" lang="en-US" altLang="ja-JP" dirty="0"/>
              <a:t>3</a:t>
            </a:r>
            <a:r>
              <a:rPr kumimoji="1" lang="ja-JP" altLang="en-US" dirty="0"/>
              <a:t>時間の緊急対応を行った場合には、</a:t>
            </a:r>
            <a:r>
              <a:rPr kumimoji="1" lang="en-US" altLang="ja-JP" dirty="0"/>
              <a:t>3</a:t>
            </a:r>
            <a:r>
              <a:rPr kumimoji="1" lang="ja-JP" altLang="en-US" dirty="0"/>
              <a:t>時間分の代償休息が発生します。この代償休息は、発生日の翌月末までを期限に与えられることになります。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49</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代償休息のタイミングの例として、とある年の</a:t>
            </a:r>
            <a:r>
              <a:rPr kumimoji="1" lang="en-US" altLang="ja-JP" dirty="0"/>
              <a:t>11</a:t>
            </a:r>
            <a:r>
              <a:rPr kumimoji="1" lang="ja-JP" altLang="en-US" dirty="0"/>
              <a:t>月の</a:t>
            </a:r>
            <a:r>
              <a:rPr kumimoji="1" lang="en-US" altLang="ja-JP" dirty="0"/>
              <a:t>1</a:t>
            </a:r>
            <a:r>
              <a:rPr kumimoji="1" lang="ja-JP" altLang="en-US" dirty="0"/>
              <a:t>ヶ月間に計</a:t>
            </a:r>
            <a:r>
              <a:rPr kumimoji="1" lang="en-US" altLang="ja-JP" dirty="0"/>
              <a:t>8</a:t>
            </a:r>
            <a:r>
              <a:rPr kumimoji="1" lang="ja-JP" altLang="en-US" dirty="0"/>
              <a:t>回の緊急の業務が発生したケースを記載しています。</a:t>
            </a:r>
            <a:endParaRPr kumimoji="1" lang="en-US" altLang="ja-JP" dirty="0"/>
          </a:p>
          <a:p>
            <a:r>
              <a:rPr kumimoji="1" lang="ja-JP" altLang="en-US" dirty="0"/>
              <a:t>この事例では、勤務間インターバル中の緊急の業務が、</a:t>
            </a:r>
            <a:r>
              <a:rPr kumimoji="1" lang="en-US" altLang="ja-JP" dirty="0"/>
              <a:t>11/4</a:t>
            </a:r>
            <a:r>
              <a:rPr kumimoji="1" lang="ja-JP" altLang="en-US" dirty="0"/>
              <a:t>に</a:t>
            </a:r>
            <a:r>
              <a:rPr kumimoji="1" lang="en-US" altLang="ja-JP" dirty="0"/>
              <a:t>4</a:t>
            </a:r>
            <a:r>
              <a:rPr kumimoji="1" lang="ja-JP" altLang="en-US" dirty="0"/>
              <a:t>時間、</a:t>
            </a:r>
            <a:r>
              <a:rPr kumimoji="1" lang="en-US" altLang="ja-JP" dirty="0"/>
              <a:t>11/6</a:t>
            </a:r>
            <a:r>
              <a:rPr kumimoji="1" lang="ja-JP" altLang="en-US" dirty="0"/>
              <a:t>に</a:t>
            </a:r>
            <a:r>
              <a:rPr kumimoji="1" lang="en-US" altLang="ja-JP" dirty="0"/>
              <a:t>3</a:t>
            </a:r>
            <a:r>
              <a:rPr kumimoji="1" lang="ja-JP" altLang="en-US" dirty="0"/>
              <a:t>時間、</a:t>
            </a:r>
            <a:r>
              <a:rPr kumimoji="1" lang="en-US" altLang="ja-JP" dirty="0"/>
              <a:t>11/9</a:t>
            </a:r>
            <a:r>
              <a:rPr kumimoji="1" lang="ja-JP" altLang="en-US" dirty="0"/>
              <a:t>に</a:t>
            </a:r>
            <a:r>
              <a:rPr kumimoji="1" lang="en-US" altLang="ja-JP" dirty="0"/>
              <a:t>1</a:t>
            </a:r>
            <a:r>
              <a:rPr kumimoji="1" lang="ja-JP" altLang="en-US" dirty="0"/>
              <a:t>時間</a:t>
            </a:r>
            <a:r>
              <a:rPr kumimoji="1" lang="en-US" altLang="ja-JP" dirty="0"/>
              <a:t>…</a:t>
            </a:r>
            <a:r>
              <a:rPr kumimoji="1" lang="ja-JP" altLang="en-US" dirty="0"/>
              <a:t>といったように計</a:t>
            </a:r>
            <a:r>
              <a:rPr kumimoji="1" lang="en-US" altLang="ja-JP" dirty="0"/>
              <a:t>8</a:t>
            </a:r>
            <a:r>
              <a:rPr kumimoji="1" lang="ja-JP" altLang="en-US" dirty="0"/>
              <a:t>回発生しており、これらを全て合計すると</a:t>
            </a:r>
            <a:r>
              <a:rPr kumimoji="1" lang="en-US" altLang="ja-JP" dirty="0"/>
              <a:t>20</a:t>
            </a:r>
            <a:r>
              <a:rPr kumimoji="1" lang="ja-JP" altLang="en-US" dirty="0"/>
              <a:t>時間になりますが、この場合</a:t>
            </a:r>
            <a:r>
              <a:rPr kumimoji="1" lang="en-US" altLang="ja-JP" dirty="0"/>
              <a:t>12</a:t>
            </a:r>
            <a:r>
              <a:rPr kumimoji="1" lang="ja-JP" altLang="en-US" dirty="0"/>
              <a:t>月末までに合計</a:t>
            </a:r>
            <a:r>
              <a:rPr kumimoji="1" lang="en-US" altLang="ja-JP" dirty="0"/>
              <a:t>20</a:t>
            </a:r>
            <a:r>
              <a:rPr kumimoji="1" lang="ja-JP" altLang="en-US" dirty="0"/>
              <a:t>時間分の代償休息が与えられることになります。</a:t>
            </a:r>
            <a:endParaRPr kumimoji="1" lang="en-US" altLang="ja-JP" dirty="0"/>
          </a:p>
          <a:p>
            <a:r>
              <a:rPr kumimoji="1" lang="ja-JP" altLang="en-US" dirty="0"/>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50</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51</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52</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dirty="0"/>
          </a:p>
          <a:p>
            <a:r>
              <a:rPr kumimoji="1" lang="ja-JP" altLang="en-US" dirty="0"/>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53</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また、時間外労働や勤務間インターバルのルールを適切に運用するためには、各勤務医の勤務時間の正確な把握や適切なシフト作成が重要となります。</a:t>
            </a:r>
            <a:endParaRPr kumimoji="1" lang="en-US" altLang="ja-JP" dirty="0"/>
          </a:p>
          <a:p>
            <a:r>
              <a:rPr kumimoji="1" lang="ja-JP" altLang="en-US" dirty="0"/>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54</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55</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医療機関では、医師だけでなく様々な職種の方が働いていますが、全ての医療専門職の方々がそれぞれの専門性を活かし、パフォーマンスを最大化することが大切です。</a:t>
            </a:r>
            <a:endParaRPr kumimoji="1" lang="en-US" altLang="ja-JP" dirty="0"/>
          </a:p>
          <a:p>
            <a:r>
              <a:rPr kumimoji="1" lang="ja-JP" altLang="en-US" dirty="0"/>
              <a:t>そのためには、チームでの話合いや、勉強会などを通して、職種間での連携を強化していく必要があります。</a:t>
            </a:r>
          </a:p>
          <a:p>
            <a:r>
              <a:rPr kumimoji="1" lang="ja-JP" altLang="en-US" dirty="0"/>
              <a:t>このような専門性を活かした</a:t>
            </a:r>
            <a:r>
              <a:rPr kumimoji="1" lang="en-US" altLang="ja-JP" dirty="0"/>
              <a:t>｢</a:t>
            </a:r>
            <a:r>
              <a:rPr kumimoji="1" lang="ja-JP" altLang="en-US" dirty="0"/>
              <a:t>タスク・シフト</a:t>
            </a:r>
            <a:r>
              <a:rPr kumimoji="1" lang="en-US" altLang="ja-JP" dirty="0"/>
              <a:t>/</a:t>
            </a:r>
            <a:r>
              <a:rPr kumimoji="1" lang="ja-JP" altLang="en-US" dirty="0"/>
              <a:t>シェア</a:t>
            </a:r>
            <a:r>
              <a:rPr kumimoji="1" lang="en-US" altLang="ja-JP" dirty="0"/>
              <a:t>｣</a:t>
            </a:r>
            <a:r>
              <a:rPr kumimoji="1" lang="ja-JP" altLang="en-US" dirty="0"/>
              <a:t>により、効率化が進めば、患者さんにとってもより質の高い医療提供にもつながります。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タスク・シフト</a:t>
            </a:r>
            <a:r>
              <a:rPr kumimoji="1" lang="en-US" altLang="ja-JP" dirty="0"/>
              <a:t>/</a:t>
            </a:r>
            <a:r>
              <a:rPr kumimoji="1" lang="ja-JP" altLang="en-US" dirty="0"/>
              <a:t>シェアにあたり、特定行為研修を受けた看護師であれば、診療の補助の一部を担うことができます。特定行為研修修了者が実施することのできる特定行為として、</a:t>
            </a:r>
            <a:r>
              <a:rPr kumimoji="1" lang="en-US" altLang="ja-JP" dirty="0"/>
              <a:t>38</a:t>
            </a:r>
            <a:r>
              <a:rPr kumimoji="1" lang="ja-JP" altLang="en-US" dirty="0"/>
              <a:t>の行為が定められています。</a:t>
            </a:r>
          </a:p>
          <a:p>
            <a:r>
              <a:rPr kumimoji="1" lang="ja-JP" altLang="en-US" dirty="0"/>
              <a:t>特定行為研修修了者は年々増加しており、医師からのタスク・シフト</a:t>
            </a:r>
            <a:r>
              <a:rPr kumimoji="1" lang="en-US" altLang="ja-JP" dirty="0"/>
              <a:t>/</a:t>
            </a:r>
            <a:r>
              <a:rPr kumimoji="1" lang="ja-JP" altLang="en-US" dirty="0"/>
              <a:t>シェアが期待されています。各地域・施設のニーズに合わせて、特定行為研修修了者が活躍することで、医療・看護の質の向上にもつながります。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特定行為を受けた看護師が行うことができる特定行為としては、</a:t>
            </a:r>
          </a:p>
          <a:p>
            <a:r>
              <a:rPr kumimoji="1" lang="ja-JP" altLang="en-US" dirty="0"/>
              <a:t>・直接動脈穿刺法による採血（動脈血液ガス分析）</a:t>
            </a:r>
          </a:p>
          <a:p>
            <a:r>
              <a:rPr kumimoji="1" lang="ja-JP" altLang="en-US" dirty="0"/>
              <a:t>・経口用気管チューブの位置の調整</a:t>
            </a:r>
          </a:p>
          <a:p>
            <a:r>
              <a:rPr kumimoji="1" lang="ja-JP" altLang="en-US" dirty="0"/>
              <a:t>・中心静脈カテーテルの除去</a:t>
            </a:r>
          </a:p>
          <a:p>
            <a:r>
              <a:rPr kumimoji="1" lang="ja-JP" altLang="en-US" dirty="0"/>
              <a:t>・硬膜外カテーテルによる鎮痛薬の投与および投薬量の調整</a:t>
            </a:r>
          </a:p>
          <a:p>
            <a:r>
              <a:rPr kumimoji="1" lang="ja-JP" altLang="en-US" dirty="0"/>
              <a:t>などが挙げられます。</a:t>
            </a:r>
          </a:p>
          <a:p>
            <a:r>
              <a:rPr kumimoji="1" lang="ja-JP" altLang="en-US" dirty="0"/>
              <a:t>特定行為区分ごとの研修を修了することにより、医師の作成した手順書に従って、その特定行為区分に含まれる特定行為を実施することができます。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みなさんが長時間、医療現場と向き合う中で、</a:t>
            </a:r>
          </a:p>
          <a:p>
            <a:r>
              <a:rPr kumimoji="1" lang="ja-JP" altLang="en-US" dirty="0"/>
              <a:t>例えば、たくさんの業務がある中で、</a:t>
            </a:r>
            <a:r>
              <a:rPr kumimoji="1" lang="en-US" altLang="ja-JP" dirty="0"/>
              <a:t>｢</a:t>
            </a:r>
            <a:r>
              <a:rPr kumimoji="1" lang="ja-JP" altLang="en-US" dirty="0"/>
              <a:t>他の医師や他の職種の方々に助けてもらえそうな業務はなるべくシェアしたい</a:t>
            </a:r>
            <a:r>
              <a:rPr kumimoji="1" lang="en-US" altLang="ja-JP" dirty="0"/>
              <a:t>｣</a:t>
            </a:r>
            <a:r>
              <a:rPr kumimoji="1" lang="ja-JP" altLang="en-US" dirty="0"/>
              <a:t>と思ったり、</a:t>
            </a:r>
          </a:p>
          <a:p>
            <a:r>
              <a:rPr kumimoji="1" lang="en-US" altLang="ja-JP" dirty="0"/>
              <a:t>｢</a:t>
            </a:r>
            <a:r>
              <a:rPr kumimoji="1" lang="ja-JP" altLang="en-US" dirty="0"/>
              <a:t>たまには休んだり、自分の時間も大切にしたい</a:t>
            </a:r>
            <a:r>
              <a:rPr kumimoji="1" lang="en-US" altLang="ja-JP" dirty="0"/>
              <a:t>｣</a:t>
            </a:r>
            <a:r>
              <a:rPr kumimoji="1" lang="ja-JP" altLang="en-US" dirty="0"/>
              <a:t>というような思いを持つようなこともあるのではないでしょうか。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この特定行為研修修了者以外にも、様々な職種へのタスク・シフト／シェアが進められています。</a:t>
            </a:r>
            <a:endParaRPr kumimoji="1" lang="en-US" altLang="ja-JP" dirty="0"/>
          </a:p>
          <a:p>
            <a:r>
              <a:rPr kumimoji="1" lang="ja-JP" altLang="en-US" dirty="0"/>
              <a:t>例えば、臨床検査技師であれば、現行の制度の下でも、医師の具体的指示があれば、診療の補助として、病棟や外来での採血業務が可能です。</a:t>
            </a:r>
            <a:endParaRPr kumimoji="1" lang="en-US" altLang="ja-JP" dirty="0"/>
          </a:p>
          <a:p>
            <a:r>
              <a:rPr kumimoji="1" lang="ja-JP" altLang="en-US" dirty="0"/>
              <a:t>同様に、薬剤師であれば、病棟や手術室での薬剤管理や、薬物療法に関する患者さんへの説明が可能です。</a:t>
            </a:r>
            <a:endParaRPr kumimoji="1" lang="en-US" altLang="ja-JP" dirty="0"/>
          </a:p>
          <a:p>
            <a:r>
              <a:rPr kumimoji="1" lang="ja-JP" altLang="en-US" dirty="0"/>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61</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62</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63</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dirty="0"/>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64</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65</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dirty="0">
                <a:solidFill>
                  <a:schemeClr val="tx1"/>
                </a:solidFill>
              </a:rPr>
              <a:t>まず、ハラスメントを防止する制度についてです。医療現場でもハラスメントが起きることがあります。</a:t>
            </a:r>
            <a:endParaRPr kumimoji="1" lang="en-US" altLang="ja-JP" dirty="0">
              <a:solidFill>
                <a:schemeClr val="tx1"/>
              </a:solidFill>
            </a:endParaRPr>
          </a:p>
          <a:p>
            <a:r>
              <a:rPr kumimoji="1" lang="ja-JP" altLang="en-US" b="0" u="none" dirty="0">
                <a:solidFill>
                  <a:schemeClr val="tx1"/>
                </a:solidFill>
              </a:rPr>
              <a:t>ハラスメントには、例えば、</a:t>
            </a:r>
            <a:endParaRPr kumimoji="1" lang="en-US" altLang="ja-JP" b="0" u="none" dirty="0">
              <a:solidFill>
                <a:schemeClr val="tx1"/>
              </a:solidFill>
            </a:endParaRPr>
          </a:p>
          <a:p>
            <a:r>
              <a:rPr kumimoji="1" lang="ja-JP" altLang="en-US" b="0" u="none" dirty="0">
                <a:solidFill>
                  <a:schemeClr val="tx1"/>
                </a:solidFill>
              </a:rPr>
              <a:t>パワーハラスメント</a:t>
            </a:r>
            <a:endParaRPr kumimoji="1" lang="en-US" altLang="ja-JP" b="0" u="none" dirty="0">
              <a:solidFill>
                <a:schemeClr val="tx1"/>
              </a:solidFill>
            </a:endParaRPr>
          </a:p>
          <a:p>
            <a:r>
              <a:rPr kumimoji="1" lang="ja-JP" altLang="en-US" b="0" u="none" dirty="0">
                <a:solidFill>
                  <a:schemeClr val="tx1"/>
                </a:solidFill>
              </a:rPr>
              <a:t>セクシュアルハラスメント</a:t>
            </a:r>
            <a:endParaRPr kumimoji="1" lang="en-US" altLang="ja-JP" b="0" u="none" dirty="0">
              <a:solidFill>
                <a:schemeClr val="tx1"/>
              </a:solidFill>
            </a:endParaRPr>
          </a:p>
          <a:p>
            <a:r>
              <a:rPr kumimoji="1" lang="ja-JP" altLang="en-US" b="0" u="none" dirty="0">
                <a:solidFill>
                  <a:schemeClr val="tx1"/>
                </a:solidFill>
              </a:rPr>
              <a:t>妊娠・出産・育児休業等に関するハラスメント</a:t>
            </a:r>
            <a:endParaRPr kumimoji="1" lang="en-US" altLang="ja-JP" b="0" u="none" dirty="0">
              <a:solidFill>
                <a:schemeClr val="tx1"/>
              </a:solidFill>
            </a:endParaRPr>
          </a:p>
          <a:p>
            <a:r>
              <a:rPr kumimoji="1" lang="ja-JP" altLang="en-US" b="0" u="none" dirty="0">
                <a:solidFill>
                  <a:schemeClr val="tx1"/>
                </a:solidFill>
              </a:rPr>
              <a:t>があります。</a:t>
            </a:r>
            <a:endParaRPr kumimoji="1" lang="en-US" altLang="ja-JP" b="0" u="none"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solidFill>
                  <a:schemeClr val="tx1"/>
                </a:solidFill>
              </a:rPr>
              <a:t>ハラスメントにあったときは、自分の所属する機関の相談窓口に相談しましょう。</a:t>
            </a:r>
            <a:endParaRPr kumimoji="1" lang="en-US" altLang="ja-JP" strike="sngStrike" dirty="0">
              <a:solidFill>
                <a:schemeClr val="tx1"/>
              </a:solidFill>
            </a:endParaRPr>
          </a:p>
          <a:p>
            <a:r>
              <a:rPr kumimoji="1" lang="ja-JP" altLang="en-US" dirty="0">
                <a:solidFill>
                  <a:schemeClr val="tx1"/>
                </a:solidFill>
              </a:rPr>
              <a:t>すべての企業は相談窓口の設置などを含めた、ハラスメント対策を講じる義務があります。</a:t>
            </a:r>
          </a:p>
          <a:p>
            <a:r>
              <a:rPr kumimoji="1" lang="ja-JP" altLang="en-US" dirty="0">
                <a:solidFill>
                  <a:schemeClr val="tx1"/>
                </a:solidFill>
              </a:rPr>
              <a:t>企業が講ずべき措置の詳細は、「あかるい職場応援団」をご覧ください。</a:t>
            </a: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相談窓口に相談するときには、事実関係を整理することも大切です。</a:t>
            </a:r>
          </a:p>
          <a:p>
            <a:r>
              <a:rPr kumimoji="1" lang="ja-JP" altLang="en-US" dirty="0">
                <a:solidFill>
                  <a:schemeClr val="tx1"/>
                </a:solidFill>
              </a:rPr>
              <a:t>１．ハラスメントだと感じたことが起こった日時</a:t>
            </a:r>
          </a:p>
          <a:p>
            <a:r>
              <a:rPr kumimoji="1" lang="ja-JP" altLang="en-US" dirty="0">
                <a:solidFill>
                  <a:schemeClr val="tx1"/>
                </a:solidFill>
              </a:rPr>
              <a:t>２．どこで起こったのか</a:t>
            </a:r>
          </a:p>
          <a:p>
            <a:r>
              <a:rPr kumimoji="1" lang="ja-JP" altLang="en-US" dirty="0">
                <a:solidFill>
                  <a:schemeClr val="tx1"/>
                </a:solidFill>
              </a:rPr>
              <a:t>３．どのようなことを言われたのか、強要されたのか</a:t>
            </a:r>
          </a:p>
          <a:p>
            <a:r>
              <a:rPr kumimoji="1" lang="ja-JP" altLang="en-US" dirty="0">
                <a:solidFill>
                  <a:schemeClr val="tx1"/>
                </a:solidFill>
              </a:rPr>
              <a:t>４．誰に言われたのか、強要されたのか</a:t>
            </a:r>
          </a:p>
          <a:p>
            <a:r>
              <a:rPr kumimoji="1" lang="ja-JP" altLang="en-US" dirty="0">
                <a:solidFill>
                  <a:schemeClr val="tx1"/>
                </a:solidFill>
              </a:rPr>
              <a:t>５．そのとき誰がみていたか</a:t>
            </a:r>
          </a:p>
          <a:p>
            <a:r>
              <a:rPr kumimoji="1" lang="ja-JP" altLang="en-US" dirty="0">
                <a:solidFill>
                  <a:schemeClr val="tx1"/>
                </a:solidFill>
              </a:rPr>
              <a:t>そのためには、記録を残しておくなどの対応をすることも大切です。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68</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a:p>
            <a:r>
              <a:rPr kumimoji="1" lang="ja-JP" altLang="en-US" dirty="0">
                <a:solidFill>
                  <a:schemeClr val="tx1"/>
                </a:solidFill>
              </a:rPr>
              <a:t>・また、厚生労働省の委託事業として、職場のハラスメントで困っている労働者等から電話・メールで相談を受ける「ハラスメント悩み相談室」が開設されています。ハラスメント悩み相談室では、専門家が電話・メールから相談を受け付け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6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このような、医師が体と心のゆとりが持てない状態では、患者さんに不安を与えかねません。</a:t>
            </a:r>
            <a:endParaRPr kumimoji="1" lang="en-US" altLang="ja-JP" dirty="0"/>
          </a:p>
          <a:p>
            <a:r>
              <a:rPr kumimoji="1" lang="ja-JP" altLang="en-US" dirty="0"/>
              <a:t>さらには、睡眠時間が短く、疲労がたまった状態では、判断力が</a:t>
            </a:r>
            <a:r>
              <a:rPr kumimoji="1" lang="ja-JP" altLang="en-US"/>
              <a:t>鈍り、医療事故に</a:t>
            </a:r>
            <a:r>
              <a:rPr kumimoji="1" lang="ja-JP" altLang="en-US" dirty="0"/>
              <a:t>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労働者である医師には、年次有給休暇を取得する権利が与えられています。</a:t>
            </a:r>
          </a:p>
          <a:p>
            <a:r>
              <a:rPr kumimoji="1" lang="ja-JP" altLang="en-US" dirty="0"/>
              <a:t>勤務開始から６ヶ月継続して勤務し、全労働日の８割以上出勤すると</a:t>
            </a:r>
            <a:r>
              <a:rPr kumimoji="1" lang="en-US" altLang="ja-JP" dirty="0"/>
              <a:t>10</a:t>
            </a:r>
            <a:r>
              <a:rPr kumimoji="1" lang="ja-JP" altLang="en-US" dirty="0"/>
              <a:t>労働日分の有給休暇が付与されます。また、勤続年数に応じ、有給休暇の付与日数は変動します。</a:t>
            </a:r>
          </a:p>
          <a:p>
            <a:r>
              <a:rPr kumimoji="1" lang="ja-JP" altLang="en-US" dirty="0"/>
              <a:t>また、医療機関側は年</a:t>
            </a:r>
            <a:r>
              <a:rPr kumimoji="1" lang="en-US" altLang="ja-JP" dirty="0"/>
              <a:t>10</a:t>
            </a:r>
            <a:r>
              <a:rPr kumimoji="1" lang="ja-JP" altLang="en-US" dirty="0"/>
              <a:t>日以上の年次有給休暇が付与される労働者に対して、年次有給休暇の日数のうち年</a:t>
            </a:r>
            <a:r>
              <a:rPr kumimoji="1" lang="en-US" altLang="ja-JP" dirty="0"/>
              <a:t>5</a:t>
            </a:r>
            <a:r>
              <a:rPr kumimoji="1" lang="ja-JP" altLang="en-US" dirty="0"/>
              <a:t>日については、使用者が時季を指定して取得させることが義務付けられています。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70</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71</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産前産後休業は出産前</a:t>
            </a:r>
            <a:r>
              <a:rPr kumimoji="1" lang="en-US" altLang="ja-JP" dirty="0"/>
              <a:t>6</a:t>
            </a:r>
            <a:r>
              <a:rPr kumimoji="1" lang="ja-JP" altLang="en-US" dirty="0"/>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72</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産後パパ育休は、通常の育児休業とは別に取得できる育児休業です。産後パパ育休は、お子さんが生まれてから</a:t>
            </a:r>
            <a:r>
              <a:rPr kumimoji="1" lang="en-US" altLang="ja-JP" dirty="0"/>
              <a:t>8</a:t>
            </a:r>
            <a:r>
              <a:rPr kumimoji="1" lang="ja-JP" altLang="en-US" dirty="0"/>
              <a:t>週間以内に、最大</a:t>
            </a:r>
            <a:r>
              <a:rPr kumimoji="1" lang="en-US" altLang="ja-JP" dirty="0"/>
              <a:t>4</a:t>
            </a:r>
            <a:r>
              <a:rPr kumimoji="1" lang="ja-JP" altLang="en-US" dirty="0"/>
              <a:t>週間まで取得することが出来ます。</a:t>
            </a:r>
            <a:endParaRPr kumimoji="1" lang="en-US" altLang="ja-JP" dirty="0"/>
          </a:p>
          <a:p>
            <a:r>
              <a:rPr kumimoji="1" lang="ja-JP" altLang="en-US" dirty="0"/>
              <a:t>また、予め職場に申し出ることで、</a:t>
            </a:r>
            <a:r>
              <a:rPr kumimoji="1" lang="en-US" altLang="ja-JP" dirty="0"/>
              <a:t>2</a:t>
            </a:r>
            <a:r>
              <a:rPr kumimoji="1" lang="ja-JP" altLang="en-US" dirty="0"/>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73</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育児休業は、女性は産後休業終了後から、男性は出産予定日から、お子さんが</a:t>
            </a:r>
            <a:r>
              <a:rPr kumimoji="1" lang="en-US" altLang="ja-JP" dirty="0"/>
              <a:t>1</a:t>
            </a:r>
            <a:r>
              <a:rPr kumimoji="1" lang="ja-JP" altLang="en-US" dirty="0"/>
              <a:t>歳になるまでの間、取得することができます。</a:t>
            </a:r>
          </a:p>
          <a:p>
            <a:r>
              <a:rPr kumimoji="1" lang="ja-JP" altLang="en-US" dirty="0"/>
              <a:t>両親共に育児休業を取得する場合であれば、お子さんが</a:t>
            </a:r>
            <a:r>
              <a:rPr kumimoji="1" lang="en-US" altLang="ja-JP" dirty="0"/>
              <a:t>1</a:t>
            </a:r>
            <a:r>
              <a:rPr kumimoji="1" lang="ja-JP" altLang="en-US" dirty="0"/>
              <a:t>歳</a:t>
            </a:r>
            <a:r>
              <a:rPr kumimoji="1" lang="en-US" altLang="ja-JP" dirty="0"/>
              <a:t>2</a:t>
            </a:r>
            <a:r>
              <a:rPr kumimoji="1" lang="ja-JP" altLang="en-US" dirty="0"/>
              <a:t>か月になるまでの間</a:t>
            </a:r>
            <a:r>
              <a:rPr kumimoji="1" lang="ja-JP" altLang="en-US" b="0" u="none" dirty="0"/>
              <a:t>で</a:t>
            </a:r>
            <a:r>
              <a:rPr kumimoji="1" lang="en-US" altLang="ja-JP" b="0" u="none" dirty="0"/>
              <a:t>1</a:t>
            </a:r>
            <a:r>
              <a:rPr kumimoji="1" lang="ja-JP" altLang="en-US" b="0" u="none" dirty="0"/>
              <a:t>年間、取得することができるようになります。</a:t>
            </a:r>
            <a:endParaRPr kumimoji="1" lang="en-US" altLang="ja-JP" b="0" u="none" dirty="0"/>
          </a:p>
          <a:p>
            <a:r>
              <a:rPr kumimoji="1" lang="ja-JP" altLang="en-US" b="0" u="none" dirty="0"/>
              <a:t>また、保育所等に入れないなどの事情があれば、</a:t>
            </a:r>
            <a:r>
              <a:rPr kumimoji="1" lang="en-US" altLang="ja-JP" b="0" u="none" dirty="0"/>
              <a:t>1</a:t>
            </a:r>
            <a:r>
              <a:rPr kumimoji="1" lang="ja-JP" altLang="en-US" b="0" u="none" dirty="0"/>
              <a:t>歳</a:t>
            </a:r>
            <a:r>
              <a:rPr kumimoji="1" lang="en-US" altLang="ja-JP" b="0" u="none" dirty="0"/>
              <a:t>6</a:t>
            </a:r>
            <a:r>
              <a:rPr kumimoji="1" lang="ja-JP" altLang="en-US" b="0" u="none" dirty="0"/>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小学校に入る前のお子さんがいらっしゃる方の場合、職場に申し出ることにより、１つの年度中に最大５日まで、</a:t>
            </a:r>
            <a:r>
              <a:rPr kumimoji="1" lang="ja-JP" altLang="en-US" b="0" u="none" dirty="0"/>
              <a:t>病気、けがをしたお子さんの看護又はお子さんに予防接種や健康診断を受けさせるための休暇を時間単位で取得が可能です。</a:t>
            </a:r>
            <a:endParaRPr kumimoji="1" lang="en-US" altLang="ja-JP" b="0" u="none" dirty="0"/>
          </a:p>
          <a:p>
            <a:r>
              <a:rPr kumimoji="1" lang="ja-JP" altLang="en-US" b="0" u="none" dirty="0"/>
              <a:t>また、この対象になる小学校入学前のお子さんが２人以上いらっしゃる場合は、取得可能な上限が</a:t>
            </a:r>
            <a:r>
              <a:rPr kumimoji="1" lang="en-US" altLang="ja-JP" b="0" u="none" dirty="0"/>
              <a:t>10</a:t>
            </a:r>
            <a:r>
              <a:rPr kumimoji="1" lang="ja-JP" altLang="en-US" b="0" u="none" dirty="0"/>
              <a:t>日になります。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介護休暇は、介護が必要な状態の家族がいらっしゃる場合に、そのご家族の介護や世話をするための休暇です。</a:t>
            </a:r>
          </a:p>
          <a:p>
            <a:r>
              <a:rPr kumimoji="1" lang="ja-JP" altLang="en-US" dirty="0"/>
              <a:t>対象となるご家族が</a:t>
            </a:r>
            <a:r>
              <a:rPr kumimoji="1" lang="en-US" altLang="ja-JP" dirty="0"/>
              <a:t>1</a:t>
            </a:r>
            <a:r>
              <a:rPr kumimoji="1" lang="ja-JP" altLang="en-US" dirty="0"/>
              <a:t>人の場合は年５日を限度に取得が可能であり、</a:t>
            </a:r>
            <a:r>
              <a:rPr kumimoji="1" lang="en-US" altLang="ja-JP" dirty="0"/>
              <a:t>2</a:t>
            </a:r>
            <a:r>
              <a:rPr kumimoji="1" lang="ja-JP" altLang="en-US" dirty="0"/>
              <a:t>人以上の場合は年</a:t>
            </a:r>
            <a:r>
              <a:rPr kumimoji="1" lang="en-US" altLang="ja-JP" dirty="0"/>
              <a:t>10</a:t>
            </a:r>
            <a:r>
              <a:rPr kumimoji="1" lang="ja-JP" altLang="en-US" dirty="0"/>
              <a:t>日まで取得することが可能です。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76</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介護休業とは、介護が必要な状態の家族がいらっしゃる場合に、</a:t>
            </a:r>
            <a:r>
              <a:rPr lang="ja-JP" altLang="en-US" dirty="0"/>
              <a:t>その方</a:t>
            </a:r>
            <a:r>
              <a:rPr lang="ja-JP" altLang="ja-JP" dirty="0"/>
              <a:t>を支える体制を構築するために、一定期間利用することを想定し</a:t>
            </a:r>
            <a:r>
              <a:rPr lang="ja-JP" altLang="en-US" dirty="0"/>
              <a:t>た</a:t>
            </a:r>
            <a:r>
              <a:rPr kumimoji="1" lang="ja-JP" altLang="en-US" b="0" u="none" dirty="0"/>
              <a:t>休業です。</a:t>
            </a:r>
          </a:p>
          <a:p>
            <a:r>
              <a:rPr kumimoji="1" lang="ja-JP" altLang="en-US" dirty="0"/>
              <a:t>対象となるご家族</a:t>
            </a:r>
            <a:r>
              <a:rPr kumimoji="1" lang="en-US" altLang="ja-JP" dirty="0"/>
              <a:t>1</a:t>
            </a:r>
            <a:r>
              <a:rPr kumimoji="1" lang="ja-JP" altLang="en-US" dirty="0"/>
              <a:t>人につき</a:t>
            </a:r>
            <a:r>
              <a:rPr kumimoji="1" lang="en-US" altLang="ja-JP" dirty="0"/>
              <a:t>3</a:t>
            </a:r>
            <a:r>
              <a:rPr kumimoji="1" lang="ja-JP" altLang="en-US" dirty="0"/>
              <a:t>回まで、通算</a:t>
            </a:r>
            <a:r>
              <a:rPr kumimoji="1" lang="en-US" altLang="ja-JP" dirty="0"/>
              <a:t>93</a:t>
            </a:r>
            <a:r>
              <a:rPr kumimoji="1" lang="ja-JP" altLang="en-US" dirty="0"/>
              <a:t>日まで休業できます。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さらには、今後、日本の医療を取り巻く状況はますます大きく変化していきます。</a:t>
            </a:r>
          </a:p>
          <a:p>
            <a:r>
              <a:rPr kumimoji="1" lang="ja-JP" altLang="en-US" dirty="0"/>
              <a:t>例えば、高齢化が進む中で、それぞれの地域における高齢者は増加し、医療需要が高まっています。</a:t>
            </a:r>
            <a:endParaRPr kumimoji="1" lang="en-US" altLang="ja-JP" dirty="0"/>
          </a:p>
          <a:p>
            <a:r>
              <a:rPr kumimoji="1" lang="ja-JP" altLang="en-US" dirty="0"/>
              <a:t>また、高血圧や糖尿病などの生活習慣病や、がんなどの集学的治療の割合が高まるなど、医療ニーズも変化してきています。</a:t>
            </a:r>
          </a:p>
          <a:p>
            <a:r>
              <a:rPr kumimoji="1" lang="ja-JP" altLang="en-US" dirty="0"/>
              <a:t>特に高齢者においては、こうした複数の疾患を持つ患者さんが多く存在し、患者さんの生活や健康状態に合わせた総合的な医療提供が求められます。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その一方で、少子化により人口減少社会を迎える中、医療界においてもマンパワーの確保が困難となりつつあります。</a:t>
            </a:r>
          </a:p>
          <a:p>
            <a:r>
              <a:rPr kumimoji="1" lang="ja-JP" altLang="ja-JP" sz="1200" kern="1200" dirty="0">
                <a:solidFill>
                  <a:schemeClr val="tx1"/>
                </a:solidFill>
                <a:effectLst/>
                <a:latin typeface="+mn-lt"/>
                <a:ea typeface="+mn-ea"/>
                <a:cs typeface="+mn-cs"/>
              </a:rPr>
              <a:t>少子高齢化の進み具合は地域により異なりますが、地域によっては、医療人材の確保や、医師の偏在が</a:t>
            </a:r>
            <a:r>
              <a:rPr kumimoji="1" lang="ja-JP" altLang="en-US" sz="1200" kern="1200" dirty="0">
                <a:solidFill>
                  <a:schemeClr val="tx1"/>
                </a:solidFill>
                <a:effectLst/>
                <a:latin typeface="+mn-lt"/>
                <a:ea typeface="+mn-ea"/>
                <a:cs typeface="+mn-cs"/>
              </a:rPr>
              <a:t>これまで以上に</a:t>
            </a:r>
            <a:r>
              <a:rPr kumimoji="1" lang="ja-JP" altLang="ja-JP" sz="1200" kern="1200" dirty="0">
                <a:solidFill>
                  <a:schemeClr val="tx1"/>
                </a:solidFill>
                <a:effectLst/>
                <a:latin typeface="+mn-lt"/>
                <a:ea typeface="+mn-ea"/>
                <a:cs typeface="+mn-cs"/>
              </a:rPr>
              <a:t>課題となってい</a:t>
            </a:r>
            <a:r>
              <a:rPr kumimoji="1" lang="ja-JP" altLang="en-US" sz="1200" kern="1200" dirty="0">
                <a:solidFill>
                  <a:schemeClr val="tx1"/>
                </a:solidFill>
                <a:effectLst/>
                <a:latin typeface="+mn-lt"/>
                <a:ea typeface="+mn-ea"/>
                <a:cs typeface="+mn-cs"/>
              </a:rPr>
              <a:t>き</a:t>
            </a:r>
            <a:r>
              <a:rPr kumimoji="1" lang="ja-JP" altLang="ja-JP" sz="1200" kern="1200" dirty="0">
                <a:solidFill>
                  <a:schemeClr val="tx1"/>
                </a:solidFill>
                <a:effectLst/>
                <a:latin typeface="+mn-lt"/>
                <a:ea typeface="+mn-ea"/>
                <a:cs typeface="+mn-cs"/>
              </a:rPr>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2023/10/24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8.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1.png"/><Relationship Id="rId9"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48.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4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no-harassment.mhlw.go.jp/law-measur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20D1E9E-63D4-F4A8-0F01-43201F9E8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93" y="4991968"/>
            <a:ext cx="4283109" cy="1733862"/>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テーブル が含まれている画像&#10;&#10;自動的に生成された説明">
            <a:extLst>
              <a:ext uri="{FF2B5EF4-FFF2-40B4-BE49-F238E27FC236}">
                <a16:creationId xmlns:a16="http://schemas.microsoft.com/office/drawing/2014/main" id="{7AF20658-1DD6-BAE8-19CB-FC39FFFA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24" y="3068960"/>
            <a:ext cx="4268156" cy="2781786"/>
          </a:xfrm>
          <a:prstGeom prst="rect">
            <a:avLst/>
          </a:prstGeom>
        </p:spPr>
      </p:pic>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52" r="20116"/>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600"/>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1" r="84607"/>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15" r="60393"/>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44" t="1563" r="38155"/>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9886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ポーズ, 選手, 男, 立つ が含まれている画像&#10;&#10;自動的に生成された説明">
            <a:extLst>
              <a:ext uri="{FF2B5EF4-FFF2-40B4-BE49-F238E27FC236}">
                <a16:creationId xmlns:a16="http://schemas.microsoft.com/office/drawing/2014/main" id="{F1F74C15-87FD-B640-6161-356CFB54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2204864"/>
            <a:ext cx="6203013" cy="4222576"/>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spTree>
    <p:extLst>
      <p:ext uri="{BB962C8B-B14F-4D97-AF65-F5344CB8AC3E}">
        <p14:creationId xmlns:p14="http://schemas.microsoft.com/office/powerpoint/2010/main" val="23125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19" r="59664"/>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5" name="図 4">
            <a:extLst>
              <a:ext uri="{FF2B5EF4-FFF2-40B4-BE49-F238E27FC236}">
                <a16:creationId xmlns:a16="http://schemas.microsoft.com/office/drawing/2014/main" id="{53B446B3-63C8-8A63-E655-817CCEA61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261" y="2708920"/>
            <a:ext cx="2926333" cy="3118374"/>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5393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8" name="図 7">
            <a:extLst>
              <a:ext uri="{FF2B5EF4-FFF2-40B4-BE49-F238E27FC236}">
                <a16:creationId xmlns:a16="http://schemas.microsoft.com/office/drawing/2014/main" id="{CD0E885C-39BE-2DB4-C5C6-5F5762579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14" y="2538782"/>
            <a:ext cx="3086219" cy="3292612"/>
          </a:xfrm>
          <a:prstGeom prst="rect">
            <a:avLst/>
          </a:prstGeom>
        </p:spPr>
      </p:pic>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046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1" name="図 10" descr="持つ, 男, 電話, 表示 が含まれている画像&#10;&#10;自動的に生成された説明">
            <a:extLst>
              <a:ext uri="{FF2B5EF4-FFF2-40B4-BE49-F238E27FC236}">
                <a16:creationId xmlns:a16="http://schemas.microsoft.com/office/drawing/2014/main" id="{0CF488C0-8D98-4225-5A09-B9B450F6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06" y="2259294"/>
            <a:ext cx="6080789" cy="3699648"/>
          </a:xfrm>
          <a:prstGeom prst="rect">
            <a:avLst/>
          </a:prstGeom>
        </p:spPr>
      </p:pic>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であり、</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雇用されている勤務医の場合</a:t>
            </a:r>
            <a:endPar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31375"/>
            <a:ext cx="3913188" cy="2445743"/>
          </a:xfrm>
          <a:prstGeom prst="rect">
            <a:avLst/>
          </a:prstGeom>
        </p:spPr>
      </p:pic>
      <p:pic>
        <p:nvPicPr>
          <p:cNvPr id="8" name="図 7" descr="シャツ が含まれている画像&#10;&#10;自動的に生成された説明">
            <a:extLst>
              <a:ext uri="{FF2B5EF4-FFF2-40B4-BE49-F238E27FC236}">
                <a16:creationId xmlns:a16="http://schemas.microsoft.com/office/drawing/2014/main" id="{598B350F-470B-CFFA-D3F8-FB4BCDF18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56597"/>
            <a:ext cx="4543701" cy="3294389"/>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914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9" name="図 8">
            <a:extLst>
              <a:ext uri="{FF2B5EF4-FFF2-40B4-BE49-F238E27FC236}">
                <a16:creationId xmlns:a16="http://schemas.microsoft.com/office/drawing/2014/main" id="{001C4333-316F-5588-B8A8-0B48BEEB1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11" y="2876172"/>
            <a:ext cx="2382309" cy="2687988"/>
          </a:xfrm>
          <a:prstGeom prst="rect">
            <a:avLst/>
          </a:prstGeom>
        </p:spPr>
      </p:pic>
      <p:pic>
        <p:nvPicPr>
          <p:cNvPr id="11" name="図 10" descr="記号, 時計 が含まれている画像&#10;&#10;自動的に生成された説明">
            <a:extLst>
              <a:ext uri="{FF2B5EF4-FFF2-40B4-BE49-F238E27FC236}">
                <a16:creationId xmlns:a16="http://schemas.microsoft.com/office/drawing/2014/main" id="{063C0E89-B5F5-46CC-1DE7-B2FEE31ED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575" y="3184315"/>
            <a:ext cx="3282736" cy="2408887"/>
          </a:xfrm>
          <a:prstGeom prst="rect">
            <a:avLst/>
          </a:prstGeom>
        </p:spPr>
      </p:pic>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12350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4" name="図 13" descr="時計 が含まれている画像&#10;&#10;自動的に生成された説明">
            <a:extLst>
              <a:ext uri="{FF2B5EF4-FFF2-40B4-BE49-F238E27FC236}">
                <a16:creationId xmlns:a16="http://schemas.microsoft.com/office/drawing/2014/main" id="{19A23FFB-39E1-B0C3-83D9-CCD55035C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1440160" cy="1408092"/>
          </a:xfrm>
          <a:prstGeom prst="rect">
            <a:avLst/>
          </a:prstGeom>
        </p:spPr>
      </p:pic>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63975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dirty="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4D7C703A-84BA-A951-2262-42FD1A41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24750"/>
            <a:ext cx="1872208" cy="1487222"/>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アイコン&#10;&#10;自動的に生成された説明">
            <a:extLst>
              <a:ext uri="{FF2B5EF4-FFF2-40B4-BE49-F238E27FC236}">
                <a16:creationId xmlns:a16="http://schemas.microsoft.com/office/drawing/2014/main" id="{70FACBA2-D1B2-EA58-CF43-4CAF605C7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48545"/>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7F051D41-3393-4E5D-0F14-D6B2F0C48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53" y="2787935"/>
            <a:ext cx="618801" cy="456316"/>
          </a:xfrm>
          <a:prstGeom prst="rect">
            <a:avLst/>
          </a:prstGeom>
        </p:spPr>
      </p:pic>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60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r>
              <a:rPr kumimoji="1" lang="ja-JP" altLang="en-US"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dirty="0">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9" name="図 8">
            <a:extLst>
              <a:ext uri="{FF2B5EF4-FFF2-40B4-BE49-F238E27FC236}">
                <a16:creationId xmlns:a16="http://schemas.microsoft.com/office/drawing/2014/main" id="{FB1D00E1-19AB-7107-1D75-2CFFB55F108E}"/>
              </a:ext>
            </a:extLst>
          </p:cNvPr>
          <p:cNvPicPr>
            <a:picLocks noChangeAspect="1"/>
          </p:cNvPicPr>
          <p:nvPr/>
        </p:nvPicPr>
        <p:blipFill>
          <a:blip r:embed="rId3"/>
          <a:stretch>
            <a:fillRect/>
          </a:stretch>
        </p:blipFill>
        <p:spPr>
          <a:xfrm>
            <a:off x="6140940" y="4217263"/>
            <a:ext cx="2035540" cy="2039416"/>
          </a:xfrm>
          <a:prstGeom prst="rect">
            <a:avLst/>
          </a:prstGeom>
        </p:spPr>
      </p:pic>
      <p:pic>
        <p:nvPicPr>
          <p:cNvPr id="10" name="図 9">
            <a:extLst>
              <a:ext uri="{FF2B5EF4-FFF2-40B4-BE49-F238E27FC236}">
                <a16:creationId xmlns:a16="http://schemas.microsoft.com/office/drawing/2014/main" id="{08FFD678-76E8-AAC1-70F5-8FFAD263D48D}"/>
              </a:ext>
            </a:extLst>
          </p:cNvPr>
          <p:cNvPicPr>
            <a:picLocks noChangeAspect="1"/>
          </p:cNvPicPr>
          <p:nvPr/>
        </p:nvPicPr>
        <p:blipFill>
          <a:blip r:embed="rId4"/>
          <a:stretch>
            <a:fillRect/>
          </a:stretch>
        </p:blipFill>
        <p:spPr>
          <a:xfrm>
            <a:off x="991988" y="4210503"/>
            <a:ext cx="2052937" cy="2052937"/>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6DCC9C31-0A0C-FD46-61C3-AC97AD3C0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836" y="2305357"/>
            <a:ext cx="2423284" cy="1439764"/>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dirty="0">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dirty="0">
              <a:solidFill>
                <a:schemeClr val="accent1"/>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6581681" y="6453336"/>
            <a:ext cx="2551479"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1"/>
                </a:solidFill>
                <a:latin typeface="游ゴシック" panose="020B0400000000000000" pitchFamily="50" charset="-128"/>
                <a:ea typeface="游ゴシック" panose="020B0400000000000000" pitchFamily="50" charset="-128"/>
              </a:rPr>
              <a:t> </a:t>
            </a:r>
            <a:r>
              <a:rPr lang="en-US" altLang="ja-JP" sz="4800" b="1" dirty="0">
                <a:solidFill>
                  <a:schemeClr val="accent1"/>
                </a:solidFill>
                <a:latin typeface="游ゴシック" panose="020B0400000000000000" pitchFamily="50" charset="-128"/>
                <a:ea typeface="游ゴシック" panose="020B0400000000000000" pitchFamily="50" charset="-128"/>
              </a:rPr>
              <a:t>9</a:t>
            </a:r>
            <a:r>
              <a:rPr kumimoji="1" lang="en-US" altLang="ja-JP" sz="4800" b="1" dirty="0">
                <a:solidFill>
                  <a:schemeClr val="accent1"/>
                </a:solidFill>
                <a:latin typeface="游ゴシック" panose="020B0400000000000000" pitchFamily="50" charset="-128"/>
                <a:ea typeface="游ゴシック" panose="020B0400000000000000" pitchFamily="50" charset="-128"/>
              </a:rPr>
              <a:t>60</a:t>
            </a:r>
            <a:r>
              <a:rPr kumimoji="1" lang="en-US" altLang="ja-JP" sz="2000" b="1" dirty="0">
                <a:solidFill>
                  <a:schemeClr val="accent1"/>
                </a:solidFill>
                <a:latin typeface="游ゴシック" panose="020B0400000000000000" pitchFamily="50" charset="-128"/>
                <a:ea typeface="游ゴシック" panose="020B0400000000000000" pitchFamily="50" charset="-128"/>
              </a:rPr>
              <a:t> </a:t>
            </a:r>
            <a:r>
              <a:rPr kumimoji="1" lang="ja-JP" altLang="en-US" sz="2400" b="1" dirty="0">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ja-JP" sz="1600" b="1" dirty="0">
                <a:solidFill>
                  <a:srgbClr val="FF0000"/>
                </a:solidFill>
                <a:latin typeface="游ゴシック" panose="020B0400000000000000" pitchFamily="50" charset="-128"/>
                <a:ea typeface="游ゴシック" panose="020B0400000000000000" pitchFamily="50" charset="-128"/>
              </a:rPr>
              <a:t>960</a:t>
            </a:r>
            <a:r>
              <a:rPr kumimoji="1" lang="ja-JP" altLang="en-US" sz="1600" b="1" dirty="0">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a:t>
            </a:r>
            <a:br>
              <a:rPr lang="en-US" altLang="ja-JP" sz="1600" b="1" dirty="0">
                <a:solidFill>
                  <a:srgbClr val="FF0000"/>
                </a:solidFill>
                <a:latin typeface="游ゴシック" panose="020B0400000000000000" pitchFamily="50" charset="-128"/>
                <a:ea typeface="游ゴシック" panose="020B0400000000000000" pitchFamily="50" charset="-128"/>
              </a:rPr>
            </a:br>
            <a:r>
              <a:rPr lang="ja-JP" altLang="en-US" sz="1600" b="1" dirty="0">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5" name="図 4" descr="シャツ が含まれている画像&#10;&#10;自動的に生成された説明">
            <a:extLst>
              <a:ext uri="{FF2B5EF4-FFF2-40B4-BE49-F238E27FC236}">
                <a16:creationId xmlns:a16="http://schemas.microsoft.com/office/drawing/2014/main" id="{6AB94AB6-0878-4730-96E6-4E99EEFA5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47" y="3518319"/>
            <a:ext cx="3657000" cy="2651489"/>
          </a:xfrm>
          <a:prstGeom prst="rect">
            <a:avLst/>
          </a:prstGeom>
        </p:spPr>
      </p:pic>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dirty="0">
                <a:solidFill>
                  <a:schemeClr val="accent1"/>
                </a:solidFill>
                <a:latin typeface="游ゴシック" panose="020B0400000000000000" pitchFamily="50" charset="-128"/>
                <a:ea typeface="游ゴシック" panose="020B0400000000000000" pitchFamily="50" charset="-128"/>
              </a:rPr>
              <a:t>A</a:t>
            </a:r>
            <a:r>
              <a:rPr lang="ja-JP" altLang="en-US" sz="6000" b="1" dirty="0">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a:t>
            </a:r>
            <a:endParaRPr kumimoji="1"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原則的に</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9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3" y="3147778"/>
            <a:ext cx="2289426" cy="1434833"/>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85E99BF5-DB4F-D941-6759-E5A5EEC6B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3574028"/>
            <a:ext cx="3528392" cy="2636154"/>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618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solidFill>
                <a:schemeClr val="accent6"/>
              </a:solidFill>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 y="2573056"/>
            <a:ext cx="2786463" cy="1745058"/>
          </a:xfrm>
          <a:prstGeom prst="rect">
            <a:avLst/>
          </a:prstGeom>
        </p:spPr>
      </p:pic>
      <p:pic>
        <p:nvPicPr>
          <p:cNvPr id="16" name="図 15" descr="アイコン&#10;&#10;自動的に生成された説明">
            <a:extLst>
              <a:ext uri="{FF2B5EF4-FFF2-40B4-BE49-F238E27FC236}">
                <a16:creationId xmlns:a16="http://schemas.microsoft.com/office/drawing/2014/main" id="{E948EA1F-A86C-9452-8175-DB1EE39CA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019">
            <a:off x="3586246" y="3751907"/>
            <a:ext cx="1617970" cy="906402"/>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0EACB86F-1833-7091-573E-857909ED8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81" y="3765154"/>
            <a:ext cx="3361148" cy="2511201"/>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dirty="0">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dirty="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dirty="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dirty="0">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80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臨床研修医</a:t>
            </a:r>
            <a:r>
              <a:rPr lang="en-US" altLang="ja-JP" sz="2400" b="1" dirty="0">
                <a:solidFill>
                  <a:srgbClr val="FAC006"/>
                </a:solidFill>
                <a:latin typeface="游ゴシック" panose="020B0400000000000000" pitchFamily="50" charset="-128"/>
                <a:ea typeface="游ゴシック" panose="020B0400000000000000" pitchFamily="50" charset="-128"/>
              </a:rPr>
              <a:t>/</a:t>
            </a:r>
            <a:r>
              <a:rPr lang="ja-JP" altLang="en-US" sz="2400" b="1" dirty="0">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dirty="0">
                <a:solidFill>
                  <a:srgbClr val="FFCC00"/>
                </a:solidFill>
                <a:latin typeface="游ゴシック" panose="020B0400000000000000" pitchFamily="50" charset="-128"/>
                <a:ea typeface="游ゴシック" panose="020B0400000000000000" pitchFamily="50" charset="-128"/>
              </a:rPr>
              <a:t>・・・・・</a:t>
            </a:r>
            <a:r>
              <a:rPr lang="en-US" altLang="ja-JP" sz="2400" b="1" dirty="0">
                <a:solidFill>
                  <a:srgbClr val="FFCC00"/>
                </a:solidFill>
                <a:latin typeface="游ゴシック" panose="020B0400000000000000" pitchFamily="50" charset="-128"/>
                <a:ea typeface="游ゴシック" panose="020B0400000000000000" pitchFamily="50" charset="-128"/>
              </a:rPr>
              <a:t>  </a:t>
            </a:r>
            <a:r>
              <a:rPr lang="ja-JP" altLang="en-US" sz="2400" b="1" dirty="0">
                <a:solidFill>
                  <a:srgbClr val="FFCC00"/>
                </a:solidFill>
                <a:latin typeface="游ゴシック" panose="020B0400000000000000" pitchFamily="50" charset="-128"/>
                <a:ea typeface="游ゴシック" panose="020B0400000000000000" pitchFamily="50" charset="-128"/>
              </a:rPr>
              <a:t>・・・・・・・・・</a:t>
            </a:r>
            <a:endParaRPr kumimoji="1" lang="ja-JP" altLang="en-US" sz="2800" b="1" dirty="0">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医療機関ごとに</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各プログラムにおいて</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想定される上限時間数が</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明示されます。</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明示された時間数と</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適用される水準を確認し、</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自分に合った研修病院を</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選択しましょう。</a:t>
            </a:r>
            <a:endParaRPr kumimoji="1" lang="ja-JP" altLang="en-US" sz="1400" dirty="0">
              <a:latin typeface="游ゴシック" panose="020B0400000000000000" pitchFamily="50" charset="-128"/>
              <a:ea typeface="游ゴシック" panose="020B0400000000000000" pitchFamily="50" charset="-128"/>
            </a:endParaRPr>
          </a:p>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C-1</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E88BE47-EA84-AF29-D960-F3D09343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41" y="3605126"/>
            <a:ext cx="3601612" cy="2616390"/>
          </a:xfrm>
          <a:prstGeom prst="rect">
            <a:avLst/>
          </a:prstGeom>
        </p:spPr>
      </p:pic>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058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7" y="1932240"/>
            <a:ext cx="4076681" cy="2553073"/>
          </a:xfrm>
          <a:prstGeom prst="rect">
            <a:avLst/>
          </a:prstGeom>
        </p:spPr>
      </p:pic>
      <p:pic>
        <p:nvPicPr>
          <p:cNvPr id="15" name="図 14">
            <a:extLst>
              <a:ext uri="{FF2B5EF4-FFF2-40B4-BE49-F238E27FC236}">
                <a16:creationId xmlns:a16="http://schemas.microsoft.com/office/drawing/2014/main" id="{6874782D-9024-ECE9-BA57-32F209FC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62" y="3439033"/>
            <a:ext cx="3855269" cy="2793675"/>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C-2</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技能研修のため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7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C-1</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C-2</a:t>
            </a:r>
            <a:r>
              <a:rPr lang="en-US" altLang="ja-JP" sz="3200" b="1" dirty="0">
                <a:solidFill>
                  <a:schemeClr val="accent4"/>
                </a:solidFill>
                <a:latin typeface="游ゴシック" panose="020B0400000000000000" pitchFamily="50" charset="-128"/>
                <a:ea typeface="游ゴシック" panose="020B0400000000000000" pitchFamily="50" charset="-128"/>
              </a:rPr>
              <a:t> </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dirty="0">
                <a:solidFill>
                  <a:srgbClr val="FAC006"/>
                </a:solidFill>
                <a:latin typeface="游ゴシック" panose="020B0400000000000000" pitchFamily="50" charset="-128"/>
                <a:ea typeface="游ゴシック" panose="020B0400000000000000" pitchFamily="50" charset="-128"/>
              </a:rPr>
              <a:t>C-1</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512"/>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48"/>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460"/>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59"/>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693"/>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6"/>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307"/>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36"/>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690"/>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78"/>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5148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pic>
        <p:nvPicPr>
          <p:cNvPr id="12" name="図 11" descr="座る, テーブル, フロント, 男 が含まれている画像&#10;&#10;自動的に生成された説明">
            <a:extLst>
              <a:ext uri="{FF2B5EF4-FFF2-40B4-BE49-F238E27FC236}">
                <a16:creationId xmlns:a16="http://schemas.microsoft.com/office/drawing/2014/main" id="{DEBCCE50-35CF-947D-3C2C-15B9074F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1" y="2697132"/>
            <a:ext cx="7536878" cy="3324156"/>
          </a:xfrm>
          <a:prstGeom prst="rect">
            <a:avLst/>
          </a:prstGeom>
        </p:spPr>
      </p:pic>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緊急　</a:t>
            </a:r>
            <a:endPar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2" name="図 11">
            <a:extLst>
              <a:ext uri="{FF2B5EF4-FFF2-40B4-BE49-F238E27FC236}">
                <a16:creationId xmlns:a16="http://schemas.microsoft.com/office/drawing/2014/main" id="{4AA4DE88-785D-4AC4-2241-25FC285E2828}"/>
              </a:ext>
            </a:extLst>
          </p:cNvPr>
          <p:cNvPicPr>
            <a:picLocks noChangeAspect="1"/>
          </p:cNvPicPr>
          <p:nvPr/>
        </p:nvPicPr>
        <p:blipFill>
          <a:blip r:embed="rId3"/>
          <a:stretch>
            <a:fillRect/>
          </a:stretch>
        </p:blipFill>
        <p:spPr>
          <a:xfrm>
            <a:off x="6032571" y="4099761"/>
            <a:ext cx="1975675" cy="1979438"/>
          </a:xfrm>
          <a:prstGeom prst="rect">
            <a:avLst/>
          </a:prstGeom>
        </p:spPr>
      </p:pic>
      <p:pic>
        <p:nvPicPr>
          <p:cNvPr id="13" name="図 12">
            <a:extLst>
              <a:ext uri="{FF2B5EF4-FFF2-40B4-BE49-F238E27FC236}">
                <a16:creationId xmlns:a16="http://schemas.microsoft.com/office/drawing/2014/main" id="{68485F86-6111-1130-609C-24F8C7E4F40C}"/>
              </a:ext>
            </a:extLst>
          </p:cNvPr>
          <p:cNvPicPr>
            <a:picLocks noChangeAspect="1"/>
          </p:cNvPicPr>
          <p:nvPr/>
        </p:nvPicPr>
        <p:blipFill>
          <a:blip r:embed="rId4"/>
          <a:stretch>
            <a:fillRect/>
          </a:stretch>
        </p:blipFill>
        <p:spPr>
          <a:xfrm>
            <a:off x="839280" y="4023370"/>
            <a:ext cx="1992560" cy="199256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80C92D3A-9B76-410E-817C-D64992DB5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385" y="2383793"/>
            <a:ext cx="2703582" cy="1606299"/>
          </a:xfrm>
          <a:prstGeom prst="rect">
            <a:avLst/>
          </a:prstGeom>
        </p:spPr>
      </p:pic>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886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dirty="0">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A093CE3-261C-6597-7E33-69A9A9FEE25B}"/>
              </a:ext>
            </a:extLst>
          </p:cNvPr>
          <p:cNvPicPr>
            <a:picLocks noChangeAspect="1"/>
          </p:cNvPicPr>
          <p:nvPr/>
        </p:nvPicPr>
        <p:blipFill>
          <a:blip r:embed="rId3"/>
          <a:stretch>
            <a:fillRect/>
          </a:stretch>
        </p:blipFill>
        <p:spPr>
          <a:xfrm>
            <a:off x="6482785" y="4016771"/>
            <a:ext cx="1809517" cy="1810230"/>
          </a:xfrm>
          <a:prstGeom prst="rect">
            <a:avLst/>
          </a:prstGeom>
        </p:spPr>
      </p:pic>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4"/>
          <a:stretch>
            <a:fillRect/>
          </a:stretch>
        </p:blipFill>
        <p:spPr>
          <a:xfrm>
            <a:off x="6476981" y="2000369"/>
            <a:ext cx="2018890" cy="1646555"/>
          </a:xfrm>
          <a:prstGeom prst="rect">
            <a:avLst/>
          </a:prstGeom>
        </p:spPr>
      </p:pic>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966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dirty="0">
                <a:solidFill>
                  <a:schemeClr val="accent1"/>
                </a:solidFill>
                <a:latin typeface="游ゴシック" panose="020B0400000000000000" pitchFamily="50" charset="-128"/>
                <a:ea typeface="游ゴシック" panose="020B0400000000000000" pitchFamily="50" charset="-128"/>
              </a:rPr>
              <a:t>100</a:t>
            </a:r>
            <a:r>
              <a:rPr kumimoji="1" lang="ja-JP" altLang="en-US" sz="2800" b="1" dirty="0">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3"/>
          <a:stretch>
            <a:fillRect/>
          </a:stretch>
        </p:blipFill>
        <p:spPr>
          <a:xfrm>
            <a:off x="2339752" y="2075142"/>
            <a:ext cx="4485324" cy="3658114"/>
          </a:xfrm>
          <a:prstGeom prst="rect">
            <a:avLst/>
          </a:prstGeom>
        </p:spPr>
      </p:pic>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4979435" cy="307777"/>
          </a:xfrm>
          <a:prstGeom prst="rect">
            <a:avLst/>
          </a:prstGeom>
          <a:noFill/>
        </p:spPr>
        <p:txBody>
          <a:bodyPr wrap="square" rtlCol="0">
            <a:spAutoFit/>
          </a:bodyPr>
          <a:lstStyle/>
          <a:p>
            <a:r>
              <a:rPr lang="en-US" altLang="ja-JP" sz="1400" b="1" dirty="0">
                <a:solidFill>
                  <a:schemeClr val="accent1"/>
                </a:solidFill>
                <a:latin typeface="游ゴシック" panose="020B0400000000000000" pitchFamily="50" charset="-128"/>
                <a:ea typeface="游ゴシック" panose="020B0400000000000000" pitchFamily="50" charset="-128"/>
              </a:rPr>
              <a:t>※ </a:t>
            </a:r>
            <a:r>
              <a:rPr lang="ja-JP" altLang="en-US" sz="1400" b="1" dirty="0">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917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dirty="0">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3968" y="4580530"/>
            <a:ext cx="4979435" cy="307777"/>
          </a:xfrm>
          <a:prstGeom prst="rect">
            <a:avLst/>
          </a:prstGeom>
          <a:noFill/>
        </p:spPr>
        <p:txBody>
          <a:bodyPr wrap="squar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 </a:t>
            </a:r>
            <a:r>
              <a:rPr lang="ja-JP" altLang="en-US" sz="1400" b="1" dirty="0">
                <a:solidFill>
                  <a:srgbClr val="FF0000"/>
                </a:solidFill>
                <a:latin typeface="游ゴシック" panose="020B0400000000000000" pitchFamily="50" charset="-128"/>
                <a:ea typeface="游ゴシック" panose="020B0400000000000000" pitchFamily="50" charset="-128"/>
              </a:rPr>
              <a:t>休息時間を細切れにとることは認められません。</a:t>
            </a:r>
          </a:p>
        </p:txBody>
      </p:sp>
      <p:pic>
        <p:nvPicPr>
          <p:cNvPr id="2" name="図 1">
            <a:extLst>
              <a:ext uri="{FF2B5EF4-FFF2-40B4-BE49-F238E27FC236}">
                <a16:creationId xmlns:a16="http://schemas.microsoft.com/office/drawing/2014/main" id="{F1CD0FFE-7A85-B536-DE24-73EE08D7979F}"/>
              </a:ext>
            </a:extLst>
          </p:cNvPr>
          <p:cNvPicPr>
            <a:picLocks noChangeAspect="1"/>
          </p:cNvPicPr>
          <p:nvPr/>
        </p:nvPicPr>
        <p:blipFill>
          <a:blip r:embed="rId3"/>
          <a:stretch>
            <a:fillRect/>
          </a:stretch>
        </p:blipFill>
        <p:spPr>
          <a:xfrm>
            <a:off x="539552" y="2184520"/>
            <a:ext cx="3527684" cy="3529076"/>
          </a:xfrm>
          <a:prstGeom prst="rect">
            <a:avLst/>
          </a:prstGeom>
        </p:spPr>
      </p:pic>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dirty="0">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2030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24</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751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80954"/>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18</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翌々日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80954"/>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46</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4140159"/>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592" y="4541599"/>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929535"/>
            <a:ext cx="60122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929535"/>
            <a:ext cx="89265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2529" y="4270667"/>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30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pic>
        <p:nvPicPr>
          <p:cNvPr id="5" name="図 4" descr="記号, 時計 が含まれている画像&#10;&#10;自動的に生成された説明">
            <a:extLst>
              <a:ext uri="{FF2B5EF4-FFF2-40B4-BE49-F238E27FC236}">
                <a16:creationId xmlns:a16="http://schemas.microsoft.com/office/drawing/2014/main" id="{B5CBD2E3-2FC9-899B-40E0-A1C78862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12" y="3135800"/>
            <a:ext cx="3464686" cy="2542406"/>
          </a:xfrm>
          <a:prstGeom prst="rect">
            <a:avLst/>
          </a:prstGeom>
        </p:spPr>
      </p:pic>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072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dirty="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dirty="0">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dirty="0">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dirty="0">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3" name="図 12" descr="アイコン&#10;&#10;自動的に生成された説明">
            <a:extLst>
              <a:ext uri="{FF2B5EF4-FFF2-40B4-BE49-F238E27FC236}">
                <a16:creationId xmlns:a16="http://schemas.microsoft.com/office/drawing/2014/main" id="{E397DE72-BB2B-5EC8-4A86-B960E45D6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663" y="4420992"/>
            <a:ext cx="845595" cy="846885"/>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004935CD-AC8B-09A2-E638-A7E0EF39E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896" y="4367093"/>
            <a:ext cx="1201811" cy="954684"/>
          </a:xfrm>
          <a:prstGeom prst="rect">
            <a:avLst/>
          </a:prstGeom>
        </p:spPr>
      </p:pic>
      <p:pic>
        <p:nvPicPr>
          <p:cNvPr id="38" name="図 37" descr="グラフ が含まれている画像&#10;&#10;自動的に生成された説明">
            <a:extLst>
              <a:ext uri="{FF2B5EF4-FFF2-40B4-BE49-F238E27FC236}">
                <a16:creationId xmlns:a16="http://schemas.microsoft.com/office/drawing/2014/main" id="{4EDB1DE1-5974-ACE3-BC4C-965D681B22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0858" y="3762435"/>
            <a:ext cx="893112" cy="890701"/>
          </a:xfrm>
          <a:prstGeom prst="rect">
            <a:avLst/>
          </a:prstGeom>
        </p:spPr>
      </p:pic>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pic>
        <p:nvPicPr>
          <p:cNvPr id="40" name="図 39"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4" y="4133345"/>
            <a:ext cx="1280822" cy="1252302"/>
          </a:xfrm>
          <a:prstGeom prst="rect">
            <a:avLst/>
          </a:prstGeom>
        </p:spPr>
      </p:pic>
      <p:pic>
        <p:nvPicPr>
          <p:cNvPr id="41" name="図 40"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8522" y="4161511"/>
            <a:ext cx="1745718" cy="1191030"/>
          </a:xfrm>
          <a:prstGeom prst="rect">
            <a:avLst/>
          </a:prstGeom>
        </p:spPr>
      </p:pic>
      <p:pic>
        <p:nvPicPr>
          <p:cNvPr id="10" name="図 9" descr="記号, 時計, らくがき が含まれている画像&#10;&#10;自動的に生成された説明">
            <a:extLst>
              <a:ext uri="{FF2B5EF4-FFF2-40B4-BE49-F238E27FC236}">
                <a16:creationId xmlns:a16="http://schemas.microsoft.com/office/drawing/2014/main" id="{8CCD4988-EE53-8743-B37F-2DEC5770A6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3655040"/>
            <a:ext cx="917920" cy="943367"/>
          </a:xfrm>
          <a:prstGeom prst="rect">
            <a:avLst/>
          </a:prstGeom>
        </p:spPr>
      </p:pic>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時間の</a:t>
            </a:r>
            <a:r>
              <a:rPr lang="ja-JP" altLang="en-US" sz="1400" b="1" dirty="0">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47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10" name="図 9" descr="時計 が含まれている画像&#10;&#10;自動的に生成された説明">
            <a:extLst>
              <a:ext uri="{FF2B5EF4-FFF2-40B4-BE49-F238E27FC236}">
                <a16:creationId xmlns:a16="http://schemas.microsoft.com/office/drawing/2014/main" id="{5AD73DB0-92E6-5D59-6880-11CC4471F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40" y="2459545"/>
            <a:ext cx="2223120" cy="2173611"/>
          </a:xfrm>
          <a:prstGeom prst="rect">
            <a:avLst/>
          </a:prstGeom>
          <a:ln>
            <a:noFill/>
          </a:ln>
        </p:spPr>
      </p:pic>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650" y="2764937"/>
            <a:ext cx="1544936" cy="1743168"/>
          </a:xfrm>
          <a:prstGeom prst="rect">
            <a:avLst/>
          </a:prstGeom>
          <a:ln>
            <a:noFill/>
          </a:ln>
        </p:spPr>
      </p:pic>
      <p:pic>
        <p:nvPicPr>
          <p:cNvPr id="12" name="図 11" descr="記号, 時計, ストリート, ウィンドウ が含まれている画像&#10;&#10;自動的に生成された説明">
            <a:extLst>
              <a:ext uri="{FF2B5EF4-FFF2-40B4-BE49-F238E27FC236}">
                <a16:creationId xmlns:a16="http://schemas.microsoft.com/office/drawing/2014/main" id="{7E7BAE54-64D5-3FEF-F66E-1694ED1C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6" y="2884534"/>
            <a:ext cx="2379699" cy="1623571"/>
          </a:xfrm>
          <a:prstGeom prst="rect">
            <a:avLst/>
          </a:prstGeom>
          <a:ln>
            <a:noFill/>
          </a:ln>
        </p:spPr>
      </p:pic>
      <p:pic>
        <p:nvPicPr>
          <p:cNvPr id="14" name="図 13" descr="テーブル が含まれている画像&#10;&#10;自動的に生成された説明">
            <a:extLst>
              <a:ext uri="{FF2B5EF4-FFF2-40B4-BE49-F238E27FC236}">
                <a16:creationId xmlns:a16="http://schemas.microsoft.com/office/drawing/2014/main" id="{AA605A5F-F3CA-9DA1-78E9-601372C07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386" y="369297"/>
            <a:ext cx="3168696" cy="206520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累積</a:t>
            </a:r>
            <a:r>
              <a:rPr lang="en-US" altLang="ja-JP" sz="2400" b="1" dirty="0">
                <a:solidFill>
                  <a:schemeClr val="accent1"/>
                </a:solidFill>
                <a:latin typeface="游ゴシック" panose="020B0400000000000000" pitchFamily="50" charset="-128"/>
                <a:ea typeface="游ゴシック" panose="020B0400000000000000" pitchFamily="50" charset="-128"/>
              </a:rPr>
              <a:t>20</a:t>
            </a:r>
            <a:r>
              <a:rPr lang="ja-JP" altLang="en-US" sz="2400" b="1" dirty="0">
                <a:solidFill>
                  <a:schemeClr val="accent1"/>
                </a:solidFill>
                <a:latin typeface="游ゴシック" panose="020B0400000000000000" pitchFamily="50" charset="-128"/>
                <a:ea typeface="游ゴシック" panose="020B0400000000000000" pitchFamily="50" charset="-128"/>
              </a:rPr>
              <a:t>時間分</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dirty="0">
                <a:solidFill>
                  <a:schemeClr val="accent1"/>
                </a:solidFill>
                <a:latin typeface="游ゴシック" panose="020B0400000000000000" pitchFamily="50" charset="-128"/>
                <a:ea typeface="游ゴシック" panose="020B0400000000000000" pitchFamily="50" charset="-128"/>
              </a:rPr>
              <a:t>代償休息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dirty="0">
                <a:solidFill>
                  <a:schemeClr val="accent1"/>
                </a:solidFill>
                <a:latin typeface="游ゴシック" panose="020B0400000000000000" pitchFamily="50" charset="-128"/>
                <a:ea typeface="游ゴシック" panose="020B0400000000000000" pitchFamily="50" charset="-128"/>
              </a:rPr>
              <a:t>12</a:t>
            </a:r>
            <a:r>
              <a:rPr lang="ja-JP" altLang="en-US" sz="2400" b="1" dirty="0">
                <a:solidFill>
                  <a:schemeClr val="accent1"/>
                </a:solidFill>
                <a:latin typeface="游ゴシック" panose="020B0400000000000000" pitchFamily="50" charset="-128"/>
                <a:ea typeface="游ゴシック" panose="020B0400000000000000" pitchFamily="50" charset="-128"/>
              </a:rPr>
              <a:t>月末まで</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307"/>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pic>
        <p:nvPicPr>
          <p:cNvPr id="3" name="図 2" descr="男性の顔の絵&#10;&#10;低い精度で自動的に生成された説明">
            <a:extLst>
              <a:ext uri="{FF2B5EF4-FFF2-40B4-BE49-F238E27FC236}">
                <a16:creationId xmlns:a16="http://schemas.microsoft.com/office/drawing/2014/main" id="{5F2FE052-D8DF-585D-B025-9258E129D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3" y="2662030"/>
            <a:ext cx="3591655" cy="2351146"/>
          </a:xfrm>
          <a:prstGeom prst="rect">
            <a:avLst/>
          </a:prstGeom>
        </p:spPr>
      </p:pic>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889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830997"/>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dirty="0">
                <a:solidFill>
                  <a:schemeClr val="accent1"/>
                </a:solidFill>
                <a:latin typeface="游ゴシック" panose="020B0400000000000000" pitchFamily="50" charset="-128"/>
                <a:ea typeface="游ゴシック" panose="020B0400000000000000" pitchFamily="50" charset="-128"/>
              </a:rPr>
              <a:t>勤務予定も事前に自己申告</a:t>
            </a:r>
            <a:endParaRPr kumimoji="1" lang="en-US" altLang="ja-JP" sz="2800" b="1" dirty="0">
              <a:solidFill>
                <a:schemeClr val="accent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pic>
        <p:nvPicPr>
          <p:cNvPr id="6" name="図 5" descr="選手, 男 が含まれている画像&#10;&#10;自動的に生成された説明">
            <a:extLst>
              <a:ext uri="{FF2B5EF4-FFF2-40B4-BE49-F238E27FC236}">
                <a16:creationId xmlns:a16="http://schemas.microsoft.com/office/drawing/2014/main" id="{71207A22-F3A9-007D-A624-14C4C51C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88" y="2225150"/>
            <a:ext cx="2840625" cy="2139954"/>
          </a:xfrm>
          <a:prstGeom prst="rect">
            <a:avLst/>
          </a:prstGeom>
        </p:spPr>
      </p:pic>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dirty="0">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dirty="0">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7585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シフト</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dirty="0">
                <a:solidFill>
                  <a:schemeClr val="accent1"/>
                </a:solidFill>
                <a:latin typeface="游ゴシック" panose="020B0400000000000000" pitchFamily="50" charset="-128"/>
                <a:ea typeface="游ゴシック" panose="020B0400000000000000" pitchFamily="50" charset="-128"/>
              </a:rPr>
              <a:t>医療従事者</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pic>
        <p:nvPicPr>
          <p:cNvPr id="61" name="図 60" descr="テーブル, 選手 が含まれている画像&#10;&#10;自動的に生成された説明">
            <a:extLst>
              <a:ext uri="{FF2B5EF4-FFF2-40B4-BE49-F238E27FC236}">
                <a16:creationId xmlns:a16="http://schemas.microsoft.com/office/drawing/2014/main" id="{CFA0E008-BE53-12A8-9C31-BA1F059B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64" y="2150140"/>
            <a:ext cx="4800673" cy="3915304"/>
          </a:xfrm>
          <a:prstGeom prst="rect">
            <a:avLst/>
          </a:prstGeom>
        </p:spPr>
      </p:pic>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dirty="0">
                  <a:solidFill>
                    <a:schemeClr val="accent1"/>
                  </a:solidFill>
                  <a:latin typeface="游ゴシック" panose="020B0400000000000000" pitchFamily="50" charset="-128"/>
                  <a:ea typeface="游ゴシック" panose="020B0400000000000000" pitchFamily="50" charset="-128"/>
                </a:rPr>
                <a:t>勤務希望の</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期限を守る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4"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4"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dirty="0">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dirty="0">
                  <a:solidFill>
                    <a:schemeClr val="accent1"/>
                  </a:solidFill>
                  <a:latin typeface="游ゴシック" panose="020B0400000000000000" pitchFamily="50" charset="-128"/>
                  <a:ea typeface="游ゴシック" panose="020B0400000000000000" pitchFamily="50" charset="-128"/>
                </a:rPr>
                <a:t>勤務相談にも</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快く応じる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64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dirty="0">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dirty="0">
                <a:latin typeface="游ゴシック" panose="020B0400000000000000" pitchFamily="50" charset="-128"/>
                <a:ea typeface="游ゴシック" panose="020B0400000000000000" pitchFamily="50" charset="-128"/>
              </a:rPr>
              <a:t>、</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en-US" altLang="ja-JP" sz="1600" b="1" dirty="0">
                  <a:solidFill>
                    <a:schemeClr val="bg1"/>
                  </a:solidFill>
                  <a:latin typeface="游ゴシック" panose="020B0400000000000000" pitchFamily="50" charset="-128"/>
                  <a:ea typeface="游ゴシック" panose="020B0400000000000000" pitchFamily="50" charset="-128"/>
                </a:rPr>
                <a:t>/ </a:t>
              </a:r>
              <a:r>
                <a:rPr lang="ja-JP" altLang="en-US" sz="1600" b="1" dirty="0">
                  <a:solidFill>
                    <a:schemeClr val="bg1"/>
                  </a:solidFill>
                  <a:latin typeface="游ゴシック" panose="020B0400000000000000" pitchFamily="50" charset="-128"/>
                  <a:ea typeface="游ゴシック" panose="020B0400000000000000" pitchFamily="50" charset="-128"/>
                </a:rPr>
                <a:t>シェア</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pSp>
      <p:pic>
        <p:nvPicPr>
          <p:cNvPr id="9" name="図 8" descr="男性の顔の絵&#10;&#10;低い精度で自動的に生成された説明">
            <a:extLst>
              <a:ext uri="{FF2B5EF4-FFF2-40B4-BE49-F238E27FC236}">
                <a16:creationId xmlns:a16="http://schemas.microsoft.com/office/drawing/2014/main" id="{6F56D9D8-2022-A436-6A0B-74EFC067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10" y="2399465"/>
            <a:ext cx="1510527" cy="1911832"/>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7BBE604C-6FD3-2776-11C7-B51E6BC94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252" y="2209407"/>
            <a:ext cx="1020148" cy="1766386"/>
          </a:xfrm>
          <a:prstGeom prst="rect">
            <a:avLst/>
          </a:prstGeom>
        </p:spPr>
      </p:pic>
      <p:pic>
        <p:nvPicPr>
          <p:cNvPr id="18" name="図 17" descr="記号, シャツ が含まれている画像&#10;&#10;自動的に生成された説明">
            <a:extLst>
              <a:ext uri="{FF2B5EF4-FFF2-40B4-BE49-F238E27FC236}">
                <a16:creationId xmlns:a16="http://schemas.microsoft.com/office/drawing/2014/main" id="{09CB7E7C-E7EE-C6E0-AD02-7052F8309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209" y="1741677"/>
            <a:ext cx="1169550" cy="1770124"/>
          </a:xfrm>
          <a:prstGeom prst="rect">
            <a:avLst/>
          </a:prstGeom>
        </p:spPr>
      </p:pic>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8" name="図 7" descr="光, シャツ が含まれている画像&#10;&#10;自動的に生成された説明">
            <a:extLst>
              <a:ext uri="{FF2B5EF4-FFF2-40B4-BE49-F238E27FC236}">
                <a16:creationId xmlns:a16="http://schemas.microsoft.com/office/drawing/2014/main" id="{305609A4-A9B6-575B-B3C6-DCEB409E0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599" y="2172083"/>
            <a:ext cx="1361176" cy="1803710"/>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2238FCC5-2B2E-7CBA-CA68-467B1E381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15" y="3457517"/>
            <a:ext cx="1204698" cy="17248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97709958-3313-803D-8D7A-1601D62FC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0982" y="3460802"/>
            <a:ext cx="982673" cy="169809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dirty="0">
                  <a:solidFill>
                    <a:schemeClr val="accent1"/>
                  </a:solidFill>
                  <a:latin typeface="游ゴシック" panose="020B0400000000000000" pitchFamily="50" charset="-128"/>
                  <a:ea typeface="游ゴシック" panose="020B0400000000000000" pitchFamily="50" charset="-128"/>
                </a:rPr>
                <a:t>38</a:t>
              </a:r>
              <a:r>
                <a:rPr lang="ja-JP" altLang="en-US" sz="1600" b="1" dirty="0">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特定行為研修終了者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pic>
        <p:nvPicPr>
          <p:cNvPr id="23" name="図 22" descr="アイコン&#10;&#10;自動的に生成された説明">
            <a:extLst>
              <a:ext uri="{FF2B5EF4-FFF2-40B4-BE49-F238E27FC236}">
                <a16:creationId xmlns:a16="http://schemas.microsoft.com/office/drawing/2014/main" id="{7B9B5E8D-840A-861C-523E-B2E739690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80" y="3035246"/>
            <a:ext cx="1804420" cy="2758446"/>
          </a:xfrm>
          <a:prstGeom prst="rect">
            <a:avLst/>
          </a:prstGeom>
        </p:spPr>
      </p:pic>
      <p:pic>
        <p:nvPicPr>
          <p:cNvPr id="24" name="図 23" descr="記号, 光 が含まれている画像&#10;&#10;自動的に生成された説明">
            <a:extLst>
              <a:ext uri="{FF2B5EF4-FFF2-40B4-BE49-F238E27FC236}">
                <a16:creationId xmlns:a16="http://schemas.microsoft.com/office/drawing/2014/main" id="{E7580228-56E7-6177-BB51-21B134763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1404"/>
            <a:ext cx="1500138" cy="2592288"/>
          </a:xfrm>
          <a:prstGeom prst="rect">
            <a:avLst/>
          </a:prstGeom>
        </p:spPr>
      </p:pic>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solidFill>
                  <a:schemeClr val="accent1"/>
                </a:solidFill>
                <a:latin typeface="游ゴシック" panose="020B0400000000000000" pitchFamily="50" charset="-128"/>
                <a:ea typeface="游ゴシック" panose="020B0400000000000000" pitchFamily="50" charset="-128"/>
              </a:rPr>
              <a:t>特定行為</a:t>
            </a:r>
            <a:r>
              <a:rPr lang="ja-JP" altLang="en-US" sz="1400" b="1" dirty="0">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法令で定める</a:t>
            </a:r>
            <a:r>
              <a:rPr lang="en-US" altLang="ja-JP" sz="1400" b="1" dirty="0">
                <a:latin typeface="游ゴシック" panose="020B0400000000000000" pitchFamily="50" charset="-128"/>
                <a:ea typeface="游ゴシック" panose="020B0400000000000000" pitchFamily="50" charset="-128"/>
              </a:rPr>
              <a:t>38</a:t>
            </a:r>
            <a:r>
              <a:rPr lang="ja-JP" altLang="en-US" sz="1400" b="1" dirty="0">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686275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投与量の調整</a:t>
              </a:r>
            </a:p>
          </p:txBody>
        </p:sp>
      </p:grpSp>
      <p:pic>
        <p:nvPicPr>
          <p:cNvPr id="20" name="図 19" descr="アイコン&#10;&#10;自動的に生成された説明">
            <a:extLst>
              <a:ext uri="{FF2B5EF4-FFF2-40B4-BE49-F238E27FC236}">
                <a16:creationId xmlns:a16="http://schemas.microsoft.com/office/drawing/2014/main" id="{BDDE821F-064E-BA3B-0800-275D8A71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26" y="3334850"/>
            <a:ext cx="1804420" cy="2758446"/>
          </a:xfrm>
          <a:prstGeom prst="rect">
            <a:avLst/>
          </a:prstGeom>
        </p:spPr>
      </p:pic>
      <p:pic>
        <p:nvPicPr>
          <p:cNvPr id="23" name="図 22"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362" y="3501008"/>
            <a:ext cx="1500138" cy="2592288"/>
          </a:xfrm>
          <a:prstGeom prst="rect">
            <a:avLst/>
          </a:prstGeom>
        </p:spPr>
      </p:pic>
      <p:sp>
        <p:nvSpPr>
          <p:cNvPr id="17" name="テキスト ボックス 16">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97949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dirty="0">
                <a:latin typeface="游ゴシック" panose="020B0400000000000000" pitchFamily="50" charset="-128"/>
                <a:ea typeface="游ゴシック" panose="020B0400000000000000" pitchFamily="50" charset="-128"/>
              </a:rPr>
              <a:t>が進んでいます</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8" name="図 7" descr="記号 が含まれている画像&#10;&#10;自動的に生成された説明">
            <a:extLst>
              <a:ext uri="{FF2B5EF4-FFF2-40B4-BE49-F238E27FC236}">
                <a16:creationId xmlns:a16="http://schemas.microsoft.com/office/drawing/2014/main" id="{10841827-469C-FA42-B5BA-C6C05C31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6" y="4293096"/>
            <a:ext cx="1020148" cy="1766386"/>
          </a:xfrm>
          <a:prstGeom prst="rect">
            <a:avLst/>
          </a:prstGeom>
        </p:spPr>
      </p:pic>
      <p:pic>
        <p:nvPicPr>
          <p:cNvPr id="13" name="図 12" descr="光, シャツ が含まれている画像&#10;&#10;自動的に生成された説明">
            <a:extLst>
              <a:ext uri="{FF2B5EF4-FFF2-40B4-BE49-F238E27FC236}">
                <a16:creationId xmlns:a16="http://schemas.microsoft.com/office/drawing/2014/main" id="{B937531F-16B7-21A7-E966-B5E4C5B59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02" y="2667836"/>
            <a:ext cx="1361176" cy="1803710"/>
          </a:xfrm>
          <a:prstGeom prst="rect">
            <a:avLst/>
          </a:prstGeom>
        </p:spPr>
      </p:pic>
      <p:pic>
        <p:nvPicPr>
          <p:cNvPr id="15" name="図 14" descr="記号, 食品 が含まれている画像&#10;&#10;自動的に生成された説明">
            <a:extLst>
              <a:ext uri="{FF2B5EF4-FFF2-40B4-BE49-F238E27FC236}">
                <a16:creationId xmlns:a16="http://schemas.microsoft.com/office/drawing/2014/main" id="{9F831405-CB56-FB24-43EA-BB386E81E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620" y="1916832"/>
            <a:ext cx="1204698" cy="1724821"/>
          </a:xfrm>
          <a:prstGeom prst="rect">
            <a:avLst/>
          </a:prstGeom>
        </p:spPr>
      </p:pic>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4281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dirty="0">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dirty="0">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EC6A1A34-A6C3-7950-4CC2-8DE6AF75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66" y="3025801"/>
            <a:ext cx="2404468" cy="3278818"/>
          </a:xfrm>
          <a:prstGeom prst="rect">
            <a:avLst/>
          </a:prstGeom>
        </p:spPr>
      </p:pic>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4107797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dirty="0">
                <a:solidFill>
                  <a:schemeClr val="accent1"/>
                </a:solidFill>
                <a:latin typeface="游ゴシック" panose="020B0400000000000000" pitchFamily="50" charset="-128"/>
                <a:ea typeface="游ゴシック" panose="020B0400000000000000" pitchFamily="50" charset="-128"/>
              </a:rPr>
              <a:t>2</a:t>
            </a:r>
            <a:r>
              <a:rPr kumimoji="1" lang="ja-JP" altLang="en-US" sz="2800" b="1" dirty="0">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専門研修</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ja-JP" altLang="en-US" sz="1600" b="1" dirty="0">
                <a:solidFill>
                  <a:schemeClr val="accent1"/>
                </a:solidFill>
                <a:latin typeface="游ゴシック" panose="020B0400000000000000" pitchFamily="50" charset="-128"/>
                <a:ea typeface="游ゴシック" panose="020B0400000000000000" pitchFamily="50" charset="-128"/>
              </a:rPr>
              <a:t>以上</a:t>
            </a:r>
            <a:endParaRPr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dirty="0">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E21F4484-51D2-A7D4-EDFB-519E50BB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2" y="4703729"/>
            <a:ext cx="1477690" cy="1648636"/>
          </a:xfrm>
          <a:prstGeom prst="rect">
            <a:avLst/>
          </a:prstGeom>
        </p:spPr>
      </p:pic>
      <p:pic>
        <p:nvPicPr>
          <p:cNvPr id="18" name="図 17" descr="アイコン&#10;&#10;自動的に生成された説明">
            <a:extLst>
              <a:ext uri="{FF2B5EF4-FFF2-40B4-BE49-F238E27FC236}">
                <a16:creationId xmlns:a16="http://schemas.microsoft.com/office/drawing/2014/main" id="{D22C96E2-724B-9EDB-B664-2964D3EB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918" y="3588953"/>
            <a:ext cx="1078446" cy="1648636"/>
          </a:xfrm>
          <a:prstGeom prst="rect">
            <a:avLst/>
          </a:prstGeom>
        </p:spPr>
      </p:pic>
      <p:pic>
        <p:nvPicPr>
          <p:cNvPr id="23" name="図 22" descr="男性の顔の絵&#10;&#10;低い精度で自動的に生成された説明">
            <a:extLst>
              <a:ext uri="{FF2B5EF4-FFF2-40B4-BE49-F238E27FC236}">
                <a16:creationId xmlns:a16="http://schemas.microsoft.com/office/drawing/2014/main" id="{251C760D-7A26-1BC1-0C64-D416DB454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479" y="1893187"/>
            <a:ext cx="1329962" cy="1687267"/>
          </a:xfrm>
          <a:prstGeom prst="rect">
            <a:avLst/>
          </a:prstGeom>
        </p:spPr>
      </p:pic>
      <p:pic>
        <p:nvPicPr>
          <p:cNvPr id="25" name="図 24" descr="男性の顔の絵&#10;&#10;低い精度で自動的に生成された説明">
            <a:extLst>
              <a:ext uri="{FF2B5EF4-FFF2-40B4-BE49-F238E27FC236}">
                <a16:creationId xmlns:a16="http://schemas.microsoft.com/office/drawing/2014/main" id="{611FA83C-D527-E40E-6719-974FC97F6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84" y="2590101"/>
            <a:ext cx="1238670" cy="1689099"/>
          </a:xfrm>
          <a:prstGeom prst="rect">
            <a:avLst/>
          </a:prstGeom>
        </p:spPr>
      </p:pic>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1638353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descr="シャツ が含まれている画像&#10;&#10;自動的に生成された説明">
            <a:extLst>
              <a:ext uri="{FF2B5EF4-FFF2-40B4-BE49-F238E27FC236}">
                <a16:creationId xmlns:a16="http://schemas.microsoft.com/office/drawing/2014/main" id="{6463DE40-46B0-D33E-F1EE-3CCF9E1C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452704"/>
            <a:ext cx="1372881" cy="2856616"/>
          </a:xfrm>
          <a:prstGeom prst="rect">
            <a:avLst/>
          </a:prstGeom>
        </p:spPr>
      </p:pic>
      <p:pic>
        <p:nvPicPr>
          <p:cNvPr id="16" name="図 15" descr="選手, 男 が含まれている画像&#10;&#10;自動的に生成された説明">
            <a:extLst>
              <a:ext uri="{FF2B5EF4-FFF2-40B4-BE49-F238E27FC236}">
                <a16:creationId xmlns:a16="http://schemas.microsoft.com/office/drawing/2014/main" id="{0B0E93F7-9029-C962-5BA0-DD43451713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303" y="3852416"/>
            <a:ext cx="2965961" cy="2234378"/>
          </a:xfrm>
          <a:prstGeom prst="rect">
            <a:avLst/>
          </a:prstGeom>
        </p:spPr>
      </p:pic>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r>
              <a:rPr lang="ja-JP" altLang="en-US" sz="1600" b="1" dirty="0">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620688"/>
            <a:ext cx="8208912" cy="1446550"/>
          </a:xfrm>
          <a:prstGeom prst="rect">
            <a:avLst/>
          </a:prstGeom>
          <a:noFill/>
        </p:spPr>
        <p:txBody>
          <a:bodyPr wrap="square">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a:p>
            <a:r>
              <a:rPr lang="ja-JP" altLang="en-US" sz="2400" b="1" dirty="0">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dirty="0">
                <a:solidFill>
                  <a:schemeClr val="accent1"/>
                </a:solidFill>
                <a:latin typeface="游ゴシック" panose="020B0400000000000000" pitchFamily="50" charset="-128"/>
                <a:ea typeface="游ゴシック" panose="020B0400000000000000" pitchFamily="50" charset="-128"/>
              </a:rPr>
              <a:t>研修を目指しましょう。</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dirty="0">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57709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pic>
        <p:nvPicPr>
          <p:cNvPr id="13" name="図 12" descr="光 が含まれている画像&#10;&#10;自動的に生成された説明">
            <a:extLst>
              <a:ext uri="{FF2B5EF4-FFF2-40B4-BE49-F238E27FC236}">
                <a16:creationId xmlns:a16="http://schemas.microsoft.com/office/drawing/2014/main" id="{499A3108-6012-2471-AB33-0356D2503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301" y="4731312"/>
            <a:ext cx="1661750" cy="1506000"/>
          </a:xfrm>
          <a:prstGeom prst="rect">
            <a:avLst/>
          </a:prstGeom>
        </p:spPr>
      </p:pic>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64150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rId3"/>
              </a:rPr>
              <a:t>https://www.no-harassment.mhlw.go.jp/law-measure</a:t>
            </a:r>
            <a:endPar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pic>
        <p:nvPicPr>
          <p:cNvPr id="7" name="図 6"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871859"/>
            <a:ext cx="1550370" cy="2430144"/>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882795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こともできます。</a:t>
            </a:r>
            <a:endParaRPr kumimoji="1" lang="en-US" altLang="ja-JP" sz="3200" b="1" i="0" u="none" strike="noStrike" kern="1200" cap="none" spc="0" normalizeH="0" baseline="0" noProof="0" dirty="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7A630F5E-B3BC-8717-E0FD-BA1B54702A49}"/>
              </a:ext>
            </a:extLst>
          </p:cNvPr>
          <p:cNvSpPr txBox="1"/>
          <p:nvPr/>
        </p:nvSpPr>
        <p:spPr>
          <a:xfrm>
            <a:off x="1685353" y="5575521"/>
            <a:ext cx="37797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ハラスメント悩み相談室</a:t>
            </a:r>
          </a:p>
        </p:txBody>
      </p:sp>
      <p:pic>
        <p:nvPicPr>
          <p:cNvPr id="9" name="図 8" descr="アイコン&#10;&#10;自動的に生成された説明">
            <a:extLst>
              <a:ext uri="{FF2B5EF4-FFF2-40B4-BE49-F238E27FC236}">
                <a16:creationId xmlns:a16="http://schemas.microsoft.com/office/drawing/2014/main" id="{04478E31-3DAD-B936-5335-56F0DCFF9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464323"/>
            <a:ext cx="565408" cy="496619"/>
          </a:xfrm>
          <a:prstGeom prst="rect">
            <a:avLst/>
          </a:prstGeom>
        </p:spPr>
      </p:pic>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9992"/>
            <a:ext cx="565408" cy="496619"/>
          </a:xfrm>
          <a:prstGeom prst="rect">
            <a:avLst/>
          </a:prstGeom>
        </p:spPr>
      </p:pic>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809080"/>
            <a:ext cx="565408" cy="496619"/>
          </a:xfrm>
          <a:prstGeom prst="rect">
            <a:avLst/>
          </a:prstGeom>
        </p:spPr>
      </p:pic>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751347"/>
            <a:ext cx="565408" cy="496619"/>
          </a:xfrm>
          <a:prstGeom prst="rect">
            <a:avLst/>
          </a:prstGeom>
        </p:spPr>
      </p:pic>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39070"/>
            <a:ext cx="565408" cy="496619"/>
          </a:xfrm>
          <a:prstGeom prst="rect">
            <a:avLst/>
          </a:prstGeom>
        </p:spPr>
      </p:pic>
      <p:pic>
        <p:nvPicPr>
          <p:cNvPr id="19" name="図 18"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019" y="3683339"/>
            <a:ext cx="1536294" cy="2408079"/>
          </a:xfrm>
          <a:prstGeom prst="rect">
            <a:avLst/>
          </a:prstGeom>
        </p:spPr>
      </p:pic>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78236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3200" b="1" dirty="0">
                <a:solidFill>
                  <a:schemeClr val="accent1"/>
                </a:solidFill>
                <a:latin typeface="游ゴシック" panose="020B0400000000000000" pitchFamily="50" charset="-128"/>
                <a:ea typeface="游ゴシック" panose="020B0400000000000000" pitchFamily="50" charset="-128"/>
              </a:rPr>
              <a:t>年次有給休暇</a:t>
            </a:r>
            <a:r>
              <a:rPr lang="ja-JP" altLang="en-US" sz="2000" b="1" dirty="0">
                <a:solidFill>
                  <a:schemeClr val="accent1"/>
                </a:solidFill>
                <a:latin typeface="游ゴシック" panose="020B0400000000000000" pitchFamily="50" charset="-128"/>
                <a:ea typeface="游ゴシック" panose="020B0400000000000000" pitchFamily="50" charset="-128"/>
              </a:rPr>
              <a:t>を</a:t>
            </a:r>
            <a:r>
              <a:rPr lang="ja-JP" altLang="en-US" sz="3200" b="1" dirty="0">
                <a:solidFill>
                  <a:schemeClr val="accent1"/>
                </a:solidFill>
                <a:latin typeface="游ゴシック" panose="020B0400000000000000" pitchFamily="50" charset="-128"/>
                <a:ea typeface="游ゴシック" panose="020B0400000000000000" pitchFamily="50" charset="-128"/>
              </a:rPr>
              <a:t>取得する権利</a:t>
            </a:r>
            <a:br>
              <a:rPr lang="en-US" altLang="ja-JP" sz="3200" b="1" dirty="0">
                <a:solidFill>
                  <a:schemeClr val="accent1"/>
                </a:solidFill>
                <a:latin typeface="游ゴシック" panose="020B0400000000000000" pitchFamily="50" charset="-128"/>
                <a:ea typeface="游ゴシック" panose="020B0400000000000000" pitchFamily="50" charset="-128"/>
              </a:rPr>
            </a:b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dirty="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10</a:t>
            </a:r>
            <a:r>
              <a:rPr lang="ja-JP" altLang="en-US" sz="2400" b="1" dirty="0">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dirty="0">
                <a:solidFill>
                  <a:schemeClr val="accent1"/>
                </a:solidFill>
                <a:latin typeface="游ゴシック" panose="020B0400000000000000" pitchFamily="50" charset="-128"/>
                <a:ea typeface="游ゴシック" panose="020B0400000000000000" pitchFamily="50" charset="-128"/>
              </a:rPr>
              <a:t>6</a:t>
            </a:r>
            <a:r>
              <a:rPr kumimoji="1" lang="ja-JP" altLang="en-US" sz="2400" b="1" dirty="0">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dirty="0">
                <a:solidFill>
                  <a:schemeClr val="accent1"/>
                </a:solidFill>
                <a:latin typeface="游ゴシック" panose="020B0400000000000000" pitchFamily="50" charset="-128"/>
                <a:ea typeface="游ゴシック" panose="020B0400000000000000" pitchFamily="50" charset="-128"/>
              </a:rPr>
              <a:t>全労働日の</a:t>
            </a:r>
            <a:r>
              <a:rPr lang="en-US" altLang="ja-JP" sz="2400" b="1" dirty="0">
                <a:solidFill>
                  <a:schemeClr val="accent1"/>
                </a:solidFill>
                <a:latin typeface="游ゴシック" panose="020B0400000000000000" pitchFamily="50" charset="-128"/>
                <a:ea typeface="游ゴシック" panose="020B0400000000000000" pitchFamily="50" charset="-128"/>
              </a:rPr>
              <a:t>8</a:t>
            </a:r>
            <a:r>
              <a:rPr lang="ja-JP" altLang="en-US" sz="2400" b="1" dirty="0">
                <a:solidFill>
                  <a:schemeClr val="accent1"/>
                </a:solidFill>
                <a:latin typeface="游ゴシック" panose="020B0400000000000000" pitchFamily="50" charset="-128"/>
                <a:ea typeface="游ゴシック" panose="020B0400000000000000" pitchFamily="50" charset="-128"/>
              </a:rPr>
              <a:t>割以上出勤</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pic>
        <p:nvPicPr>
          <p:cNvPr id="15" name="図 14" descr="選手, 野球, ゲーム, ボール が含まれている画像&#10;&#10;自動的に生成された説明">
            <a:extLst>
              <a:ext uri="{FF2B5EF4-FFF2-40B4-BE49-F238E27FC236}">
                <a16:creationId xmlns:a16="http://schemas.microsoft.com/office/drawing/2014/main" id="{A8382CAF-C13F-8758-67A4-1440C5677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02377"/>
            <a:ext cx="3203069" cy="2494775"/>
          </a:xfrm>
          <a:prstGeom prst="rect">
            <a:avLst/>
          </a:prstGeom>
        </p:spPr>
      </p:pic>
      <p:pic>
        <p:nvPicPr>
          <p:cNvPr id="17" name="図 16" descr="選手, 持つ, 再生, ゲーム が含まれている画像&#10;&#10;自動的に生成された説明">
            <a:extLst>
              <a:ext uri="{FF2B5EF4-FFF2-40B4-BE49-F238E27FC236}">
                <a16:creationId xmlns:a16="http://schemas.microsoft.com/office/drawing/2014/main" id="{45A2B559-B48A-9681-E613-CF72295CA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37" y="2313016"/>
            <a:ext cx="3916365" cy="2606858"/>
          </a:xfrm>
          <a:prstGeom prst="rect">
            <a:avLst/>
          </a:prstGeom>
        </p:spPr>
      </p:pic>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200642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dirty="0">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dirty="0">
                <a:solidFill>
                  <a:srgbClr val="FF625A"/>
                </a:solidFill>
                <a:latin typeface="游ゴシック" panose="020B0400000000000000" pitchFamily="50" charset="-128"/>
                <a:ea typeface="游ゴシック" panose="020B0400000000000000" pitchFamily="50" charset="-128"/>
              </a:rPr>
              <a:t>※</a:t>
            </a:r>
            <a:r>
              <a:rPr kumimoji="1" lang="ja-JP" altLang="en-US" sz="1100" b="1" dirty="0">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6</a:t>
            </a:r>
            <a:r>
              <a:rPr lang="ja-JP" altLang="en-US" sz="3200" b="1" dirty="0">
                <a:solidFill>
                  <a:schemeClr val="accent1"/>
                </a:solidFill>
                <a:latin typeface="游ゴシック" panose="020B0400000000000000" pitchFamily="50" charset="-128"/>
                <a:ea typeface="游ゴシック" panose="020B0400000000000000" pitchFamily="50" charset="-128"/>
              </a:rPr>
              <a:t>週間</a:t>
            </a:r>
            <a:endParaRPr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（多胎妊娠は</a:t>
            </a:r>
            <a:r>
              <a:rPr lang="en-US" altLang="ja-JP" b="1" dirty="0">
                <a:solidFill>
                  <a:schemeClr val="accent1"/>
                </a:solidFill>
                <a:latin typeface="游ゴシック" panose="020B0400000000000000" pitchFamily="50" charset="-128"/>
                <a:ea typeface="游ゴシック" panose="020B0400000000000000" pitchFamily="50" charset="-128"/>
              </a:rPr>
              <a:t>14</a:t>
            </a:r>
            <a:r>
              <a:rPr lang="ja-JP" altLang="en-US" b="1" dirty="0">
                <a:solidFill>
                  <a:schemeClr val="accent1"/>
                </a:solidFill>
                <a:latin typeface="游ゴシック" panose="020B0400000000000000" pitchFamily="50" charset="-128"/>
                <a:ea typeface="游ゴシック" panose="020B0400000000000000" pitchFamily="50" charset="-128"/>
              </a:rPr>
              <a:t>週間）</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8</a:t>
            </a:r>
            <a:r>
              <a:rPr lang="ja-JP" altLang="en-US" sz="3200" b="1" dirty="0">
                <a:solidFill>
                  <a:schemeClr val="accent1"/>
                </a:solidFill>
                <a:latin typeface="游ゴシック" panose="020B0400000000000000" pitchFamily="50" charset="-128"/>
                <a:ea typeface="游ゴシック" panose="020B0400000000000000" pitchFamily="50" charset="-128"/>
              </a:rPr>
              <a:t>週間</a:t>
            </a:r>
          </a:p>
        </p:txBody>
      </p:sp>
      <p:pic>
        <p:nvPicPr>
          <p:cNvPr id="18" name="図 17">
            <a:extLst>
              <a:ext uri="{FF2B5EF4-FFF2-40B4-BE49-F238E27FC236}">
                <a16:creationId xmlns:a16="http://schemas.microsoft.com/office/drawing/2014/main" id="{1E4E6804-A636-FE59-09BC-24EB4655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032" y="2104760"/>
            <a:ext cx="2291320" cy="3305827"/>
          </a:xfrm>
          <a:prstGeom prst="rect">
            <a:avLst/>
          </a:prstGeom>
        </p:spPr>
      </p:pic>
      <p:pic>
        <p:nvPicPr>
          <p:cNvPr id="20" name="図 19" descr="ウィンドウ, 時計 が含まれている画像&#10;&#10;自動的に生成された説明">
            <a:extLst>
              <a:ext uri="{FF2B5EF4-FFF2-40B4-BE49-F238E27FC236}">
                <a16:creationId xmlns:a16="http://schemas.microsoft.com/office/drawing/2014/main" id="{EC75CD91-E342-0DDC-67B1-6E57C6B89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052157"/>
            <a:ext cx="2108093" cy="3316485"/>
          </a:xfrm>
          <a:prstGeom prst="rect">
            <a:avLst/>
          </a:prstGeom>
        </p:spPr>
      </p:pic>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6661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出生後</a:t>
            </a:r>
            <a:r>
              <a:rPr lang="en-US" altLang="ja-JP" sz="2800" b="1" dirty="0">
                <a:solidFill>
                  <a:schemeClr val="accent1"/>
                </a:solidFill>
                <a:latin typeface="游ゴシック" panose="020B0400000000000000" pitchFamily="50" charset="-128"/>
                <a:ea typeface="游ゴシック" panose="020B0400000000000000" pitchFamily="50" charset="-128"/>
              </a:rPr>
              <a:t>8</a:t>
            </a:r>
            <a:r>
              <a:rPr lang="ja-JP" altLang="en-US" sz="2800" b="1" dirty="0">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dirty="0">
                <a:solidFill>
                  <a:schemeClr val="accent1"/>
                </a:solidFill>
                <a:latin typeface="游ゴシック" panose="020B0400000000000000" pitchFamily="50" charset="-128"/>
                <a:ea typeface="游ゴシック" panose="020B0400000000000000" pitchFamily="50" charset="-128"/>
              </a:rPr>
              <a:t>4</a:t>
            </a:r>
            <a:r>
              <a:rPr lang="ja-JP" altLang="en-US" sz="2800" b="1" dirty="0">
                <a:solidFill>
                  <a:schemeClr val="accent1"/>
                </a:solidFill>
                <a:latin typeface="游ゴシック" panose="020B0400000000000000" pitchFamily="50" charset="-128"/>
                <a:ea typeface="游ゴシック" panose="020B0400000000000000" pitchFamily="50" charset="-128"/>
              </a:rPr>
              <a:t>週間、</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記号, 男, 持つ が含まれている画像&#10;&#10;自動的に生成された説明">
            <a:extLst>
              <a:ext uri="{FF2B5EF4-FFF2-40B4-BE49-F238E27FC236}">
                <a16:creationId xmlns:a16="http://schemas.microsoft.com/office/drawing/2014/main" id="{B8906FF1-EC3A-AE58-6AA8-8EFB5761C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300"/>
            <a:ext cx="2348849" cy="3257200"/>
          </a:xfrm>
          <a:prstGeom prst="rect">
            <a:avLst/>
          </a:prstGeom>
        </p:spPr>
      </p:pic>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8016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pic>
        <p:nvPicPr>
          <p:cNvPr id="9" name="図 8" descr="食品 が含まれている画像&#10;&#10;自動的に生成された説明">
            <a:extLst>
              <a:ext uri="{FF2B5EF4-FFF2-40B4-BE49-F238E27FC236}">
                <a16:creationId xmlns:a16="http://schemas.microsoft.com/office/drawing/2014/main" id="{EC39EE89-4A03-3C0F-1DC7-2DF8F326B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58" cy="3513969"/>
          </a:xfrm>
          <a:prstGeom prst="rect">
            <a:avLst/>
          </a:prstGeom>
        </p:spPr>
      </p:pic>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108444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pic>
        <p:nvPicPr>
          <p:cNvPr id="8" name="図 7" descr="部屋, 食品 が含まれている画像&#10;&#10;自動的に生成された説明">
            <a:extLst>
              <a:ext uri="{FF2B5EF4-FFF2-40B4-BE49-F238E27FC236}">
                <a16:creationId xmlns:a16="http://schemas.microsoft.com/office/drawing/2014/main" id="{1A75E0B1-7413-558E-08B7-B09694D0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46" y="1723401"/>
            <a:ext cx="3946507" cy="3588815"/>
          </a:xfrm>
          <a:prstGeom prst="rect">
            <a:avLst/>
          </a:prstGeom>
        </p:spPr>
      </p:pic>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53858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dirty="0">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dirty="0">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en-US" altLang="ja-JP" sz="2800" b="1" dirty="0">
                <a:solidFill>
                  <a:schemeClr val="accent1"/>
                </a:solidFill>
                <a:latin typeface="游ゴシック" panose="020B0400000000000000" pitchFamily="50" charset="-128"/>
                <a:ea typeface="游ゴシック" panose="020B0400000000000000" pitchFamily="50" charset="-128"/>
              </a:rPr>
              <a:t>5</a:t>
            </a:r>
            <a:r>
              <a:rPr lang="ja-JP" altLang="en-US" sz="2800" b="1" dirty="0">
                <a:solidFill>
                  <a:schemeClr val="accent1"/>
                </a:solidFill>
                <a:latin typeface="游ゴシック" panose="020B0400000000000000" pitchFamily="50" charset="-128"/>
                <a:ea typeface="游ゴシック" panose="020B0400000000000000" pitchFamily="50" charset="-128"/>
              </a:rPr>
              <a:t>日</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dirty="0">
                <a:solidFill>
                  <a:schemeClr val="accent1"/>
                </a:solidFill>
                <a:latin typeface="游ゴシック" panose="020B0400000000000000" pitchFamily="50" charset="-128"/>
                <a:ea typeface="游ゴシック" panose="020B0400000000000000" pitchFamily="50" charset="-128"/>
              </a:rPr>
              <a:t>限度</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604577"/>
            <a:ext cx="4602736" cy="2216378"/>
          </a:xfrm>
          <a:prstGeom prst="rect">
            <a:avLst/>
          </a:prstGeom>
        </p:spPr>
      </p:pic>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39381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779276"/>
            <a:ext cx="4602736" cy="2216378"/>
          </a:xfrm>
          <a:prstGeom prst="rect">
            <a:avLst/>
          </a:prstGeom>
        </p:spPr>
      </p:pic>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42420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dirty="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8e5af5-99bf-41f2-bfcb-415324f0a4f8" xsi:nil="true"/>
    <lcf76f155ced4ddcb4097134ff3c332f xmlns="4db78566-9aa5-47fd-a360-febd3b1926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293C01CBF08F44F94AB2E2982F9A565" ma:contentTypeVersion="10" ma:contentTypeDescription="新しいドキュメントを作成します。" ma:contentTypeScope="" ma:versionID="af353fc65593bf01a9017fe83d875e58">
  <xsd:schema xmlns:xsd="http://www.w3.org/2001/XMLSchema" xmlns:xs="http://www.w3.org/2001/XMLSchema" xmlns:p="http://schemas.microsoft.com/office/2006/metadata/properties" xmlns:ns2="4db78566-9aa5-47fd-a360-febd3b192637" xmlns:ns3="788e5af5-99bf-41f2-bfcb-415324f0a4f8" targetNamespace="http://schemas.microsoft.com/office/2006/metadata/properties" ma:root="true" ma:fieldsID="2507f8af61d07a522c8cecdae935f11a" ns2:_="" ns3:_="">
    <xsd:import namespace="4db78566-9aa5-47fd-a360-febd3b192637"/>
    <xsd:import namespace="788e5af5-99bf-41f2-bfcb-415324f0a4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78566-9aa5-47fd-a360-febd3b19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8d8bef2d-f197-4a83-a2bf-3b32caf6bf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e5af5-99bf-41f2-bfcb-415324f0a4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705da-95f4-4270-957c-27631423e835}" ma:internalName="TaxCatchAll" ma:showField="CatchAllData" ma:web="788e5af5-99bf-41f2-bfcb-415324f0a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1AAA9-AF72-42ED-A421-82FB1BA2DB79}">
  <ds:schemaRefs>
    <ds:schemaRef ds:uri="http://schemas.microsoft.com/office/2006/metadata/properties"/>
    <ds:schemaRef ds:uri="http://schemas.microsoft.com/office/infopath/2007/PartnerControls"/>
    <ds:schemaRef ds:uri="788e5af5-99bf-41f2-bfcb-415324f0a4f8"/>
    <ds:schemaRef ds:uri="4db78566-9aa5-47fd-a360-febd3b192637"/>
  </ds:schemaRefs>
</ds:datastoreItem>
</file>

<file path=customXml/itemProps2.xml><?xml version="1.0" encoding="utf-8"?>
<ds:datastoreItem xmlns:ds="http://schemas.openxmlformats.org/officeDocument/2006/customXml" ds:itemID="{E6FAE8B2-FE51-47CE-858D-103D8C53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78566-9aa5-47fd-a360-febd3b192637"/>
    <ds:schemaRef ds:uri="788e5af5-99bf-41f2-bfcb-415324f0a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E00EA6-E017-4927-AD6E-88C375D667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11616</TotalTime>
  <Words>12387</Words>
  <Application>Microsoft Office PowerPoint</Application>
  <PresentationFormat>画面に合わせる (4:3)</PresentationFormat>
  <Paragraphs>1488</Paragraphs>
  <Slides>77</Slides>
  <Notes>77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77</vt:i4>
      </vt:variant>
    </vt:vector>
  </HeadingPairs>
  <TitlesOfParts>
    <vt:vector size="83" baseType="lpstr">
      <vt:lpstr>ＭＳ Ｐゴシック</vt:lpstr>
      <vt:lpstr>游ゴシック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杉山 良輔(sugiyama-ryousuke.mn7)</cp:lastModifiedBy>
  <cp:revision>205</cp:revision>
  <cp:lastPrinted>2022-11-24T11:02:03Z</cp:lastPrinted>
  <dcterms:created xsi:type="dcterms:W3CDTF">2022-09-13T05:05:05Z</dcterms:created>
  <dcterms:modified xsi:type="dcterms:W3CDTF">2023-10-24T00:31:37Z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0x0101005293C01CBF08F44F94AB2E2982F9A565</vt:lpwstr>
  </property>
</Properties>
</file>