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0.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1.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3.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769" r:id="rId2"/>
    <p:sldMasterId id="2147483842" r:id="rId3"/>
    <p:sldMasterId id="2147483891" r:id="rId4"/>
    <p:sldMasterId id="2147484023" r:id="rId5"/>
    <p:sldMasterId id="2147484035" r:id="rId6"/>
    <p:sldMasterId id="2147484047" r:id="rId7"/>
    <p:sldMasterId id="2147484059" r:id="rId8"/>
    <p:sldMasterId id="2147484071" r:id="rId9"/>
    <p:sldMasterId id="2147484095" r:id="rId10"/>
    <p:sldMasterId id="2147484120" r:id="rId11"/>
    <p:sldMasterId id="2147484194" r:id="rId12"/>
    <p:sldMasterId id="2147484278" r:id="rId13"/>
    <p:sldMasterId id="2147484302" r:id="rId14"/>
    <p:sldMasterId id="2147484314" r:id="rId15"/>
    <p:sldMasterId id="2147484327" r:id="rId16"/>
    <p:sldMasterId id="2147484339" r:id="rId17"/>
    <p:sldMasterId id="2147484375" r:id="rId18"/>
    <p:sldMasterId id="2147484387" r:id="rId19"/>
    <p:sldMasterId id="2147484401" r:id="rId20"/>
    <p:sldMasterId id="2147484413" r:id="rId21"/>
    <p:sldMasterId id="2147484425" r:id="rId22"/>
    <p:sldMasterId id="2147484438" r:id="rId23"/>
    <p:sldMasterId id="2147484462" r:id="rId24"/>
    <p:sldMasterId id="2147484481" r:id="rId25"/>
    <p:sldMasterId id="2147484529" r:id="rId26"/>
    <p:sldMasterId id="2147484541" r:id="rId27"/>
    <p:sldMasterId id="2147484553" r:id="rId28"/>
    <p:sldMasterId id="2147484565" r:id="rId29"/>
  </p:sldMasterIdLst>
  <p:notesMasterIdLst>
    <p:notesMasterId r:id="rId116"/>
  </p:notesMasterIdLst>
  <p:handoutMasterIdLst>
    <p:handoutMasterId r:id="rId117"/>
  </p:handoutMasterIdLst>
  <p:sldIdLst>
    <p:sldId id="496" r:id="rId30"/>
    <p:sldId id="286" r:id="rId31"/>
    <p:sldId id="469" r:id="rId32"/>
    <p:sldId id="470" r:id="rId33"/>
    <p:sldId id="471" r:id="rId34"/>
    <p:sldId id="476" r:id="rId35"/>
    <p:sldId id="472" r:id="rId36"/>
    <p:sldId id="428" r:id="rId37"/>
    <p:sldId id="459" r:id="rId38"/>
    <p:sldId id="460" r:id="rId39"/>
    <p:sldId id="461" r:id="rId40"/>
    <p:sldId id="462" r:id="rId41"/>
    <p:sldId id="463" r:id="rId42"/>
    <p:sldId id="410" r:id="rId43"/>
    <p:sldId id="411" r:id="rId44"/>
    <p:sldId id="412" r:id="rId45"/>
    <p:sldId id="473" r:id="rId46"/>
    <p:sldId id="429" r:id="rId47"/>
    <p:sldId id="414" r:id="rId48"/>
    <p:sldId id="415" r:id="rId49"/>
    <p:sldId id="491" r:id="rId50"/>
    <p:sldId id="423" r:id="rId51"/>
    <p:sldId id="484" r:id="rId52"/>
    <p:sldId id="485" r:id="rId53"/>
    <p:sldId id="486" r:id="rId54"/>
    <p:sldId id="487" r:id="rId55"/>
    <p:sldId id="488" r:id="rId56"/>
    <p:sldId id="489" r:id="rId57"/>
    <p:sldId id="432" r:id="rId58"/>
    <p:sldId id="490" r:id="rId59"/>
    <p:sldId id="265" r:id="rId60"/>
    <p:sldId id="266" r:id="rId61"/>
    <p:sldId id="273" r:id="rId62"/>
    <p:sldId id="284" r:id="rId63"/>
    <p:sldId id="298" r:id="rId64"/>
    <p:sldId id="379" r:id="rId65"/>
    <p:sldId id="263" r:id="rId66"/>
    <p:sldId id="458" r:id="rId67"/>
    <p:sldId id="534" r:id="rId68"/>
    <p:sldId id="545" r:id="rId69"/>
    <p:sldId id="468" r:id="rId70"/>
    <p:sldId id="464" r:id="rId71"/>
    <p:sldId id="494" r:id="rId72"/>
    <p:sldId id="482" r:id="rId73"/>
    <p:sldId id="492" r:id="rId74"/>
    <p:sldId id="493" r:id="rId75"/>
    <p:sldId id="328" r:id="rId76"/>
    <p:sldId id="483" r:id="rId77"/>
    <p:sldId id="398" r:id="rId78"/>
    <p:sldId id="399" r:id="rId79"/>
    <p:sldId id="478" r:id="rId80"/>
    <p:sldId id="465" r:id="rId81"/>
    <p:sldId id="495" r:id="rId82"/>
    <p:sldId id="535" r:id="rId83"/>
    <p:sldId id="529" r:id="rId84"/>
    <p:sldId id="533" r:id="rId85"/>
    <p:sldId id="542" r:id="rId86"/>
    <p:sldId id="543" r:id="rId87"/>
    <p:sldId id="544" r:id="rId88"/>
    <p:sldId id="405" r:id="rId89"/>
    <p:sldId id="397" r:id="rId90"/>
    <p:sldId id="517" r:id="rId91"/>
    <p:sldId id="498" r:id="rId92"/>
    <p:sldId id="501" r:id="rId93"/>
    <p:sldId id="502" r:id="rId94"/>
    <p:sldId id="503" r:id="rId95"/>
    <p:sldId id="525" r:id="rId96"/>
    <p:sldId id="510" r:id="rId97"/>
    <p:sldId id="539" r:id="rId98"/>
    <p:sldId id="540" r:id="rId99"/>
    <p:sldId id="523" r:id="rId100"/>
    <p:sldId id="541" r:id="rId101"/>
    <p:sldId id="519" r:id="rId102"/>
    <p:sldId id="526" r:id="rId103"/>
    <p:sldId id="506" r:id="rId104"/>
    <p:sldId id="528" r:id="rId105"/>
    <p:sldId id="521" r:id="rId106"/>
    <p:sldId id="516" r:id="rId107"/>
    <p:sldId id="508" r:id="rId108"/>
    <p:sldId id="536" r:id="rId109"/>
    <p:sldId id="522" r:id="rId110"/>
    <p:sldId id="512" r:id="rId111"/>
    <p:sldId id="511" r:id="rId112"/>
    <p:sldId id="513" r:id="rId113"/>
    <p:sldId id="515" r:id="rId114"/>
    <p:sldId id="518" r:id="rId115"/>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5828" autoAdjust="0"/>
  </p:normalViewPr>
  <p:slideViewPr>
    <p:cSldViewPr>
      <p:cViewPr varScale="1">
        <p:scale>
          <a:sx n="70" d="100"/>
          <a:sy n="70" d="100"/>
        </p:scale>
        <p:origin x="480" y="66"/>
      </p:cViewPr>
      <p:guideLst>
        <p:guide orient="horz" pos="2160"/>
        <p:guide pos="312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00" d="100"/>
          <a:sy n="100" d="100"/>
        </p:scale>
        <p:origin x="-1650" y="6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handoutMaster" Target="handoutMasters/handoutMaster1.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slide" Target="slides/slide83.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slide" Target="slides/slide53.xml"/><Relationship Id="rId90" Type="http://schemas.openxmlformats.org/officeDocument/2006/relationships/slide" Target="slides/slide61.xml"/><Relationship Id="rId95" Type="http://schemas.openxmlformats.org/officeDocument/2006/relationships/slide" Target="slides/slide6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113" Type="http://schemas.openxmlformats.org/officeDocument/2006/relationships/slide" Target="slides/slide84.xml"/><Relationship Id="rId11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openxmlformats.org/officeDocument/2006/relationships/slide" Target="slides/slide64.xml"/><Relationship Id="rId98" Type="http://schemas.openxmlformats.org/officeDocument/2006/relationships/slide" Target="slides/slide69.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103" Type="http://schemas.openxmlformats.org/officeDocument/2006/relationships/slide" Target="slides/slide74.xml"/><Relationship Id="rId108" Type="http://schemas.openxmlformats.org/officeDocument/2006/relationships/slide" Target="slides/slide79.xml"/><Relationship Id="rId11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slide" Target="slides/slide59.xml"/><Relationship Id="rId91" Type="http://schemas.openxmlformats.org/officeDocument/2006/relationships/slide" Target="slides/slide62.xml"/><Relationship Id="rId96" Type="http://schemas.openxmlformats.org/officeDocument/2006/relationships/slide" Target="slides/slide67.xml"/><Relationship Id="rId111"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6" Type="http://schemas.openxmlformats.org/officeDocument/2006/relationships/slide" Target="slides/slide77.xml"/><Relationship Id="rId114" Type="http://schemas.openxmlformats.org/officeDocument/2006/relationships/slide" Target="slides/slide85.xml"/><Relationship Id="rId119"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120"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slide" Target="slides/slide81.xml"/><Relationship Id="rId115" Type="http://schemas.openxmlformats.org/officeDocument/2006/relationships/slide" Target="slides/slide8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KHHQT\Desktop\&#22577;&#21578;&#26360;&#38306;&#20418;\&#22522;&#30990;&#12487;&#12540;&#12479;Book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HHQT\Desktop\&#22577;&#21578;&#26360;&#38306;&#20418;\&#22522;&#30990;&#12487;&#12540;&#12479;Book1.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KHHQT\Desktop\&#21220;&#21209;&#21307;&#20803;&#12487;&#12540;&#12479;.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KHHQT\Desktop\&#21220;&#21209;&#21307;&#20803;&#12487;&#12540;&#1247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KHQG\Desktop\&#24179;&#25104;24&#24180;1&#26376;&#20154;&#21475;&#25512;&#35336;&#12496;&#12483;&#12463;&#12487;&#12540;&#12479;.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KHHQT\Desktop\&#21220;&#21209;&#21307;&#20803;&#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14歳以下</c:v>
                </c:pt>
              </c:strCache>
            </c:strRef>
          </c:tx>
          <c:spPr>
            <a:solidFill>
              <a:schemeClr val="accent3">
                <a:lumMod val="60000"/>
                <a:lumOff val="40000"/>
              </a:schemeClr>
            </a:solidFill>
            <a:ln w="6350">
              <a:solidFill>
                <a:prstClr val="black"/>
              </a:solidFill>
            </a:ln>
          </c:spPr>
          <c:invertIfNegative val="0"/>
          <c:dPt>
            <c:idx val="13"/>
            <c:invertIfNegative val="0"/>
            <c:bubble3D val="0"/>
            <c:spPr>
              <a:solidFill>
                <a:srgbClr val="9BBB59">
                  <a:lumMod val="60000"/>
                  <a:lumOff val="40000"/>
                </a:srgbClr>
              </a:solidFill>
              <a:ln w="6350">
                <a:solidFill>
                  <a:prstClr val="black"/>
                </a:solidFill>
              </a:ln>
            </c:spPr>
          </c:dPt>
          <c:dPt>
            <c:idx val="14"/>
            <c:invertIfNegative val="0"/>
            <c:bubble3D val="0"/>
            <c:spPr>
              <a:solidFill>
                <a:srgbClr val="9BBB59">
                  <a:lumMod val="60000"/>
                  <a:lumOff val="40000"/>
                  <a:alpha val="40000"/>
                </a:srgbClr>
              </a:solidFill>
              <a:ln w="6350">
                <a:solidFill>
                  <a:prstClr val="black"/>
                </a:solidFill>
              </a:ln>
            </c:spPr>
          </c:dPt>
          <c:dPt>
            <c:idx val="15"/>
            <c:invertIfNegative val="0"/>
            <c:bubble3D val="0"/>
            <c:spPr>
              <a:solidFill>
                <a:srgbClr val="9BBB59">
                  <a:lumMod val="60000"/>
                  <a:lumOff val="40000"/>
                  <a:alpha val="40000"/>
                </a:srgbClr>
              </a:solidFill>
              <a:ln w="6350">
                <a:solidFill>
                  <a:prstClr val="black"/>
                </a:solidFill>
              </a:ln>
            </c:spPr>
          </c:dPt>
          <c:dPt>
            <c:idx val="16"/>
            <c:invertIfNegative val="0"/>
            <c:bubble3D val="0"/>
            <c:spPr>
              <a:solidFill>
                <a:srgbClr val="9BBB59">
                  <a:lumMod val="60000"/>
                  <a:lumOff val="40000"/>
                  <a:alpha val="40000"/>
                </a:srgbClr>
              </a:solidFill>
              <a:ln w="6350">
                <a:solidFill>
                  <a:prstClr val="black"/>
                </a:solidFill>
              </a:ln>
            </c:spPr>
          </c:dPt>
          <c:dPt>
            <c:idx val="17"/>
            <c:invertIfNegative val="0"/>
            <c:bubble3D val="0"/>
            <c:spPr>
              <a:solidFill>
                <a:srgbClr val="9BBB59">
                  <a:lumMod val="60000"/>
                  <a:lumOff val="40000"/>
                  <a:alpha val="40000"/>
                </a:srgbClr>
              </a:solidFill>
              <a:ln w="6350">
                <a:solidFill>
                  <a:prstClr val="black"/>
                </a:solidFill>
              </a:ln>
            </c:spPr>
          </c:dPt>
          <c:dPt>
            <c:idx val="18"/>
            <c:invertIfNegative val="0"/>
            <c:bubble3D val="0"/>
            <c:spPr>
              <a:solidFill>
                <a:srgbClr val="9BBB59">
                  <a:lumMod val="60000"/>
                  <a:lumOff val="40000"/>
                  <a:alpha val="40000"/>
                </a:srgbClr>
              </a:solidFill>
              <a:ln w="6350">
                <a:solidFill>
                  <a:prstClr val="black"/>
                </a:solidFill>
              </a:ln>
            </c:spPr>
          </c:dPt>
          <c:dPt>
            <c:idx val="19"/>
            <c:invertIfNegative val="0"/>
            <c:bubble3D val="0"/>
            <c:spPr>
              <a:solidFill>
                <a:srgbClr val="9BBB59">
                  <a:lumMod val="60000"/>
                  <a:lumOff val="40000"/>
                  <a:alpha val="40000"/>
                </a:srgbClr>
              </a:solidFill>
              <a:ln w="6350">
                <a:solidFill>
                  <a:prstClr val="black"/>
                </a:solidFill>
              </a:ln>
            </c:spPr>
          </c:dPt>
          <c:dPt>
            <c:idx val="20"/>
            <c:invertIfNegative val="0"/>
            <c:bubble3D val="0"/>
            <c:spPr>
              <a:solidFill>
                <a:srgbClr val="9BBB59">
                  <a:lumMod val="60000"/>
                  <a:lumOff val="40000"/>
                  <a:alpha val="40000"/>
                </a:srgbClr>
              </a:solidFill>
              <a:ln w="6350">
                <a:solidFill>
                  <a:prstClr val="black"/>
                </a:solidFill>
              </a:ln>
            </c:spPr>
          </c:dPt>
          <c:dPt>
            <c:idx val="21"/>
            <c:invertIfNegative val="0"/>
            <c:bubble3D val="0"/>
            <c:spPr>
              <a:solidFill>
                <a:srgbClr val="9BBB59">
                  <a:lumMod val="60000"/>
                  <a:lumOff val="40000"/>
                  <a:alpha val="40000"/>
                </a:srgbClr>
              </a:solidFill>
              <a:ln w="6350">
                <a:solidFill>
                  <a:prstClr val="black"/>
                </a:solidFill>
              </a:ln>
            </c:spPr>
          </c:dPt>
          <c:dPt>
            <c:idx val="22"/>
            <c:invertIfNegative val="0"/>
            <c:bubble3D val="0"/>
            <c:spPr>
              <a:solidFill>
                <a:srgbClr val="9BBB59">
                  <a:lumMod val="60000"/>
                  <a:lumOff val="40000"/>
                  <a:alpha val="40000"/>
                </a:srgbClr>
              </a:solidFill>
              <a:ln w="6350">
                <a:solidFill>
                  <a:prstClr val="black"/>
                </a:solidFill>
              </a:ln>
            </c:spPr>
          </c:dPt>
          <c:dPt>
            <c:idx val="23"/>
            <c:invertIfNegative val="0"/>
            <c:bubble3D val="0"/>
            <c:spPr>
              <a:solidFill>
                <a:schemeClr val="accent3">
                  <a:lumMod val="60000"/>
                  <a:lumOff val="4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Sheet1!$B$2:$B$25</c:f>
              <c:numCache>
                <c:formatCode>#,##0_);[Red]\(#,##0\)</c:formatCode>
                <c:ptCount val="24"/>
                <c:pt idx="0">
                  <c:v>2942.8</c:v>
                </c:pt>
                <c:pt idx="1">
                  <c:v>2979.8</c:v>
                </c:pt>
                <c:pt idx="2">
                  <c:v>2806.7</c:v>
                </c:pt>
                <c:pt idx="3">
                  <c:v>2516.6</c:v>
                </c:pt>
                <c:pt idx="4">
                  <c:v>2482.3000000000002</c:v>
                </c:pt>
                <c:pt idx="5">
                  <c:v>2722.1</c:v>
                </c:pt>
                <c:pt idx="6">
                  <c:v>2750.7</c:v>
                </c:pt>
                <c:pt idx="7">
                  <c:v>2603.3000000000002</c:v>
                </c:pt>
                <c:pt idx="8">
                  <c:v>2248.6</c:v>
                </c:pt>
                <c:pt idx="9">
                  <c:v>2001.4</c:v>
                </c:pt>
                <c:pt idx="10">
                  <c:v>1847.2</c:v>
                </c:pt>
                <c:pt idx="11">
                  <c:v>1752.1</c:v>
                </c:pt>
                <c:pt idx="12">
                  <c:v>1693.1</c:v>
                </c:pt>
                <c:pt idx="13">
                  <c:v>1639</c:v>
                </c:pt>
                <c:pt idx="14">
                  <c:v>1582.7</c:v>
                </c:pt>
                <c:pt idx="15">
                  <c:v>1456.8</c:v>
                </c:pt>
                <c:pt idx="16">
                  <c:v>1324</c:v>
                </c:pt>
                <c:pt idx="17">
                  <c:v>1203.9000000000001</c:v>
                </c:pt>
                <c:pt idx="18">
                  <c:v>1128.7</c:v>
                </c:pt>
                <c:pt idx="19">
                  <c:v>1073.2</c:v>
                </c:pt>
                <c:pt idx="20">
                  <c:v>1011.6</c:v>
                </c:pt>
                <c:pt idx="21">
                  <c:v>938.7</c:v>
                </c:pt>
                <c:pt idx="22">
                  <c:v>861.4</c:v>
                </c:pt>
                <c:pt idx="23">
                  <c:v>791.2</c:v>
                </c:pt>
              </c:numCache>
            </c:numRef>
          </c:val>
        </c:ser>
        <c:ser>
          <c:idx val="1"/>
          <c:order val="1"/>
          <c:tx>
            <c:strRef>
              <c:f>Sheet1!$C$1</c:f>
              <c:strCache>
                <c:ptCount val="1"/>
                <c:pt idx="0">
                  <c:v>15～64歳</c:v>
                </c:pt>
              </c:strCache>
            </c:strRef>
          </c:tx>
          <c:spPr>
            <a:solidFill>
              <a:schemeClr val="tx2">
                <a:lumMod val="60000"/>
                <a:lumOff val="40000"/>
              </a:schemeClr>
            </a:solidFill>
            <a:ln w="6350">
              <a:solidFill>
                <a:schemeClr val="tx1"/>
              </a:solidFill>
            </a:ln>
          </c:spPr>
          <c:invertIfNegative val="0"/>
          <c:dPt>
            <c:idx val="13"/>
            <c:invertIfNegative val="0"/>
            <c:bubble3D val="0"/>
            <c:spPr>
              <a:solidFill>
                <a:srgbClr val="1F497D">
                  <a:lumMod val="60000"/>
                  <a:lumOff val="40000"/>
                </a:srgbClr>
              </a:solidFill>
              <a:ln w="6350">
                <a:solidFill>
                  <a:schemeClr val="tx1"/>
                </a:solidFill>
              </a:ln>
            </c:spPr>
          </c:dPt>
          <c:dPt>
            <c:idx val="14"/>
            <c:invertIfNegative val="0"/>
            <c:bubble3D val="0"/>
            <c:spPr>
              <a:solidFill>
                <a:srgbClr val="1F497D">
                  <a:lumMod val="60000"/>
                  <a:lumOff val="40000"/>
                  <a:alpha val="40000"/>
                </a:srgbClr>
              </a:solidFill>
              <a:ln w="6350">
                <a:solidFill>
                  <a:schemeClr val="tx1"/>
                </a:solidFill>
              </a:ln>
            </c:spPr>
          </c:dPt>
          <c:dPt>
            <c:idx val="15"/>
            <c:invertIfNegative val="0"/>
            <c:bubble3D val="0"/>
            <c:spPr>
              <a:solidFill>
                <a:srgbClr val="1F497D">
                  <a:lumMod val="60000"/>
                  <a:lumOff val="40000"/>
                  <a:alpha val="40000"/>
                </a:srgbClr>
              </a:solidFill>
              <a:ln w="6350">
                <a:solidFill>
                  <a:schemeClr val="tx1"/>
                </a:solidFill>
              </a:ln>
            </c:spPr>
          </c:dPt>
          <c:dPt>
            <c:idx val="16"/>
            <c:invertIfNegative val="0"/>
            <c:bubble3D val="0"/>
            <c:spPr>
              <a:solidFill>
                <a:srgbClr val="1F497D">
                  <a:lumMod val="60000"/>
                  <a:lumOff val="40000"/>
                  <a:alpha val="40000"/>
                </a:srgbClr>
              </a:solidFill>
              <a:ln w="6350">
                <a:solidFill>
                  <a:schemeClr val="tx1"/>
                </a:solidFill>
              </a:ln>
            </c:spPr>
          </c:dPt>
          <c:dPt>
            <c:idx val="17"/>
            <c:invertIfNegative val="0"/>
            <c:bubble3D val="0"/>
            <c:spPr>
              <a:solidFill>
                <a:srgbClr val="1F497D">
                  <a:lumMod val="60000"/>
                  <a:lumOff val="40000"/>
                  <a:alpha val="40000"/>
                </a:srgbClr>
              </a:solidFill>
              <a:ln w="6350">
                <a:solidFill>
                  <a:schemeClr val="tx1"/>
                </a:solidFill>
              </a:ln>
            </c:spPr>
          </c:dPt>
          <c:dPt>
            <c:idx val="18"/>
            <c:invertIfNegative val="0"/>
            <c:bubble3D val="0"/>
            <c:spPr>
              <a:solidFill>
                <a:srgbClr val="1F497D">
                  <a:lumMod val="60000"/>
                  <a:lumOff val="40000"/>
                  <a:alpha val="40000"/>
                </a:srgbClr>
              </a:solidFill>
              <a:ln w="6350">
                <a:solidFill>
                  <a:schemeClr val="tx1"/>
                </a:solidFill>
              </a:ln>
            </c:spPr>
          </c:dPt>
          <c:dPt>
            <c:idx val="19"/>
            <c:invertIfNegative val="0"/>
            <c:bubble3D val="0"/>
            <c:spPr>
              <a:solidFill>
                <a:srgbClr val="1F497D">
                  <a:lumMod val="60000"/>
                  <a:lumOff val="40000"/>
                  <a:alpha val="40000"/>
                </a:srgbClr>
              </a:solidFill>
              <a:ln w="6350">
                <a:solidFill>
                  <a:schemeClr val="tx1"/>
                </a:solidFill>
              </a:ln>
            </c:spPr>
          </c:dPt>
          <c:dPt>
            <c:idx val="20"/>
            <c:invertIfNegative val="0"/>
            <c:bubble3D val="0"/>
            <c:spPr>
              <a:solidFill>
                <a:srgbClr val="1F497D">
                  <a:lumMod val="60000"/>
                  <a:lumOff val="40000"/>
                  <a:alpha val="40000"/>
                </a:srgbClr>
              </a:solidFill>
              <a:ln w="6350">
                <a:solidFill>
                  <a:schemeClr val="tx1"/>
                </a:solidFill>
              </a:ln>
            </c:spPr>
          </c:dPt>
          <c:dPt>
            <c:idx val="21"/>
            <c:invertIfNegative val="0"/>
            <c:bubble3D val="0"/>
            <c:spPr>
              <a:solidFill>
                <a:srgbClr val="1F497D">
                  <a:lumMod val="60000"/>
                  <a:lumOff val="40000"/>
                  <a:alpha val="40000"/>
                </a:srgbClr>
              </a:solidFill>
              <a:ln w="6350">
                <a:solidFill>
                  <a:schemeClr val="tx1"/>
                </a:solidFill>
              </a:ln>
            </c:spPr>
          </c:dPt>
          <c:dPt>
            <c:idx val="22"/>
            <c:invertIfNegative val="0"/>
            <c:bubble3D val="0"/>
            <c:spPr>
              <a:solidFill>
                <a:srgbClr val="1F497D">
                  <a:lumMod val="60000"/>
                  <a:lumOff val="40000"/>
                  <a:alpha val="40000"/>
                </a:srgbClr>
              </a:solidFill>
              <a:ln w="6350">
                <a:solidFill>
                  <a:schemeClr val="tx1"/>
                </a:solidFill>
              </a:ln>
            </c:spPr>
          </c:dPt>
          <c:dPt>
            <c:idx val="23"/>
            <c:invertIfNegative val="0"/>
            <c:bubble3D val="0"/>
            <c:spPr>
              <a:solidFill>
                <a:schemeClr val="tx2">
                  <a:lumMod val="60000"/>
                  <a:lumOff val="40000"/>
                  <a:alpha val="40000"/>
                </a:schemeClr>
              </a:solidFill>
              <a:ln w="6350">
                <a:solidFill>
                  <a:schemeClr val="tx1"/>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Sheet1!$C$2:$C$25</c:f>
              <c:numCache>
                <c:formatCode>#,##0_);[Red]\(#,##0\)</c:formatCode>
                <c:ptCount val="24"/>
                <c:pt idx="0">
                  <c:v>4965.8</c:v>
                </c:pt>
                <c:pt idx="1">
                  <c:v>5472.9</c:v>
                </c:pt>
                <c:pt idx="2">
                  <c:v>6000.2</c:v>
                </c:pt>
                <c:pt idx="3">
                  <c:v>6692.8</c:v>
                </c:pt>
                <c:pt idx="4">
                  <c:v>7156.6</c:v>
                </c:pt>
                <c:pt idx="5">
                  <c:v>7580.7</c:v>
                </c:pt>
                <c:pt idx="6">
                  <c:v>7883.5</c:v>
                </c:pt>
                <c:pt idx="7">
                  <c:v>8250.6</c:v>
                </c:pt>
                <c:pt idx="8">
                  <c:v>8590.4</c:v>
                </c:pt>
                <c:pt idx="9">
                  <c:v>8716.5</c:v>
                </c:pt>
                <c:pt idx="10">
                  <c:v>8622</c:v>
                </c:pt>
                <c:pt idx="11">
                  <c:v>8409.2000000000007</c:v>
                </c:pt>
                <c:pt idx="12">
                  <c:v>8165.4</c:v>
                </c:pt>
                <c:pt idx="13">
                  <c:v>7901</c:v>
                </c:pt>
                <c:pt idx="14">
                  <c:v>7681.8</c:v>
                </c:pt>
                <c:pt idx="15">
                  <c:v>7340.8</c:v>
                </c:pt>
                <c:pt idx="16">
                  <c:v>7084.5</c:v>
                </c:pt>
                <c:pt idx="17">
                  <c:v>6773</c:v>
                </c:pt>
                <c:pt idx="18">
                  <c:v>6343</c:v>
                </c:pt>
                <c:pt idx="19">
                  <c:v>5786.6</c:v>
                </c:pt>
                <c:pt idx="20">
                  <c:v>5353.1</c:v>
                </c:pt>
                <c:pt idx="21">
                  <c:v>5001.3</c:v>
                </c:pt>
                <c:pt idx="22">
                  <c:v>4706.3</c:v>
                </c:pt>
                <c:pt idx="23">
                  <c:v>4418.3</c:v>
                </c:pt>
              </c:numCache>
            </c:numRef>
          </c:val>
        </c:ser>
        <c:ser>
          <c:idx val="2"/>
          <c:order val="2"/>
          <c:tx>
            <c:strRef>
              <c:f>Sheet1!$D$1</c:f>
              <c:strCache>
                <c:ptCount val="1"/>
                <c:pt idx="0">
                  <c:v>65歳以上</c:v>
                </c:pt>
              </c:strCache>
            </c:strRef>
          </c:tx>
          <c:spPr>
            <a:solidFill>
              <a:schemeClr val="accent6">
                <a:lumMod val="40000"/>
                <a:lumOff val="60000"/>
              </a:schemeClr>
            </a:solidFill>
            <a:ln w="6350">
              <a:solidFill>
                <a:prstClr val="black"/>
              </a:solidFill>
            </a:ln>
          </c:spPr>
          <c:invertIfNegative val="0"/>
          <c:dPt>
            <c:idx val="14"/>
            <c:invertIfNegative val="0"/>
            <c:bubble3D val="0"/>
            <c:spPr>
              <a:solidFill>
                <a:srgbClr val="F79646">
                  <a:lumMod val="40000"/>
                  <a:lumOff val="60000"/>
                  <a:alpha val="40000"/>
                </a:srgbClr>
              </a:solidFill>
              <a:ln w="6350">
                <a:solidFill>
                  <a:prstClr val="black"/>
                </a:solidFill>
              </a:ln>
            </c:spPr>
          </c:dPt>
          <c:dPt>
            <c:idx val="15"/>
            <c:invertIfNegative val="0"/>
            <c:bubble3D val="0"/>
            <c:spPr>
              <a:solidFill>
                <a:srgbClr val="F79646">
                  <a:lumMod val="40000"/>
                  <a:lumOff val="60000"/>
                  <a:alpha val="40000"/>
                </a:srgbClr>
              </a:solidFill>
              <a:ln w="6350">
                <a:solidFill>
                  <a:prstClr val="black"/>
                </a:solidFill>
              </a:ln>
            </c:spPr>
          </c:dPt>
          <c:dPt>
            <c:idx val="16"/>
            <c:invertIfNegative val="0"/>
            <c:bubble3D val="0"/>
            <c:spPr>
              <a:solidFill>
                <a:srgbClr val="F79646">
                  <a:lumMod val="40000"/>
                  <a:lumOff val="60000"/>
                  <a:alpha val="40000"/>
                </a:srgbClr>
              </a:solidFill>
              <a:ln w="6350">
                <a:solidFill>
                  <a:prstClr val="black"/>
                </a:solidFill>
              </a:ln>
            </c:spPr>
          </c:dPt>
          <c:dPt>
            <c:idx val="17"/>
            <c:invertIfNegative val="0"/>
            <c:bubble3D val="0"/>
            <c:spPr>
              <a:solidFill>
                <a:srgbClr val="F79646">
                  <a:lumMod val="40000"/>
                  <a:lumOff val="60000"/>
                  <a:alpha val="40000"/>
                </a:srgbClr>
              </a:solidFill>
              <a:ln w="6350">
                <a:solidFill>
                  <a:prstClr val="black"/>
                </a:solidFill>
              </a:ln>
            </c:spPr>
          </c:dPt>
          <c:dPt>
            <c:idx val="18"/>
            <c:invertIfNegative val="0"/>
            <c:bubble3D val="0"/>
            <c:spPr>
              <a:solidFill>
                <a:srgbClr val="F79646">
                  <a:lumMod val="40000"/>
                  <a:lumOff val="60000"/>
                  <a:alpha val="40000"/>
                </a:srgbClr>
              </a:solidFill>
              <a:ln w="6350">
                <a:solidFill>
                  <a:prstClr val="black"/>
                </a:solidFill>
              </a:ln>
            </c:spPr>
          </c:dPt>
          <c:dPt>
            <c:idx val="19"/>
            <c:invertIfNegative val="0"/>
            <c:bubble3D val="0"/>
            <c:spPr>
              <a:solidFill>
                <a:srgbClr val="F79646">
                  <a:lumMod val="40000"/>
                  <a:lumOff val="60000"/>
                  <a:alpha val="40000"/>
                </a:srgbClr>
              </a:solidFill>
              <a:ln w="6350">
                <a:solidFill>
                  <a:prstClr val="black"/>
                </a:solidFill>
              </a:ln>
            </c:spPr>
          </c:dPt>
          <c:dPt>
            <c:idx val="20"/>
            <c:invertIfNegative val="0"/>
            <c:bubble3D val="0"/>
            <c:spPr>
              <a:solidFill>
                <a:srgbClr val="F79646">
                  <a:lumMod val="40000"/>
                  <a:lumOff val="60000"/>
                  <a:alpha val="40000"/>
                </a:srgbClr>
              </a:solidFill>
              <a:ln w="6350">
                <a:solidFill>
                  <a:prstClr val="black"/>
                </a:solidFill>
              </a:ln>
            </c:spPr>
          </c:dPt>
          <c:dPt>
            <c:idx val="21"/>
            <c:invertIfNegative val="0"/>
            <c:bubble3D val="0"/>
            <c:spPr>
              <a:solidFill>
                <a:srgbClr val="F79646">
                  <a:lumMod val="40000"/>
                  <a:lumOff val="60000"/>
                  <a:alpha val="40000"/>
                </a:srgbClr>
              </a:solidFill>
              <a:ln w="6350">
                <a:solidFill>
                  <a:prstClr val="black"/>
                </a:solidFill>
              </a:ln>
            </c:spPr>
          </c:dPt>
          <c:dPt>
            <c:idx val="22"/>
            <c:invertIfNegative val="0"/>
            <c:bubble3D val="0"/>
            <c:spPr>
              <a:solidFill>
                <a:srgbClr val="F79646">
                  <a:lumMod val="40000"/>
                  <a:lumOff val="60000"/>
                  <a:alpha val="40000"/>
                </a:srgbClr>
              </a:solidFill>
              <a:ln w="6350">
                <a:solidFill>
                  <a:prstClr val="black"/>
                </a:solidFill>
              </a:ln>
            </c:spPr>
          </c:dPt>
          <c:dPt>
            <c:idx val="23"/>
            <c:invertIfNegative val="0"/>
            <c:bubble3D val="0"/>
            <c:spPr>
              <a:solidFill>
                <a:schemeClr val="accent6">
                  <a:lumMod val="40000"/>
                  <a:lumOff val="60000"/>
                  <a:alpha val="40000"/>
                </a:schemeClr>
              </a:solidFill>
              <a:ln w="6350">
                <a:solidFill>
                  <a:prstClr val="black"/>
                </a:solidFill>
              </a:ln>
            </c:spPr>
          </c:dPt>
          <c:cat>
            <c:numRef>
              <c:f>Sheet1!$A$2:$A$25</c:f>
              <c:numCache>
                <c:formatCode>General</c:formatCode>
                <c:ptCount val="24"/>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2013</c:v>
                </c:pt>
                <c:pt idx="14">
                  <c:v>2015</c:v>
                </c:pt>
                <c:pt idx="15">
                  <c:v>2020</c:v>
                </c:pt>
                <c:pt idx="16">
                  <c:v>2025</c:v>
                </c:pt>
                <c:pt idx="17">
                  <c:v>2030</c:v>
                </c:pt>
                <c:pt idx="18">
                  <c:v>2035</c:v>
                </c:pt>
                <c:pt idx="19">
                  <c:v>2040</c:v>
                </c:pt>
                <c:pt idx="20">
                  <c:v>2045</c:v>
                </c:pt>
                <c:pt idx="21">
                  <c:v>2050</c:v>
                </c:pt>
                <c:pt idx="22">
                  <c:v>2055</c:v>
                </c:pt>
                <c:pt idx="23">
                  <c:v>2060</c:v>
                </c:pt>
              </c:numCache>
            </c:numRef>
          </c:cat>
          <c:val>
            <c:numRef>
              <c:f>Sheet1!$D$2:$D$25</c:f>
              <c:numCache>
                <c:formatCode>#,##0_);[Red]\(#,##0\)</c:formatCode>
                <c:ptCount val="24"/>
                <c:pt idx="0">
                  <c:v>410.9</c:v>
                </c:pt>
                <c:pt idx="1">
                  <c:v>474.7</c:v>
                </c:pt>
                <c:pt idx="2">
                  <c:v>535</c:v>
                </c:pt>
                <c:pt idx="3">
                  <c:v>618.1</c:v>
                </c:pt>
                <c:pt idx="4">
                  <c:v>733.1</c:v>
                </c:pt>
                <c:pt idx="5">
                  <c:v>886.5</c:v>
                </c:pt>
                <c:pt idx="6">
                  <c:v>1064.7</c:v>
                </c:pt>
                <c:pt idx="7">
                  <c:v>1246.8</c:v>
                </c:pt>
                <c:pt idx="8">
                  <c:v>1489.5</c:v>
                </c:pt>
                <c:pt idx="9">
                  <c:v>1826.1</c:v>
                </c:pt>
                <c:pt idx="10">
                  <c:v>2200.5</c:v>
                </c:pt>
                <c:pt idx="11">
                  <c:v>2567.1999999999998</c:v>
                </c:pt>
                <c:pt idx="12">
                  <c:v>2947</c:v>
                </c:pt>
                <c:pt idx="13">
                  <c:v>3190</c:v>
                </c:pt>
                <c:pt idx="14">
                  <c:v>3395.2</c:v>
                </c:pt>
                <c:pt idx="15">
                  <c:v>3612.4</c:v>
                </c:pt>
                <c:pt idx="16">
                  <c:v>3657.3</c:v>
                </c:pt>
                <c:pt idx="17">
                  <c:v>3684.9</c:v>
                </c:pt>
                <c:pt idx="18">
                  <c:v>3740.7</c:v>
                </c:pt>
                <c:pt idx="19">
                  <c:v>3867.8</c:v>
                </c:pt>
                <c:pt idx="20">
                  <c:v>3856.4</c:v>
                </c:pt>
                <c:pt idx="21">
                  <c:v>3767.6</c:v>
                </c:pt>
                <c:pt idx="22">
                  <c:v>3625.7</c:v>
                </c:pt>
                <c:pt idx="23">
                  <c:v>3464.2</c:v>
                </c:pt>
              </c:numCache>
            </c:numRef>
          </c:val>
        </c:ser>
        <c:dLbls>
          <c:showLegendKey val="0"/>
          <c:showVal val="0"/>
          <c:showCatName val="0"/>
          <c:showSerName val="0"/>
          <c:showPercent val="0"/>
          <c:showBubbleSize val="0"/>
        </c:dLbls>
        <c:gapWidth val="120"/>
        <c:overlap val="100"/>
        <c:axId val="274233480"/>
        <c:axId val="274233864"/>
      </c:barChart>
      <c:lineChart>
        <c:grouping val="standard"/>
        <c:varyColors val="0"/>
        <c:ser>
          <c:idx val="3"/>
          <c:order val="3"/>
          <c:tx>
            <c:strRef>
              <c:f>Sheet1!$G$1</c:f>
              <c:strCache>
                <c:ptCount val="1"/>
                <c:pt idx="0">
                  <c:v>生産年齢人口割合</c:v>
                </c:pt>
              </c:strCache>
            </c:strRef>
          </c:tx>
          <c:spPr>
            <a:ln w="19050">
              <a:solidFill>
                <a:schemeClr val="accent4">
                  <a:lumMod val="50000"/>
                </a:schemeClr>
              </a:solidFill>
            </a:ln>
          </c:spPr>
          <c:marker>
            <c:symbol val="diamond"/>
            <c:size val="6"/>
            <c:spPr>
              <a:solidFill>
                <a:schemeClr val="accent4">
                  <a:lumMod val="50000"/>
                </a:schemeClr>
              </a:solidFill>
              <a:ln>
                <a:solidFill>
                  <a:srgbClr val="8064A2">
                    <a:lumMod val="50000"/>
                  </a:srgbClr>
                </a:solidFill>
              </a:ln>
            </c:spPr>
          </c:marker>
          <c:dPt>
            <c:idx val="13"/>
            <c:bubble3D val="0"/>
            <c:spPr>
              <a:ln w="19050">
                <a:solidFill>
                  <a:schemeClr val="accent4">
                    <a:lumMod val="50000"/>
                  </a:schemeClr>
                </a:solidFill>
                <a:prstDash val="sysDash"/>
              </a:ln>
            </c:spPr>
          </c:dPt>
          <c:dPt>
            <c:idx val="14"/>
            <c:bubble3D val="0"/>
            <c:spPr>
              <a:ln w="19050">
                <a:solidFill>
                  <a:schemeClr val="accent4">
                    <a:lumMod val="50000"/>
                  </a:schemeClr>
                </a:solidFill>
                <a:prstDash val="sysDash"/>
              </a:ln>
            </c:spPr>
          </c:dPt>
          <c:dPt>
            <c:idx val="15"/>
            <c:bubble3D val="0"/>
            <c:spPr>
              <a:ln w="19050">
                <a:solidFill>
                  <a:schemeClr val="accent4">
                    <a:lumMod val="50000"/>
                  </a:schemeClr>
                </a:solidFill>
                <a:prstDash val="sysDash"/>
              </a:ln>
            </c:spPr>
          </c:dPt>
          <c:dPt>
            <c:idx val="16"/>
            <c:bubble3D val="0"/>
            <c:spPr>
              <a:ln w="19050">
                <a:solidFill>
                  <a:schemeClr val="accent4">
                    <a:lumMod val="50000"/>
                  </a:schemeClr>
                </a:solidFill>
                <a:prstDash val="sysDash"/>
              </a:ln>
            </c:spPr>
          </c:dPt>
          <c:dPt>
            <c:idx val="17"/>
            <c:bubble3D val="0"/>
            <c:spPr>
              <a:ln w="19050">
                <a:solidFill>
                  <a:schemeClr val="accent4">
                    <a:lumMod val="50000"/>
                  </a:schemeClr>
                </a:solidFill>
                <a:prstDash val="sysDash"/>
              </a:ln>
            </c:spPr>
          </c:dPt>
          <c:dPt>
            <c:idx val="18"/>
            <c:bubble3D val="0"/>
            <c:spPr>
              <a:ln w="19050">
                <a:solidFill>
                  <a:schemeClr val="accent4">
                    <a:lumMod val="50000"/>
                  </a:schemeClr>
                </a:solidFill>
                <a:prstDash val="sysDash"/>
              </a:ln>
            </c:spPr>
          </c:dPt>
          <c:dPt>
            <c:idx val="19"/>
            <c:bubble3D val="0"/>
            <c:spPr>
              <a:ln w="19050">
                <a:solidFill>
                  <a:schemeClr val="accent4">
                    <a:lumMod val="50000"/>
                  </a:schemeClr>
                </a:solidFill>
                <a:prstDash val="sysDash"/>
              </a:ln>
            </c:spPr>
          </c:dPt>
          <c:dPt>
            <c:idx val="20"/>
            <c:bubble3D val="0"/>
            <c:spPr>
              <a:ln w="19050">
                <a:solidFill>
                  <a:schemeClr val="accent4">
                    <a:lumMod val="50000"/>
                  </a:schemeClr>
                </a:solidFill>
                <a:prstDash val="sysDash"/>
              </a:ln>
            </c:spPr>
          </c:dPt>
          <c:dPt>
            <c:idx val="21"/>
            <c:bubble3D val="0"/>
            <c:spPr>
              <a:ln w="19050">
                <a:solidFill>
                  <a:schemeClr val="accent4">
                    <a:lumMod val="50000"/>
                  </a:schemeClr>
                </a:solidFill>
                <a:prstDash val="sysDash"/>
              </a:ln>
            </c:spPr>
          </c:dPt>
          <c:dPt>
            <c:idx val="22"/>
            <c:bubble3D val="0"/>
            <c:spPr>
              <a:ln w="19050">
                <a:solidFill>
                  <a:schemeClr val="accent4">
                    <a:lumMod val="50000"/>
                  </a:schemeClr>
                </a:solidFill>
                <a:prstDash val="sysDash"/>
              </a:ln>
            </c:spPr>
          </c:dPt>
          <c:val>
            <c:numRef>
              <c:f>Sheet1!$G$2:$G$25</c:f>
              <c:numCache>
                <c:formatCode>0.0;_耀</c:formatCode>
                <c:ptCount val="24"/>
                <c:pt idx="0">
                  <c:v>59.7</c:v>
                </c:pt>
                <c:pt idx="1">
                  <c:v>61.3</c:v>
                </c:pt>
                <c:pt idx="2">
                  <c:v>64.2</c:v>
                </c:pt>
                <c:pt idx="3">
                  <c:v>68.099999999999994</c:v>
                </c:pt>
                <c:pt idx="4">
                  <c:v>69</c:v>
                </c:pt>
                <c:pt idx="5">
                  <c:v>67.7</c:v>
                </c:pt>
                <c:pt idx="6">
                  <c:v>67.400000000000006</c:v>
                </c:pt>
                <c:pt idx="7">
                  <c:v>68.2</c:v>
                </c:pt>
                <c:pt idx="8">
                  <c:v>69.7</c:v>
                </c:pt>
                <c:pt idx="9">
                  <c:v>69.5</c:v>
                </c:pt>
                <c:pt idx="10">
                  <c:v>68.099999999999994</c:v>
                </c:pt>
                <c:pt idx="11">
                  <c:v>66.099999999999994</c:v>
                </c:pt>
                <c:pt idx="12">
                  <c:v>63.8</c:v>
                </c:pt>
                <c:pt idx="13" formatCode="General">
                  <c:v>62.1</c:v>
                </c:pt>
                <c:pt idx="14" formatCode="General">
                  <c:v>60.7</c:v>
                </c:pt>
                <c:pt idx="15" formatCode="General">
                  <c:v>59.2</c:v>
                </c:pt>
                <c:pt idx="16" formatCode="General">
                  <c:v>58.7</c:v>
                </c:pt>
                <c:pt idx="17" formatCode="General">
                  <c:v>58.1</c:v>
                </c:pt>
                <c:pt idx="18" formatCode="General">
                  <c:v>56.6</c:v>
                </c:pt>
                <c:pt idx="19" formatCode="General">
                  <c:v>53.9</c:v>
                </c:pt>
                <c:pt idx="20" formatCode="General">
                  <c:v>52.4</c:v>
                </c:pt>
                <c:pt idx="21" formatCode="General">
                  <c:v>51.5</c:v>
                </c:pt>
                <c:pt idx="22" formatCode="General">
                  <c:v>51.2</c:v>
                </c:pt>
                <c:pt idx="23" formatCode="General">
                  <c:v>50.9</c:v>
                </c:pt>
              </c:numCache>
            </c:numRef>
          </c:val>
          <c:smooth val="0"/>
        </c:ser>
        <c:ser>
          <c:idx val="4"/>
          <c:order val="4"/>
          <c:tx>
            <c:strRef>
              <c:f>Sheet1!$H$1</c:f>
              <c:strCache>
                <c:ptCount val="1"/>
                <c:pt idx="0">
                  <c:v>高齢化率</c:v>
                </c:pt>
              </c:strCache>
            </c:strRef>
          </c:tx>
          <c:spPr>
            <a:ln w="19050">
              <a:solidFill>
                <a:schemeClr val="tx1"/>
              </a:solidFill>
            </a:ln>
          </c:spPr>
          <c:marker>
            <c:symbol val="square"/>
            <c:size val="6"/>
            <c:spPr>
              <a:solidFill>
                <a:schemeClr val="tx1"/>
              </a:solidFill>
              <a:ln>
                <a:solidFill>
                  <a:prstClr val="black"/>
                </a:solidFill>
              </a:ln>
            </c:spPr>
          </c:marker>
          <c:dPt>
            <c:idx val="13"/>
            <c:bubble3D val="0"/>
            <c:spPr>
              <a:ln w="19050">
                <a:solidFill>
                  <a:schemeClr val="tx1"/>
                </a:solidFill>
                <a:prstDash val="sysDash"/>
              </a:ln>
            </c:spPr>
          </c:dPt>
          <c:dPt>
            <c:idx val="14"/>
            <c:bubble3D val="0"/>
            <c:spPr>
              <a:ln w="19050">
                <a:solidFill>
                  <a:schemeClr val="tx1"/>
                </a:solidFill>
                <a:prstDash val="sysDash"/>
              </a:ln>
            </c:spPr>
          </c:dPt>
          <c:dPt>
            <c:idx val="15"/>
            <c:bubble3D val="0"/>
            <c:spPr>
              <a:ln w="19050">
                <a:solidFill>
                  <a:schemeClr val="tx1"/>
                </a:solidFill>
                <a:prstDash val="sysDash"/>
              </a:ln>
            </c:spPr>
          </c:dPt>
          <c:dPt>
            <c:idx val="16"/>
            <c:bubble3D val="0"/>
            <c:spPr>
              <a:ln w="19050">
                <a:solidFill>
                  <a:schemeClr val="tx1"/>
                </a:solidFill>
                <a:prstDash val="sysDash"/>
              </a:ln>
            </c:spPr>
          </c:dPt>
          <c:dPt>
            <c:idx val="17"/>
            <c:bubble3D val="0"/>
            <c:spPr>
              <a:ln w="19050">
                <a:solidFill>
                  <a:schemeClr val="tx1"/>
                </a:solidFill>
                <a:prstDash val="sysDash"/>
              </a:ln>
            </c:spPr>
          </c:dPt>
          <c:dPt>
            <c:idx val="18"/>
            <c:bubble3D val="0"/>
            <c:spPr>
              <a:ln w="19050">
                <a:solidFill>
                  <a:schemeClr val="tx1"/>
                </a:solidFill>
                <a:prstDash val="sysDash"/>
              </a:ln>
            </c:spPr>
          </c:dPt>
          <c:dPt>
            <c:idx val="19"/>
            <c:bubble3D val="0"/>
            <c:spPr>
              <a:ln w="19050">
                <a:solidFill>
                  <a:schemeClr val="tx1"/>
                </a:solidFill>
                <a:prstDash val="sysDash"/>
              </a:ln>
            </c:spPr>
          </c:dPt>
          <c:dPt>
            <c:idx val="20"/>
            <c:bubble3D val="0"/>
            <c:spPr>
              <a:ln w="19050">
                <a:solidFill>
                  <a:schemeClr val="tx1"/>
                </a:solidFill>
                <a:prstDash val="sysDash"/>
              </a:ln>
            </c:spPr>
          </c:dPt>
          <c:dPt>
            <c:idx val="21"/>
            <c:bubble3D val="0"/>
            <c:spPr>
              <a:ln w="19050">
                <a:solidFill>
                  <a:schemeClr val="tx1"/>
                </a:solidFill>
                <a:prstDash val="sysDash"/>
              </a:ln>
            </c:spPr>
          </c:dPt>
          <c:dPt>
            <c:idx val="22"/>
            <c:bubble3D val="0"/>
            <c:spPr>
              <a:ln w="19050">
                <a:solidFill>
                  <a:schemeClr val="tx1"/>
                </a:solidFill>
                <a:prstDash val="sysDash"/>
              </a:ln>
            </c:spPr>
          </c:dPt>
          <c:val>
            <c:numRef>
              <c:f>Sheet1!$H$2:$H$25</c:f>
              <c:numCache>
                <c:formatCode>General</c:formatCode>
                <c:ptCount val="24"/>
                <c:pt idx="0">
                  <c:v>4.9000000000000004</c:v>
                </c:pt>
                <c:pt idx="1">
                  <c:v>5.3</c:v>
                </c:pt>
                <c:pt idx="2">
                  <c:v>5.7</c:v>
                </c:pt>
                <c:pt idx="3">
                  <c:v>6.3</c:v>
                </c:pt>
                <c:pt idx="4">
                  <c:v>7.1</c:v>
                </c:pt>
                <c:pt idx="5">
                  <c:v>7.9</c:v>
                </c:pt>
                <c:pt idx="6">
                  <c:v>9.1</c:v>
                </c:pt>
                <c:pt idx="7">
                  <c:v>10.3</c:v>
                </c:pt>
                <c:pt idx="8">
                  <c:v>12.1</c:v>
                </c:pt>
                <c:pt idx="9">
                  <c:v>14.6</c:v>
                </c:pt>
                <c:pt idx="10">
                  <c:v>17.399999999999999</c:v>
                </c:pt>
                <c:pt idx="11">
                  <c:v>20.2</c:v>
                </c:pt>
                <c:pt idx="12">
                  <c:v>23</c:v>
                </c:pt>
                <c:pt idx="13">
                  <c:v>25.1</c:v>
                </c:pt>
                <c:pt idx="14">
                  <c:v>26.8</c:v>
                </c:pt>
                <c:pt idx="15">
                  <c:v>29.1</c:v>
                </c:pt>
                <c:pt idx="16">
                  <c:v>30.3</c:v>
                </c:pt>
                <c:pt idx="17">
                  <c:v>31.6</c:v>
                </c:pt>
                <c:pt idx="18">
                  <c:v>33.4</c:v>
                </c:pt>
                <c:pt idx="19">
                  <c:v>36.1</c:v>
                </c:pt>
                <c:pt idx="20">
                  <c:v>37.700000000000003</c:v>
                </c:pt>
                <c:pt idx="21">
                  <c:v>38.800000000000004</c:v>
                </c:pt>
                <c:pt idx="22">
                  <c:v>39.4</c:v>
                </c:pt>
                <c:pt idx="23">
                  <c:v>39.9</c:v>
                </c:pt>
              </c:numCache>
            </c:numRef>
          </c:val>
          <c:smooth val="0"/>
        </c:ser>
        <c:ser>
          <c:idx val="5"/>
          <c:order val="5"/>
          <c:tx>
            <c:strRef>
              <c:f>Sheet1!$I$1</c:f>
              <c:strCache>
                <c:ptCount val="1"/>
                <c:pt idx="0">
                  <c:v>合計特殊出生率</c:v>
                </c:pt>
              </c:strCache>
            </c:strRef>
          </c:tx>
          <c:spPr>
            <a:ln w="19050">
              <a:solidFill>
                <a:schemeClr val="accent6">
                  <a:lumMod val="50000"/>
                </a:schemeClr>
              </a:solidFill>
            </a:ln>
          </c:spPr>
          <c:marker>
            <c:symbol val="circle"/>
            <c:size val="6"/>
            <c:spPr>
              <a:solidFill>
                <a:schemeClr val="accent6">
                  <a:lumMod val="50000"/>
                </a:schemeClr>
              </a:solidFill>
              <a:ln>
                <a:solidFill>
                  <a:srgbClr val="F79646">
                    <a:lumMod val="50000"/>
                  </a:srgbClr>
                </a:solidFill>
              </a:ln>
            </c:spPr>
          </c:marker>
          <c:dPt>
            <c:idx val="13"/>
            <c:bubble3D val="0"/>
            <c:spPr>
              <a:ln w="19050">
                <a:solidFill>
                  <a:schemeClr val="accent6">
                    <a:lumMod val="50000"/>
                  </a:schemeClr>
                </a:solidFill>
                <a:prstDash val="sysDash"/>
              </a:ln>
            </c:spPr>
          </c:dPt>
          <c:dPt>
            <c:idx val="14"/>
            <c:bubble3D val="0"/>
            <c:spPr>
              <a:ln w="19050">
                <a:solidFill>
                  <a:schemeClr val="accent6">
                    <a:lumMod val="50000"/>
                  </a:schemeClr>
                </a:solidFill>
                <a:prstDash val="sysDash"/>
              </a:ln>
            </c:spPr>
          </c:dPt>
          <c:dPt>
            <c:idx val="15"/>
            <c:bubble3D val="0"/>
            <c:spPr>
              <a:ln w="19050">
                <a:solidFill>
                  <a:schemeClr val="accent6">
                    <a:lumMod val="50000"/>
                  </a:schemeClr>
                </a:solidFill>
                <a:prstDash val="sysDash"/>
              </a:ln>
            </c:spPr>
          </c:dPt>
          <c:dPt>
            <c:idx val="16"/>
            <c:bubble3D val="0"/>
            <c:spPr>
              <a:ln w="19050">
                <a:solidFill>
                  <a:schemeClr val="accent6">
                    <a:lumMod val="50000"/>
                  </a:schemeClr>
                </a:solidFill>
                <a:prstDash val="sysDash"/>
              </a:ln>
            </c:spPr>
          </c:dPt>
          <c:dPt>
            <c:idx val="17"/>
            <c:bubble3D val="0"/>
            <c:spPr>
              <a:ln w="19050">
                <a:solidFill>
                  <a:schemeClr val="accent6">
                    <a:lumMod val="50000"/>
                  </a:schemeClr>
                </a:solidFill>
                <a:prstDash val="sysDash"/>
              </a:ln>
            </c:spPr>
          </c:dPt>
          <c:dPt>
            <c:idx val="18"/>
            <c:bubble3D val="0"/>
            <c:spPr>
              <a:ln w="19050">
                <a:solidFill>
                  <a:schemeClr val="accent6">
                    <a:lumMod val="50000"/>
                  </a:schemeClr>
                </a:solidFill>
                <a:prstDash val="sysDash"/>
              </a:ln>
            </c:spPr>
          </c:dPt>
          <c:dPt>
            <c:idx val="19"/>
            <c:bubble3D val="0"/>
            <c:spPr>
              <a:ln w="19050">
                <a:solidFill>
                  <a:schemeClr val="accent6">
                    <a:lumMod val="50000"/>
                  </a:schemeClr>
                </a:solidFill>
                <a:prstDash val="sysDash"/>
              </a:ln>
            </c:spPr>
          </c:dPt>
          <c:dPt>
            <c:idx val="20"/>
            <c:bubble3D val="0"/>
            <c:spPr>
              <a:ln w="19050">
                <a:solidFill>
                  <a:schemeClr val="accent6">
                    <a:lumMod val="50000"/>
                  </a:schemeClr>
                </a:solidFill>
                <a:prstDash val="sysDash"/>
              </a:ln>
            </c:spPr>
          </c:dPt>
          <c:dPt>
            <c:idx val="21"/>
            <c:bubble3D val="0"/>
            <c:spPr>
              <a:ln w="19050">
                <a:solidFill>
                  <a:schemeClr val="accent6">
                    <a:lumMod val="50000"/>
                  </a:schemeClr>
                </a:solidFill>
                <a:prstDash val="sysDash"/>
              </a:ln>
            </c:spPr>
          </c:dPt>
          <c:dPt>
            <c:idx val="22"/>
            <c:bubble3D val="0"/>
            <c:spPr>
              <a:ln w="19050">
                <a:solidFill>
                  <a:schemeClr val="accent6">
                    <a:lumMod val="50000"/>
                  </a:schemeClr>
                </a:solidFill>
                <a:prstDash val="sysDash"/>
              </a:ln>
            </c:spPr>
          </c:dPt>
          <c:val>
            <c:numRef>
              <c:f>Sheet1!$J$2:$J$25</c:f>
              <c:numCache>
                <c:formatCode>General</c:formatCode>
                <c:ptCount val="24"/>
                <c:pt idx="0">
                  <c:v>36.5</c:v>
                </c:pt>
                <c:pt idx="1">
                  <c:v>23.700000000000003</c:v>
                </c:pt>
                <c:pt idx="2">
                  <c:v>20</c:v>
                </c:pt>
                <c:pt idx="3">
                  <c:v>21.400000000000002</c:v>
                </c:pt>
                <c:pt idx="4">
                  <c:v>21.299999999999986</c:v>
                </c:pt>
                <c:pt idx="5">
                  <c:v>19.099999999999987</c:v>
                </c:pt>
                <c:pt idx="6">
                  <c:v>17.5</c:v>
                </c:pt>
                <c:pt idx="7">
                  <c:v>17.600000000000001</c:v>
                </c:pt>
                <c:pt idx="8">
                  <c:v>15.4</c:v>
                </c:pt>
                <c:pt idx="9">
                  <c:v>14.2</c:v>
                </c:pt>
                <c:pt idx="10">
                  <c:v>13.600000000000001</c:v>
                </c:pt>
                <c:pt idx="11">
                  <c:v>12.6</c:v>
                </c:pt>
                <c:pt idx="12">
                  <c:v>13.873000000000006</c:v>
                </c:pt>
                <c:pt idx="13">
                  <c:v>14.3</c:v>
                </c:pt>
                <c:pt idx="14">
                  <c:v>13.797999999999998</c:v>
                </c:pt>
                <c:pt idx="15">
                  <c:v>13.397000000000002</c:v>
                </c:pt>
                <c:pt idx="16">
                  <c:v>13.302000000000024</c:v>
                </c:pt>
                <c:pt idx="17">
                  <c:v>13.373000000000006</c:v>
                </c:pt>
                <c:pt idx="18">
                  <c:v>13.418000000000001</c:v>
                </c:pt>
                <c:pt idx="19">
                  <c:v>13.457000000000004</c:v>
                </c:pt>
                <c:pt idx="20">
                  <c:v>13.492000000000004</c:v>
                </c:pt>
                <c:pt idx="21">
                  <c:v>13.509</c:v>
                </c:pt>
                <c:pt idx="22">
                  <c:v>13.508000000000001</c:v>
                </c:pt>
                <c:pt idx="23">
                  <c:v>13.507</c:v>
                </c:pt>
              </c:numCache>
            </c:numRef>
          </c:val>
          <c:smooth val="0"/>
        </c:ser>
        <c:dLbls>
          <c:showLegendKey val="0"/>
          <c:showVal val="0"/>
          <c:showCatName val="0"/>
          <c:showSerName val="0"/>
          <c:showPercent val="0"/>
          <c:showBubbleSize val="0"/>
        </c:dLbls>
        <c:marker val="1"/>
        <c:smooth val="0"/>
        <c:axId val="274326560"/>
        <c:axId val="274883952"/>
      </c:lineChart>
      <c:catAx>
        <c:axId val="274233480"/>
        <c:scaling>
          <c:orientation val="minMax"/>
        </c:scaling>
        <c:delete val="0"/>
        <c:axPos val="b"/>
        <c:numFmt formatCode="General" sourceLinked="1"/>
        <c:majorTickMark val="out"/>
        <c:minorTickMark val="none"/>
        <c:tickLblPos val="nextTo"/>
        <c:txPr>
          <a:bodyPr/>
          <a:lstStyle/>
          <a:p>
            <a:pPr>
              <a:defRPr sz="1200"/>
            </a:pPr>
            <a:endParaRPr lang="ja-JP"/>
          </a:p>
        </c:txPr>
        <c:crossAx val="274233864"/>
        <c:crosses val="autoZero"/>
        <c:auto val="1"/>
        <c:lblAlgn val="ctr"/>
        <c:lblOffset val="100"/>
        <c:tickLblSkip val="2"/>
        <c:noMultiLvlLbl val="0"/>
      </c:catAx>
      <c:valAx>
        <c:axId val="274233864"/>
        <c:scaling>
          <c:orientation val="minMax"/>
        </c:scaling>
        <c:delete val="0"/>
        <c:axPos val="l"/>
        <c:numFmt formatCode="#,##0_);[Red]\(#,##0\)" sourceLinked="1"/>
        <c:majorTickMark val="out"/>
        <c:minorTickMark val="none"/>
        <c:tickLblPos val="nextTo"/>
        <c:txPr>
          <a:bodyPr/>
          <a:lstStyle/>
          <a:p>
            <a:pPr>
              <a:defRPr sz="1200"/>
            </a:pPr>
            <a:endParaRPr lang="ja-JP"/>
          </a:p>
        </c:txPr>
        <c:crossAx val="274233480"/>
        <c:crosses val="autoZero"/>
        <c:crossBetween val="between"/>
      </c:valAx>
      <c:valAx>
        <c:axId val="274883952"/>
        <c:scaling>
          <c:orientation val="minMax"/>
        </c:scaling>
        <c:delete val="0"/>
        <c:axPos val="r"/>
        <c:numFmt formatCode="General" sourceLinked="0"/>
        <c:majorTickMark val="out"/>
        <c:minorTickMark val="none"/>
        <c:tickLblPos val="none"/>
        <c:txPr>
          <a:bodyPr/>
          <a:lstStyle/>
          <a:p>
            <a:pPr>
              <a:defRPr sz="1200">
                <a:solidFill>
                  <a:schemeClr val="tx1"/>
                </a:solidFill>
              </a:defRPr>
            </a:pPr>
            <a:endParaRPr lang="ja-JP"/>
          </a:p>
        </c:txPr>
        <c:crossAx val="274326560"/>
        <c:crosses val="max"/>
        <c:crossBetween val="between"/>
      </c:valAx>
      <c:catAx>
        <c:axId val="274326560"/>
        <c:scaling>
          <c:orientation val="minMax"/>
        </c:scaling>
        <c:delete val="1"/>
        <c:axPos val="b"/>
        <c:majorTickMark val="out"/>
        <c:minorTickMark val="none"/>
        <c:tickLblPos val="none"/>
        <c:crossAx val="274883952"/>
        <c:crosses val="autoZero"/>
        <c:auto val="1"/>
        <c:lblAlgn val="ctr"/>
        <c:lblOffset val="100"/>
        <c:noMultiLvlLbl val="0"/>
      </c:cat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endParaRPr lang="en-US" altLang="ja-JP" sz="1050" dirty="0">
              <a:latin typeface="HG丸ｺﾞｼｯｸM-PRO" pitchFamily="50" charset="-128"/>
              <a:ea typeface="HG丸ｺﾞｼｯｸM-PRO" pitchFamily="50" charset="-128"/>
            </a:endParaRPr>
          </a:p>
          <a:p>
            <a:pPr>
              <a:defRPr sz="1050"/>
            </a:pPr>
            <a:r>
              <a:rPr lang="ja-JP" altLang="en-US" sz="900" dirty="0">
                <a:latin typeface="HG丸ｺﾞｼｯｸM-PRO" pitchFamily="50" charset="-128"/>
                <a:ea typeface="HG丸ｺﾞｼｯｸM-PRO" pitchFamily="50" charset="-128"/>
              </a:rPr>
              <a:t>２交代制（変則を含む）</a:t>
            </a:r>
          </a:p>
        </c:rich>
      </c:tx>
      <c:layout>
        <c:manualLayout>
          <c:xMode val="edge"/>
          <c:yMode val="edge"/>
          <c:x val="0.28125572874818711"/>
          <c:y val="0.16076541208089745"/>
        </c:manualLayout>
      </c:layout>
      <c:overlay val="0"/>
    </c:title>
    <c:autoTitleDeleted val="0"/>
    <c:plotArea>
      <c:layout/>
      <c:barChart>
        <c:barDir val="bar"/>
        <c:grouping val="percentStacked"/>
        <c:varyColors val="0"/>
        <c:ser>
          <c:idx val="0"/>
          <c:order val="0"/>
          <c:tx>
            <c:strRef>
              <c:f>看護師!$A$38</c:f>
              <c:strCache>
                <c:ptCount val="1"/>
                <c:pt idx="0">
                  <c:v>16時間未満</c:v>
                </c:pt>
              </c:strCache>
            </c:strRef>
          </c:tx>
          <c:invertIfNegative val="0"/>
          <c:dLbls>
            <c:dLbl>
              <c:idx val="0"/>
              <c:layout>
                <c:manualLayout>
                  <c:x val="5.5555555555555558E-3"/>
                  <c:y val="2.051201292146184E-2"/>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看護師!$B$38</c:f>
              <c:numCache>
                <c:formatCode>0.0%</c:formatCode>
                <c:ptCount val="1"/>
                <c:pt idx="0">
                  <c:v>0.12300000000000012</c:v>
                </c:pt>
              </c:numCache>
            </c:numRef>
          </c:val>
        </c:ser>
        <c:ser>
          <c:idx val="1"/>
          <c:order val="1"/>
          <c:tx>
            <c:strRef>
              <c:f>看護師!$A$39</c:f>
              <c:strCache>
                <c:ptCount val="1"/>
                <c:pt idx="0">
                  <c:v>16～17時間未満</c:v>
                </c:pt>
              </c:strCache>
            </c:strRef>
          </c:tx>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看護師!$B$39</c:f>
              <c:numCache>
                <c:formatCode>0.0%</c:formatCode>
                <c:ptCount val="1"/>
                <c:pt idx="0">
                  <c:v>0.54200000000000004</c:v>
                </c:pt>
              </c:numCache>
            </c:numRef>
          </c:val>
        </c:ser>
        <c:ser>
          <c:idx val="2"/>
          <c:order val="2"/>
          <c:tx>
            <c:strRef>
              <c:f>看護師!$A$40</c:f>
              <c:strCache>
                <c:ptCount val="1"/>
                <c:pt idx="0">
                  <c:v>17～18時間未満</c:v>
                </c:pt>
              </c:strCache>
            </c:strRef>
          </c:tx>
          <c:invertIfNegative val="0"/>
          <c:dLbls>
            <c:dLbl>
              <c:idx val="0"/>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看護師!$B$40</c:f>
              <c:numCache>
                <c:formatCode>0.0%</c:formatCode>
                <c:ptCount val="1"/>
                <c:pt idx="0">
                  <c:v>0.30800000000000038</c:v>
                </c:pt>
              </c:numCache>
            </c:numRef>
          </c:val>
        </c:ser>
        <c:ser>
          <c:idx val="3"/>
          <c:order val="3"/>
          <c:tx>
            <c:strRef>
              <c:f>看護師!$A$41</c:f>
              <c:strCache>
                <c:ptCount val="1"/>
                <c:pt idx="0">
                  <c:v>18時間以上</c:v>
                </c:pt>
              </c:strCache>
            </c:strRef>
          </c:tx>
          <c:invertIfNegative val="0"/>
          <c:dLbls>
            <c:dLbl>
              <c:idx val="0"/>
              <c:layout>
                <c:manualLayout>
                  <c:x val="-8.3332370739721204E-3"/>
                  <c:y val="-0.26674609152116829"/>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看護師!$B$41</c:f>
              <c:numCache>
                <c:formatCode>0.0%</c:formatCode>
                <c:ptCount val="1"/>
                <c:pt idx="0">
                  <c:v>2.8000000000000001E-2</c:v>
                </c:pt>
              </c:numCache>
            </c:numRef>
          </c:val>
        </c:ser>
        <c:dLbls>
          <c:showLegendKey val="0"/>
          <c:showVal val="0"/>
          <c:showCatName val="0"/>
          <c:showSerName val="0"/>
          <c:showPercent val="0"/>
          <c:showBubbleSize val="0"/>
        </c:dLbls>
        <c:gapWidth val="55"/>
        <c:overlap val="100"/>
        <c:axId val="274882776"/>
        <c:axId val="276333272"/>
      </c:barChart>
      <c:catAx>
        <c:axId val="274882776"/>
        <c:scaling>
          <c:orientation val="minMax"/>
        </c:scaling>
        <c:delete val="1"/>
        <c:axPos val="l"/>
        <c:majorTickMark val="none"/>
        <c:minorTickMark val="none"/>
        <c:tickLblPos val="none"/>
        <c:crossAx val="276333272"/>
        <c:crosses val="autoZero"/>
        <c:auto val="1"/>
        <c:lblAlgn val="ctr"/>
        <c:lblOffset val="100"/>
        <c:noMultiLvlLbl val="0"/>
      </c:catAx>
      <c:valAx>
        <c:axId val="276333272"/>
        <c:scaling>
          <c:orientation val="minMax"/>
        </c:scaling>
        <c:delete val="0"/>
        <c:axPos val="b"/>
        <c:majorGridlines/>
        <c:numFmt formatCode="0%" sourceLinked="1"/>
        <c:majorTickMark val="none"/>
        <c:minorTickMark val="none"/>
        <c:tickLblPos val="nextTo"/>
        <c:crossAx val="274882776"/>
        <c:crosses val="autoZero"/>
        <c:crossBetween val="between"/>
      </c:valAx>
    </c:plotArea>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HG丸ｺﾞｼｯｸM-PRO" pitchFamily="50" charset="-128"/>
                <a:ea typeface="HG丸ｺﾞｼｯｸM-PRO" pitchFamily="50" charset="-128"/>
              </a:defRPr>
            </a:pPr>
            <a:r>
              <a:rPr lang="ja-JP" altLang="en-US" sz="900">
                <a:latin typeface="HG丸ｺﾞｼｯｸM-PRO" pitchFamily="50" charset="-128"/>
                <a:ea typeface="HG丸ｺﾞｼｯｸM-PRO" pitchFamily="50" charset="-128"/>
              </a:rPr>
              <a:t>３交代制（変則を含む）</a:t>
            </a:r>
            <a:endParaRPr lang="ja-JP" altLang="en-US" sz="1050">
              <a:latin typeface="HG丸ｺﾞｼｯｸM-PRO" pitchFamily="50" charset="-128"/>
              <a:ea typeface="HG丸ｺﾞｼｯｸM-PRO" pitchFamily="50" charset="-128"/>
            </a:endParaRPr>
          </a:p>
        </c:rich>
      </c:tx>
      <c:layout>
        <c:manualLayout>
          <c:xMode val="edge"/>
          <c:yMode val="edge"/>
          <c:x val="0.30171235579941036"/>
          <c:y val="0.15515523122005756"/>
        </c:manualLayout>
      </c:layout>
      <c:overlay val="0"/>
    </c:title>
    <c:autoTitleDeleted val="0"/>
    <c:plotArea>
      <c:layout/>
      <c:barChart>
        <c:barDir val="bar"/>
        <c:grouping val="percentStacked"/>
        <c:varyColors val="0"/>
        <c:ser>
          <c:idx val="0"/>
          <c:order val="0"/>
          <c:tx>
            <c:strRef>
              <c:f>看護師!$A$58</c:f>
              <c:strCache>
                <c:ptCount val="1"/>
                <c:pt idx="0">
                  <c:v>8時間未満</c:v>
                </c:pt>
              </c:strCache>
            </c:strRef>
          </c:tx>
          <c:invertIfNegative val="0"/>
          <c:dLbls>
            <c:dLbl>
              <c:idx val="0"/>
              <c:layout>
                <c:manualLayout>
                  <c:x val="4.2772533466184426E-2"/>
                  <c:y val="-0.23816735886383594"/>
                </c:manualLayout>
              </c:layout>
              <c:spPr/>
              <c:txPr>
                <a:bodyPr/>
                <a:lstStyle/>
                <a:p>
                  <a:pPr>
                    <a:defRPr sz="800">
                      <a:latin typeface="HG丸ｺﾞｼｯｸM-PRO" pitchFamily="50" charset="-128"/>
                      <a:ea typeface="HG丸ｺﾞｼｯｸM-PRO" pitchFamily="50" charset="-128"/>
                    </a:defRPr>
                  </a:pPr>
                  <a:endParaRPr lang="ja-JP"/>
                </a:p>
              </c:txP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看護師!$B$58</c:f>
              <c:numCache>
                <c:formatCode>0.0%</c:formatCode>
                <c:ptCount val="1"/>
                <c:pt idx="0">
                  <c:v>4.0000000000000114E-3</c:v>
                </c:pt>
              </c:numCache>
            </c:numRef>
          </c:val>
        </c:ser>
        <c:ser>
          <c:idx val="1"/>
          <c:order val="1"/>
          <c:tx>
            <c:strRef>
              <c:f>看護師!$A$59</c:f>
              <c:strCache>
                <c:ptCount val="1"/>
                <c:pt idx="0">
                  <c:v>8～9時間未満</c:v>
                </c:pt>
              </c:strCache>
            </c:strRef>
          </c:tx>
          <c:invertIfNegative val="0"/>
          <c:dLbls>
            <c:dLbl>
              <c:idx val="0"/>
              <c:layout/>
              <c:spPr/>
              <c:txPr>
                <a:bodyPr/>
                <a:lstStyle/>
                <a:p>
                  <a:pPr>
                    <a:defRPr sz="800">
                      <a:latin typeface="HG丸ｺﾞｼｯｸM-PRO" pitchFamily="50" charset="-128"/>
                      <a:ea typeface="HG丸ｺﾞｼｯｸM-PRO" pitchFamily="50" charset="-128"/>
                    </a:defRPr>
                  </a:pPr>
                  <a:endParaRPr lang="ja-JP"/>
                </a:p>
              </c:txP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看護師!$B$59</c:f>
              <c:numCache>
                <c:formatCode>0.0%</c:formatCode>
                <c:ptCount val="1"/>
                <c:pt idx="0">
                  <c:v>0.82199999999999995</c:v>
                </c:pt>
              </c:numCache>
            </c:numRef>
          </c:val>
        </c:ser>
        <c:ser>
          <c:idx val="2"/>
          <c:order val="2"/>
          <c:tx>
            <c:strRef>
              <c:f>看護師!$A$60</c:f>
              <c:strCache>
                <c:ptCount val="1"/>
                <c:pt idx="0">
                  <c:v>9～10時間未満</c:v>
                </c:pt>
              </c:strCache>
            </c:strRef>
          </c:tx>
          <c:invertIfNegative val="0"/>
          <c:dLbls>
            <c:dLbl>
              <c:idx val="0"/>
              <c:layout>
                <c:manualLayout>
                  <c:x val="-3.2921810699588602E-3"/>
                  <c:y val="0"/>
                </c:manualLayout>
              </c:layout>
              <c:tx>
                <c:rich>
                  <a:bodyPr/>
                  <a:lstStyle/>
                  <a:p>
                    <a:pPr>
                      <a:defRPr sz="800">
                        <a:latin typeface="HG丸ｺﾞｼｯｸM-PRO" pitchFamily="50" charset="-128"/>
                        <a:ea typeface="HG丸ｺﾞｼｯｸM-PRO" pitchFamily="50" charset="-128"/>
                      </a:defRPr>
                    </a:pPr>
                    <a:r>
                      <a:rPr lang="en-US" altLang="zh-TW" sz="800"/>
                      <a:t>9</a:t>
                    </a:r>
                    <a:r>
                      <a:rPr lang="zh-TW" altLang="en-US" sz="800"/>
                      <a:t>～</a:t>
                    </a:r>
                    <a:r>
                      <a:rPr lang="en-US" altLang="zh-TW" sz="800"/>
                      <a:t>10</a:t>
                    </a:r>
                    <a:r>
                      <a:rPr lang="zh-TW" altLang="en-US" sz="800"/>
                      <a:t>時間</a:t>
                    </a:r>
                  </a:p>
                  <a:p>
                    <a:pPr>
                      <a:defRPr sz="800">
                        <a:latin typeface="HG丸ｺﾞｼｯｸM-PRO" pitchFamily="50" charset="-128"/>
                        <a:ea typeface="HG丸ｺﾞｼｯｸM-PRO" pitchFamily="50" charset="-128"/>
                      </a:defRPr>
                    </a:pPr>
                    <a:r>
                      <a:rPr lang="zh-TW" altLang="en-US" sz="800"/>
                      <a:t>未満</a:t>
                    </a:r>
                    <a:r>
                      <a:rPr lang="en-US" altLang="zh-TW" sz="800"/>
                      <a:t>, 12.7%</a:t>
                    </a:r>
                  </a:p>
                </c:rich>
              </c:tx>
              <c:spPr/>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看護師!$B$60</c:f>
              <c:numCache>
                <c:formatCode>0.0%</c:formatCode>
                <c:ptCount val="1"/>
                <c:pt idx="0">
                  <c:v>0.127</c:v>
                </c:pt>
              </c:numCache>
            </c:numRef>
          </c:val>
        </c:ser>
        <c:ser>
          <c:idx val="3"/>
          <c:order val="3"/>
          <c:tx>
            <c:strRef>
              <c:f>看護師!$A$61</c:f>
              <c:strCache>
                <c:ptCount val="1"/>
                <c:pt idx="0">
                  <c:v>10時間以上</c:v>
                </c:pt>
              </c:strCache>
            </c:strRef>
          </c:tx>
          <c:invertIfNegative val="0"/>
          <c:dLbls>
            <c:dLbl>
              <c:idx val="0"/>
              <c:layout>
                <c:manualLayout>
                  <c:x val="6.5843621399177934E-3"/>
                  <c:y val="-0.25555555555555554"/>
                </c:manualLayout>
              </c:layout>
              <c:showLegendKey val="0"/>
              <c:showVal val="1"/>
              <c:showCatName val="0"/>
              <c:showSerName val="1"/>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HG丸ｺﾞｼｯｸM-PRO" pitchFamily="50" charset="-128"/>
                    <a:ea typeface="HG丸ｺﾞｼｯｸM-PRO" pitchFamily="50"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看護師!$B$61</c:f>
              <c:numCache>
                <c:formatCode>0.0%</c:formatCode>
                <c:ptCount val="1"/>
                <c:pt idx="0">
                  <c:v>4.8000000000000001E-2</c:v>
                </c:pt>
              </c:numCache>
            </c:numRef>
          </c:val>
        </c:ser>
        <c:dLbls>
          <c:showLegendKey val="0"/>
          <c:showVal val="0"/>
          <c:showCatName val="0"/>
          <c:showSerName val="0"/>
          <c:showPercent val="0"/>
          <c:showBubbleSize val="0"/>
        </c:dLbls>
        <c:gapWidth val="55"/>
        <c:overlap val="100"/>
        <c:axId val="276336800"/>
        <c:axId val="276333664"/>
      </c:barChart>
      <c:catAx>
        <c:axId val="276336800"/>
        <c:scaling>
          <c:orientation val="minMax"/>
        </c:scaling>
        <c:delete val="1"/>
        <c:axPos val="l"/>
        <c:majorTickMark val="none"/>
        <c:minorTickMark val="none"/>
        <c:tickLblPos val="none"/>
        <c:crossAx val="276333664"/>
        <c:crosses val="autoZero"/>
        <c:auto val="1"/>
        <c:lblAlgn val="ctr"/>
        <c:lblOffset val="100"/>
        <c:noMultiLvlLbl val="0"/>
      </c:catAx>
      <c:valAx>
        <c:axId val="276333664"/>
        <c:scaling>
          <c:orientation val="minMax"/>
        </c:scaling>
        <c:delete val="0"/>
        <c:axPos val="b"/>
        <c:majorGridlines/>
        <c:numFmt formatCode="0%" sourceLinked="1"/>
        <c:majorTickMark val="none"/>
        <c:minorTickMark val="none"/>
        <c:tickLblPos val="nextTo"/>
        <c:crossAx val="276336800"/>
        <c:crosses val="autoZero"/>
        <c:crossBetween val="between"/>
      </c:valAx>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HG丸ｺﾞｼｯｸM-PRO" pitchFamily="50" charset="-128"/>
                <a:ea typeface="HG丸ｺﾞｼｯｸM-PRO" pitchFamily="50" charset="-128"/>
              </a:defRPr>
            </a:pPr>
            <a:r>
              <a:rPr lang="ja-JP" sz="1050">
                <a:latin typeface="HG丸ｺﾞｼｯｸM-PRO" pitchFamily="50" charset="-128"/>
                <a:ea typeface="HG丸ｺﾞｼｯｸM-PRO" pitchFamily="50" charset="-128"/>
              </a:rPr>
              <a:t>週当たりの全労働時間</a:t>
            </a:r>
          </a:p>
        </c:rich>
      </c:tx>
      <c:layout>
        <c:manualLayout>
          <c:xMode val="edge"/>
          <c:yMode val="edge"/>
          <c:x val="8.4091043412625147E-2"/>
          <c:y val="2.3476232137649602E-3"/>
        </c:manualLayout>
      </c:layout>
      <c:overlay val="0"/>
    </c:title>
    <c:autoTitleDeleted val="0"/>
    <c:plotArea>
      <c:layout>
        <c:manualLayout>
          <c:layoutTarget val="inner"/>
          <c:xMode val="edge"/>
          <c:yMode val="edge"/>
          <c:x val="8.5557580160138244E-2"/>
          <c:y val="0.17540273987368021"/>
          <c:w val="0.46594944260246007"/>
          <c:h val="0.51565075368233215"/>
        </c:manualLayout>
      </c:layout>
      <c:pieChart>
        <c:varyColors val="1"/>
        <c:ser>
          <c:idx val="0"/>
          <c:order val="0"/>
          <c:dLbls>
            <c:dLbl>
              <c:idx val="0"/>
              <c:layout>
                <c:manualLayout>
                  <c:x val="-6.5634388878292413E-2"/>
                  <c:y val="7.6913173459962542E-2"/>
                </c:manualLayout>
              </c:layout>
              <c:tx>
                <c:rich>
                  <a:bodyPr/>
                  <a:lstStyle/>
                  <a:p>
                    <a:r>
                      <a:rPr lang="en-US" altLang="ja-JP" sz="700">
                        <a:latin typeface="HG丸ｺﾞｼｯｸM-PRO" pitchFamily="50" charset="-128"/>
                        <a:ea typeface="HG丸ｺﾞｼｯｸM-PRO" pitchFamily="50" charset="-128"/>
                      </a:rPr>
                      <a:t>2</a:t>
                    </a:r>
                    <a:r>
                      <a:rPr lang="en-US" altLang="ja-JP" sz="700"/>
                      <a:t>0</a:t>
                    </a:r>
                    <a:r>
                      <a:rPr lang="ja-JP" altLang="en-US" sz="700"/>
                      <a:t>時間</a:t>
                    </a:r>
                  </a:p>
                  <a:p>
                    <a:r>
                      <a:rPr lang="ja-JP" altLang="en-US" sz="700"/>
                      <a:t>未満</a:t>
                    </a:r>
                  </a:p>
                  <a:p>
                    <a:r>
                      <a:rPr lang="en-US" altLang="ja-JP" sz="700"/>
                      <a:t>8.2%</a:t>
                    </a:r>
                  </a:p>
                </c:rich>
              </c:tx>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2.8838181630898969E-2"/>
                  <c:y val="5.9790923570452112E-2"/>
                </c:manualLayout>
              </c:layout>
              <c:tx>
                <c:rich>
                  <a:bodyPr/>
                  <a:lstStyle/>
                  <a:p>
                    <a:r>
                      <a:rPr lang="en-US" altLang="ja-JP" sz="700">
                        <a:latin typeface="HG丸ｺﾞｼｯｸM-PRO" pitchFamily="50" charset="-128"/>
                        <a:ea typeface="HG丸ｺﾞｼｯｸM-PRO" pitchFamily="50" charset="-128"/>
                      </a:rPr>
                      <a:t>2</a:t>
                    </a:r>
                    <a:r>
                      <a:rPr lang="en-US" altLang="ja-JP" sz="700"/>
                      <a:t>0</a:t>
                    </a:r>
                    <a:r>
                      <a:rPr lang="ja-JP" altLang="en-US" sz="700"/>
                      <a:t>～</a:t>
                    </a:r>
                    <a:r>
                      <a:rPr lang="en-US" altLang="ja-JP" sz="700"/>
                      <a:t>40</a:t>
                    </a:r>
                  </a:p>
                  <a:p>
                    <a:r>
                      <a:rPr lang="ja-JP" altLang="en-US" sz="700"/>
                      <a:t>時間未満</a:t>
                    </a:r>
                  </a:p>
                  <a:p>
                    <a:r>
                      <a:rPr lang="en-US" altLang="ja-JP" sz="700"/>
                      <a:t>5.7%</a:t>
                    </a:r>
                  </a:p>
                </c:rich>
              </c:tx>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0.1803401876794973"/>
                  <c:y val="-0.17621525568611729"/>
                </c:manualLayout>
              </c:layout>
              <c:tx>
                <c:rich>
                  <a:bodyPr/>
                  <a:lstStyle/>
                  <a:p>
                    <a:r>
                      <a:rPr lang="en-US" altLang="ja-JP" sz="700">
                        <a:latin typeface="HG丸ｺﾞｼｯｸM-PRO" pitchFamily="50" charset="-128"/>
                        <a:ea typeface="HG丸ｺﾞｼｯｸM-PRO" pitchFamily="50" charset="-128"/>
                      </a:rPr>
                      <a:t>4</a:t>
                    </a:r>
                    <a:r>
                      <a:rPr lang="en-US" altLang="ja-JP"/>
                      <a:t>0</a:t>
                    </a:r>
                    <a:r>
                      <a:rPr lang="ja-JP" altLang="en-US"/>
                      <a:t>～</a:t>
                    </a:r>
                    <a:r>
                      <a:rPr lang="en-US" altLang="ja-JP"/>
                      <a:t>60</a:t>
                    </a:r>
                  </a:p>
                  <a:p>
                    <a:r>
                      <a:rPr lang="ja-JP" altLang="en-US"/>
                      <a:t>時間未満</a:t>
                    </a:r>
                  </a:p>
                  <a:p>
                    <a:r>
                      <a:rPr lang="en-US" altLang="ja-JP"/>
                      <a:t>46.2%</a:t>
                    </a:r>
                  </a:p>
                </c:rich>
              </c:tx>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0.10675834725034236"/>
                  <c:y val="-1.2977544473607467E-3"/>
                </c:manualLayout>
              </c:layout>
              <c:tx>
                <c:rich>
                  <a:bodyPr/>
                  <a:lstStyle/>
                  <a:p>
                    <a:r>
                      <a:rPr lang="en-US" altLang="ja-JP" sz="700">
                        <a:latin typeface="HG丸ｺﾞｼｯｸM-PRO" pitchFamily="50" charset="-128"/>
                        <a:ea typeface="HG丸ｺﾞｼｯｸM-PRO" pitchFamily="50" charset="-128"/>
                      </a:rPr>
                      <a:t>6</a:t>
                    </a:r>
                    <a:r>
                      <a:rPr lang="en-US" altLang="ja-JP"/>
                      <a:t>0</a:t>
                    </a:r>
                    <a:r>
                      <a:rPr lang="ja-JP" altLang="en-US"/>
                      <a:t>～</a:t>
                    </a:r>
                    <a:r>
                      <a:rPr lang="en-US" altLang="ja-JP"/>
                      <a:t>80</a:t>
                    </a:r>
                  </a:p>
                  <a:p>
                    <a:r>
                      <a:rPr lang="ja-JP" altLang="en-US"/>
                      <a:t>時間未満</a:t>
                    </a:r>
                  </a:p>
                  <a:p>
                    <a:r>
                      <a:rPr lang="en-US" altLang="ja-JP"/>
                      <a:t>30.0%</a:t>
                    </a:r>
                  </a:p>
                </c:rich>
              </c:tx>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dLbl>
              <c:idx val="4"/>
              <c:layout>
                <c:manualLayout>
                  <c:x val="7.1488565537714391E-2"/>
                  <c:y val="0.11836559959919538"/>
                </c:manualLayout>
              </c:layout>
              <c:tx>
                <c:rich>
                  <a:bodyPr/>
                  <a:lstStyle/>
                  <a:p>
                    <a:r>
                      <a:rPr lang="en-US" altLang="ja-JP" sz="700">
                        <a:latin typeface="HG丸ｺﾞｼｯｸM-PRO" pitchFamily="50" charset="-128"/>
                        <a:ea typeface="HG丸ｺﾞｼｯｸM-PRO" pitchFamily="50" charset="-128"/>
                      </a:rPr>
                      <a:t>8</a:t>
                    </a:r>
                    <a:r>
                      <a:rPr lang="en-US" altLang="ja-JP" sz="700"/>
                      <a:t>0</a:t>
                    </a:r>
                    <a:r>
                      <a:rPr lang="ja-JP" altLang="en-US" sz="700"/>
                      <a:t>時間</a:t>
                    </a:r>
                  </a:p>
                  <a:p>
                    <a:r>
                      <a:rPr lang="ja-JP" altLang="en-US" sz="700"/>
                      <a:t>以上</a:t>
                    </a:r>
                  </a:p>
                  <a:p>
                    <a:r>
                      <a:rPr lang="en-US" altLang="ja-JP" sz="700"/>
                      <a:t>10.0%</a:t>
                    </a:r>
                  </a:p>
                </c:rich>
              </c:tx>
              <c:dLblPos val="bestFit"/>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sz="700">
                    <a:latin typeface="HG丸ｺﾞｼｯｸM-PRO" pitchFamily="50" charset="-128"/>
                    <a:ea typeface="HG丸ｺﾞｼｯｸM-PRO" pitchFamily="50" charset="-128"/>
                  </a:defRPr>
                </a:pPr>
                <a:endParaRPr lang="ja-JP"/>
              </a:p>
            </c:txPr>
            <c:dLblPos val="outEnd"/>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Sheet1!$A$4:$A$8</c:f>
              <c:strCache>
                <c:ptCount val="5"/>
                <c:pt idx="0">
                  <c:v>20時間未満</c:v>
                </c:pt>
                <c:pt idx="1">
                  <c:v>20～40時間未満</c:v>
                </c:pt>
                <c:pt idx="2">
                  <c:v>40～60時間未満</c:v>
                </c:pt>
                <c:pt idx="3">
                  <c:v>60～80時間未満</c:v>
                </c:pt>
                <c:pt idx="4">
                  <c:v>80時間以上</c:v>
                </c:pt>
              </c:strCache>
            </c:strRef>
          </c:cat>
          <c:val>
            <c:numRef>
              <c:f>Sheet1!$B$4:$B$8</c:f>
              <c:numCache>
                <c:formatCode>0.00%</c:formatCode>
                <c:ptCount val="5"/>
                <c:pt idx="0">
                  <c:v>8.2000000000000003E-2</c:v>
                </c:pt>
                <c:pt idx="1">
                  <c:v>5.7000000000000023E-2</c:v>
                </c:pt>
                <c:pt idx="2">
                  <c:v>0.46200000000000002</c:v>
                </c:pt>
                <c:pt idx="3" formatCode="0%">
                  <c:v>0.30000000000000032</c:v>
                </c:pt>
                <c:pt idx="4" formatCode="0%">
                  <c:v>0.1</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c:sp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latin typeface="HG丸ｺﾞｼｯｸM-PRO" pitchFamily="50" charset="-128"/>
                <a:ea typeface="HG丸ｺﾞｼｯｸM-PRO" pitchFamily="50" charset="-128"/>
              </a:defRPr>
            </a:pPr>
            <a:r>
              <a:rPr lang="ja-JP" sz="1050">
                <a:latin typeface="HG丸ｺﾞｼｯｸM-PRO" pitchFamily="50" charset="-128"/>
                <a:ea typeface="HG丸ｺﾞｼｯｸM-PRO" pitchFamily="50" charset="-128"/>
              </a:rPr>
              <a:t>宿直翌日の勤務体制</a:t>
            </a:r>
          </a:p>
        </c:rich>
      </c:tx>
      <c:layout>
        <c:manualLayout>
          <c:xMode val="edge"/>
          <c:yMode val="edge"/>
          <c:x val="0.26229971034129929"/>
          <c:y val="4.8863868219539711E-2"/>
        </c:manualLayout>
      </c:layout>
      <c:overlay val="0"/>
    </c:title>
    <c:autoTitleDeleted val="0"/>
    <c:plotArea>
      <c:layout>
        <c:manualLayout>
          <c:layoutTarget val="inner"/>
          <c:xMode val="edge"/>
          <c:yMode val="edge"/>
          <c:x val="0.26985876545941984"/>
          <c:y val="0.25397136040173679"/>
          <c:w val="0.37804981576600588"/>
          <c:h val="0.56927385002312136"/>
        </c:manualLayout>
      </c:layout>
      <c:pieChart>
        <c:varyColors val="1"/>
        <c:ser>
          <c:idx val="0"/>
          <c:order val="0"/>
          <c:dLbls>
            <c:dLbl>
              <c:idx val="0"/>
              <c:layout>
                <c:manualLayout>
                  <c:x val="-0.16906389774149577"/>
                  <c:y val="-0.22870788692397059"/>
                </c:manualLayout>
              </c:layout>
              <c:tx>
                <c:rich>
                  <a:bodyPr/>
                  <a:lstStyle/>
                  <a:p>
                    <a:r>
                      <a:rPr lang="ja-JP" altLang="en-US" sz="700">
                        <a:latin typeface="HG丸ｺﾞｼｯｸM-PRO" pitchFamily="50" charset="-128"/>
                        <a:ea typeface="HG丸ｺﾞｼｯｸM-PRO" pitchFamily="50" charset="-128"/>
                      </a:rPr>
                      <a:t>通</a:t>
                    </a:r>
                    <a:r>
                      <a:rPr lang="ja-JP" altLang="en-US" sz="700"/>
                      <a:t>常どおり勤務</a:t>
                    </a:r>
                  </a:p>
                  <a:p>
                    <a:r>
                      <a:rPr lang="en-US" altLang="ja-JP" sz="700"/>
                      <a:t>86.2%</a:t>
                    </a:r>
                  </a:p>
                </c:rich>
              </c:tx>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8.2317546127629565E-2"/>
                  <c:y val="0.14942475130851887"/>
                </c:manualLayout>
              </c:layout>
              <c:tx>
                <c:rich>
                  <a:bodyPr/>
                  <a:lstStyle/>
                  <a:p>
                    <a:r>
                      <a:rPr lang="ja-JP" altLang="en-US" sz="700">
                        <a:latin typeface="HG丸ｺﾞｼｯｸM-PRO" pitchFamily="50" charset="-128"/>
                        <a:ea typeface="HG丸ｺﾞｼｯｸM-PRO" pitchFamily="50" charset="-128"/>
                      </a:rPr>
                      <a:t>午</a:t>
                    </a:r>
                    <a:r>
                      <a:rPr lang="ja-JP" altLang="en-US"/>
                      <a:t>前勤務・</a:t>
                    </a:r>
                  </a:p>
                  <a:p>
                    <a:r>
                      <a:rPr lang="ja-JP" altLang="en-US"/>
                      <a:t>午後休み</a:t>
                    </a:r>
                  </a:p>
                  <a:p>
                    <a:r>
                      <a:rPr lang="en-US" altLang="ja-JP"/>
                      <a:t>9.8%</a:t>
                    </a:r>
                  </a:p>
                </c:rich>
              </c:tx>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3.2082570012375203E-2"/>
                  <c:y val="-3.2849344387214522E-3"/>
                </c:manualLayout>
              </c:layout>
              <c:tx>
                <c:rich>
                  <a:bodyPr/>
                  <a:lstStyle/>
                  <a:p>
                    <a:r>
                      <a:rPr lang="en-US" altLang="ja-JP" sz="700">
                        <a:latin typeface="HG丸ｺﾞｼｯｸM-PRO" pitchFamily="50" charset="-128"/>
                        <a:ea typeface="HG丸ｺﾞｼｯｸM-PRO" pitchFamily="50" charset="-128"/>
                      </a:rPr>
                      <a:t>1</a:t>
                    </a:r>
                    <a:r>
                      <a:rPr lang="ja-JP" altLang="en-US"/>
                      <a:t>日休み</a:t>
                    </a:r>
                  </a:p>
                  <a:p>
                    <a:r>
                      <a:rPr lang="en-US" altLang="ja-JP"/>
                      <a:t>2.5%</a:t>
                    </a:r>
                  </a:p>
                </c:rich>
              </c:tx>
              <c:showLegendKey val="0"/>
              <c:showVal val="1"/>
              <c:showCatName val="0"/>
              <c:showSerName val="0"/>
              <c:showPercent val="0"/>
              <c:showBubbleSize val="0"/>
              <c:separator>
</c:separator>
              <c:extLst>
                <c:ext xmlns:c15="http://schemas.microsoft.com/office/drawing/2012/chart" uri="{CE6537A1-D6FC-4f65-9D91-7224C49458BB}">
                  <c15:layout/>
                </c:ext>
              </c:extLst>
            </c:dLbl>
            <c:dLbl>
              <c:idx val="3"/>
              <c:layout>
                <c:manualLayout>
                  <c:x val="9.7875882283810264E-2"/>
                  <c:y val="5.0004788534167314E-3"/>
                </c:manualLayout>
              </c:layout>
              <c:tx>
                <c:rich>
                  <a:bodyPr/>
                  <a:lstStyle/>
                  <a:p>
                    <a:r>
                      <a:rPr lang="ja-JP" altLang="en-US" sz="700">
                        <a:latin typeface="HG丸ｺﾞｼｯｸM-PRO" pitchFamily="50" charset="-128"/>
                        <a:ea typeface="HG丸ｺﾞｼｯｸM-PRO" pitchFamily="50" charset="-128"/>
                      </a:rPr>
                      <a:t>そ</a:t>
                    </a:r>
                    <a:r>
                      <a:rPr lang="ja-JP" altLang="en-US"/>
                      <a:t>の他</a:t>
                    </a:r>
                  </a:p>
                  <a:p>
                    <a:r>
                      <a:rPr lang="en-US" altLang="ja-JP"/>
                      <a:t>1.5%</a:t>
                    </a:r>
                  </a:p>
                </c:rich>
              </c:tx>
              <c:showLegendKey val="0"/>
              <c:showVal val="1"/>
              <c:showCatName val="0"/>
              <c:showSerName val="0"/>
              <c:showPercent val="0"/>
              <c:showBubbleSize val="0"/>
              <c:separator>
</c:separator>
              <c:extLst>
                <c:ext xmlns:c15="http://schemas.microsoft.com/office/drawing/2012/chart" uri="{CE6537A1-D6FC-4f65-9D91-7224C49458BB}">
                  <c15:layout/>
                </c:ext>
              </c:extLst>
            </c:dLbl>
            <c:spPr>
              <a:noFill/>
              <a:ln>
                <a:noFill/>
              </a:ln>
              <a:effectLst/>
            </c:spPr>
            <c:txPr>
              <a:bodyPr/>
              <a:lstStyle/>
              <a:p>
                <a:pPr>
                  <a:defRPr sz="700">
                    <a:latin typeface="HG丸ｺﾞｼｯｸM-PRO" pitchFamily="50" charset="-128"/>
                    <a:ea typeface="HG丸ｺﾞｼｯｸM-PRO" pitchFamily="50" charset="-128"/>
                  </a:defRPr>
                </a:pPr>
                <a:endParaRPr lang="ja-JP"/>
              </a:p>
            </c:txPr>
            <c:showLegendKey val="0"/>
            <c:showVal val="1"/>
            <c:showCatName val="0"/>
            <c:showSerName val="0"/>
            <c:showPercent val="0"/>
            <c:showBubbleSize val="0"/>
            <c:separator>
</c:separator>
            <c:showLeaderLines val="1"/>
            <c:extLst>
              <c:ext xmlns:c15="http://schemas.microsoft.com/office/drawing/2012/chart" uri="{CE6537A1-D6FC-4f65-9D91-7224C49458BB}"/>
            </c:extLst>
          </c:dLbls>
          <c:cat>
            <c:strRef>
              <c:f>Sheet1!$A$58:$A$61</c:f>
              <c:strCache>
                <c:ptCount val="4"/>
                <c:pt idx="0">
                  <c:v>通常どおり勤務</c:v>
                </c:pt>
                <c:pt idx="1">
                  <c:v>午前勤務・午後休み</c:v>
                </c:pt>
                <c:pt idx="2">
                  <c:v>1日休み</c:v>
                </c:pt>
                <c:pt idx="3">
                  <c:v>その他</c:v>
                </c:pt>
              </c:strCache>
            </c:strRef>
          </c:cat>
          <c:val>
            <c:numRef>
              <c:f>Sheet1!$B$58:$B$61</c:f>
              <c:numCache>
                <c:formatCode>0.00%</c:formatCode>
                <c:ptCount val="4"/>
                <c:pt idx="0">
                  <c:v>0.86200000000000065</c:v>
                </c:pt>
                <c:pt idx="1">
                  <c:v>9.8000000000000226E-2</c:v>
                </c:pt>
                <c:pt idx="2">
                  <c:v>2.5000000000000001E-2</c:v>
                </c:pt>
                <c:pt idx="3">
                  <c:v>1.4999999999999998E-2</c:v>
                </c:pt>
              </c:numCache>
            </c:numRef>
          </c:val>
        </c:ser>
        <c:dLbls>
          <c:showLegendKey val="0"/>
          <c:showVal val="1"/>
          <c:showCatName val="0"/>
          <c:showSerName val="0"/>
          <c:showPercent val="0"/>
          <c:showBubbleSize val="0"/>
          <c:showLeaderLines val="1"/>
        </c:dLbls>
        <c:firstSliceAng val="0"/>
      </c:pieChart>
    </c:plotArea>
    <c:plotVisOnly val="1"/>
    <c:dispBlanksAs val="zero"/>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人口ピラミッド!$B$1</c:f>
              <c:strCache>
                <c:ptCount val="1"/>
                <c:pt idx="0">
                  <c:v>1990年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人口ピラミッド!$B$2:$B$107</c:f>
              <c:numCache>
                <c:formatCode>0_ </c:formatCode>
                <c:ptCount val="106"/>
                <c:pt idx="0">
                  <c:v>121.3685</c:v>
                </c:pt>
                <c:pt idx="1">
                  <c:v>126.04780000000002</c:v>
                </c:pt>
                <c:pt idx="2">
                  <c:v>130.15170000000001</c:v>
                </c:pt>
                <c:pt idx="3">
                  <c:v>134.34379999999999</c:v>
                </c:pt>
                <c:pt idx="4">
                  <c:v>137.37790000000001</c:v>
                </c:pt>
                <c:pt idx="5">
                  <c:v>143.83610000000004</c:v>
                </c:pt>
                <c:pt idx="6">
                  <c:v>148.80410000000001</c:v>
                </c:pt>
                <c:pt idx="7">
                  <c:v>150.42850000000001</c:v>
                </c:pt>
                <c:pt idx="8">
                  <c:v>150.81730000000007</c:v>
                </c:pt>
                <c:pt idx="9">
                  <c:v>152.76969999999992</c:v>
                </c:pt>
                <c:pt idx="10">
                  <c:v>159.5265</c:v>
                </c:pt>
                <c:pt idx="11">
                  <c:v>163.6114</c:v>
                </c:pt>
                <c:pt idx="12">
                  <c:v>170.57850000000002</c:v>
                </c:pt>
                <c:pt idx="13">
                  <c:v>174.96800000000007</c:v>
                </c:pt>
                <c:pt idx="14">
                  <c:v>183.9941</c:v>
                </c:pt>
                <c:pt idx="15">
                  <c:v>192.34300000000002</c:v>
                </c:pt>
                <c:pt idx="16">
                  <c:v>203.053</c:v>
                </c:pt>
                <c:pt idx="17">
                  <c:v>206.13850000000002</c:v>
                </c:pt>
                <c:pt idx="18">
                  <c:v>202.1114</c:v>
                </c:pt>
                <c:pt idx="19">
                  <c:v>197.06280000000001</c:v>
                </c:pt>
                <c:pt idx="20">
                  <c:v>190.6422</c:v>
                </c:pt>
                <c:pt idx="21">
                  <c:v>185.71269999999998</c:v>
                </c:pt>
                <c:pt idx="22">
                  <c:v>181.3347</c:v>
                </c:pt>
                <c:pt idx="23">
                  <c:v>181.08730000000187</c:v>
                </c:pt>
                <c:pt idx="24">
                  <c:v>141.23519999999999</c:v>
                </c:pt>
                <c:pt idx="25">
                  <c:v>174.86500000000001</c:v>
                </c:pt>
                <c:pt idx="26">
                  <c:v>163.6327</c:v>
                </c:pt>
                <c:pt idx="27">
                  <c:v>160.05090000000001</c:v>
                </c:pt>
                <c:pt idx="28">
                  <c:v>155.2063</c:v>
                </c:pt>
                <c:pt idx="29">
                  <c:v>153.31640000000004</c:v>
                </c:pt>
                <c:pt idx="30">
                  <c:v>154.93170000000001</c:v>
                </c:pt>
                <c:pt idx="31">
                  <c:v>158.42840000000388</c:v>
                </c:pt>
                <c:pt idx="32">
                  <c:v>154.80830000000267</c:v>
                </c:pt>
                <c:pt idx="33">
                  <c:v>151.03230000000067</c:v>
                </c:pt>
                <c:pt idx="34">
                  <c:v>159.56780000000001</c:v>
                </c:pt>
                <c:pt idx="35">
                  <c:v>166.11159999999998</c:v>
                </c:pt>
                <c:pt idx="36">
                  <c:v>166.45820000000327</c:v>
                </c:pt>
                <c:pt idx="37">
                  <c:v>177.98710000000167</c:v>
                </c:pt>
                <c:pt idx="38">
                  <c:v>188.70769999999999</c:v>
                </c:pt>
                <c:pt idx="39">
                  <c:v>201.11339999999998</c:v>
                </c:pt>
                <c:pt idx="40">
                  <c:v>217.1387</c:v>
                </c:pt>
                <c:pt idx="41">
                  <c:v>239.33369999999999</c:v>
                </c:pt>
                <c:pt idx="42">
                  <c:v>238.51369999999972</c:v>
                </c:pt>
                <c:pt idx="43">
                  <c:v>227.77149999999997</c:v>
                </c:pt>
                <c:pt idx="44">
                  <c:v>143.07140000000001</c:v>
                </c:pt>
                <c:pt idx="45">
                  <c:v>154.59240000000167</c:v>
                </c:pt>
                <c:pt idx="46">
                  <c:v>188.6926</c:v>
                </c:pt>
                <c:pt idx="47">
                  <c:v>183.56180000000001</c:v>
                </c:pt>
                <c:pt idx="48">
                  <c:v>189.7735999999955</c:v>
                </c:pt>
                <c:pt idx="49">
                  <c:v>185.1808</c:v>
                </c:pt>
                <c:pt idx="50">
                  <c:v>169.35470000000001</c:v>
                </c:pt>
                <c:pt idx="51">
                  <c:v>148.04369999999992</c:v>
                </c:pt>
                <c:pt idx="52">
                  <c:v>159.655</c:v>
                </c:pt>
                <c:pt idx="53">
                  <c:v>165.0934</c:v>
                </c:pt>
                <c:pt idx="54">
                  <c:v>166.6918</c:v>
                </c:pt>
                <c:pt idx="55">
                  <c:v>160.4726</c:v>
                </c:pt>
                <c:pt idx="56">
                  <c:v>154.09140000000087</c:v>
                </c:pt>
                <c:pt idx="57">
                  <c:v>155.70409999999998</c:v>
                </c:pt>
                <c:pt idx="58">
                  <c:v>153.18020000000001</c:v>
                </c:pt>
                <c:pt idx="59">
                  <c:v>149.04050000000001</c:v>
                </c:pt>
                <c:pt idx="60">
                  <c:v>142.18989999999999</c:v>
                </c:pt>
                <c:pt idx="61">
                  <c:v>139.1994</c:v>
                </c:pt>
                <c:pt idx="62">
                  <c:v>135.10659999999999</c:v>
                </c:pt>
                <c:pt idx="63">
                  <c:v>131.1019</c:v>
                </c:pt>
                <c:pt idx="64">
                  <c:v>126.90360000000022</c:v>
                </c:pt>
                <c:pt idx="65">
                  <c:v>119.2291</c:v>
                </c:pt>
                <c:pt idx="66">
                  <c:v>107.94289999999999</c:v>
                </c:pt>
                <c:pt idx="67">
                  <c:v>100.21170000000002</c:v>
                </c:pt>
                <c:pt idx="68">
                  <c:v>94.520200000000003</c:v>
                </c:pt>
                <c:pt idx="69">
                  <c:v>88.453700000000012</c:v>
                </c:pt>
                <c:pt idx="70">
                  <c:v>91.336500000000001</c:v>
                </c:pt>
                <c:pt idx="71">
                  <c:v>72.944500000001227</c:v>
                </c:pt>
                <c:pt idx="72">
                  <c:v>74.012299999999996</c:v>
                </c:pt>
                <c:pt idx="73">
                  <c:v>72.088099999999983</c:v>
                </c:pt>
                <c:pt idx="74">
                  <c:v>71.371999999999986</c:v>
                </c:pt>
                <c:pt idx="75">
                  <c:v>67.135299999999987</c:v>
                </c:pt>
                <c:pt idx="76">
                  <c:v>65.483999999999995</c:v>
                </c:pt>
                <c:pt idx="77">
                  <c:v>60.782200000000003</c:v>
                </c:pt>
                <c:pt idx="78">
                  <c:v>57.099900000000012</c:v>
                </c:pt>
                <c:pt idx="79">
                  <c:v>51.319899999999997</c:v>
                </c:pt>
                <c:pt idx="80">
                  <c:v>47.257800000000003</c:v>
                </c:pt>
                <c:pt idx="81">
                  <c:v>42.214400000000005</c:v>
                </c:pt>
                <c:pt idx="82">
                  <c:v>36.550899999999999</c:v>
                </c:pt>
                <c:pt idx="83">
                  <c:v>32.517400000000002</c:v>
                </c:pt>
                <c:pt idx="84">
                  <c:v>24.745299999999499</c:v>
                </c:pt>
                <c:pt idx="85">
                  <c:v>22.691400000000005</c:v>
                </c:pt>
                <c:pt idx="86">
                  <c:v>18.912800000000001</c:v>
                </c:pt>
                <c:pt idx="87">
                  <c:v>16.832699999999889</c:v>
                </c:pt>
                <c:pt idx="88">
                  <c:v>13.760200000000001</c:v>
                </c:pt>
                <c:pt idx="89">
                  <c:v>11.107900000000001</c:v>
                </c:pt>
                <c:pt idx="90">
                  <c:v>8.289200000000001</c:v>
                </c:pt>
                <c:pt idx="91">
                  <c:v>6.0798000000000014</c:v>
                </c:pt>
                <c:pt idx="92">
                  <c:v>4.7454000000000001</c:v>
                </c:pt>
                <c:pt idx="93">
                  <c:v>3.3524999999999334</c:v>
                </c:pt>
                <c:pt idx="94">
                  <c:v>2.3249999999999997</c:v>
                </c:pt>
                <c:pt idx="95">
                  <c:v>1.5612999999999739</c:v>
                </c:pt>
                <c:pt idx="96">
                  <c:v>0.99429999999999996</c:v>
                </c:pt>
                <c:pt idx="97">
                  <c:v>0.6348000000000148</c:v>
                </c:pt>
                <c:pt idx="98">
                  <c:v>0.39620000000000088</c:v>
                </c:pt>
                <c:pt idx="99">
                  <c:v>0.2356</c:v>
                </c:pt>
                <c:pt idx="100">
                  <c:v>0.32230000000000858</c:v>
                </c:pt>
              </c:numCache>
            </c:numRef>
          </c:val>
        </c:ser>
        <c:dLbls>
          <c:showLegendKey val="0"/>
          <c:showVal val="0"/>
          <c:showCatName val="0"/>
          <c:showSerName val="0"/>
          <c:showPercent val="0"/>
          <c:showBubbleSize val="0"/>
        </c:dLbls>
        <c:gapWidth val="0"/>
        <c:axId val="274332440"/>
        <c:axId val="274331264"/>
      </c:barChart>
      <c:catAx>
        <c:axId val="274332440"/>
        <c:scaling>
          <c:orientation val="minMax"/>
        </c:scaling>
        <c:delete val="0"/>
        <c:axPos val="l"/>
        <c:numFmt formatCode="General" sourceLinked="0"/>
        <c:majorTickMark val="out"/>
        <c:minorTickMark val="none"/>
        <c:tickLblPos val="nextTo"/>
        <c:crossAx val="274331264"/>
        <c:crosses val="autoZero"/>
        <c:auto val="1"/>
        <c:lblAlgn val="ctr"/>
        <c:lblOffset val="100"/>
        <c:tickLblSkip val="10"/>
        <c:noMultiLvlLbl val="0"/>
      </c:catAx>
      <c:valAx>
        <c:axId val="274331264"/>
        <c:scaling>
          <c:orientation val="minMax"/>
          <c:max val="250"/>
          <c:min val="0"/>
        </c:scaling>
        <c:delete val="0"/>
        <c:axPos val="b"/>
        <c:majorGridlines/>
        <c:numFmt formatCode="0_ " sourceLinked="1"/>
        <c:majorTickMark val="out"/>
        <c:minorTickMark val="none"/>
        <c:tickLblPos val="nextTo"/>
        <c:crossAx val="274332440"/>
        <c:crosses val="autoZero"/>
        <c:crossBetween val="between"/>
        <c:majorUnit val="5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人口ピラミッド!$C$1</c:f>
              <c:strCache>
                <c:ptCount val="1"/>
                <c:pt idx="0">
                  <c:v>2010年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人口ピラミッド!$C$2:$C$107</c:f>
              <c:numCache>
                <c:formatCode>0_ </c:formatCode>
                <c:ptCount val="106"/>
                <c:pt idx="0">
                  <c:v>104.59750000000012</c:v>
                </c:pt>
                <c:pt idx="1">
                  <c:v>104.54170000000002</c:v>
                </c:pt>
                <c:pt idx="2">
                  <c:v>107.41940000000002</c:v>
                </c:pt>
                <c:pt idx="3">
                  <c:v>106.95399999999999</c:v>
                </c:pt>
                <c:pt idx="4">
                  <c:v>106.1622</c:v>
                </c:pt>
                <c:pt idx="5">
                  <c:v>105.8489</c:v>
                </c:pt>
                <c:pt idx="6">
                  <c:v>109.8856</c:v>
                </c:pt>
                <c:pt idx="7">
                  <c:v>111.73160000000082</c:v>
                </c:pt>
                <c:pt idx="8">
                  <c:v>114.77330000000001</c:v>
                </c:pt>
                <c:pt idx="9">
                  <c:v>116.32669999999999</c:v>
                </c:pt>
                <c:pt idx="10">
                  <c:v>117.5275</c:v>
                </c:pt>
                <c:pt idx="11">
                  <c:v>117.65979999999998</c:v>
                </c:pt>
                <c:pt idx="12">
                  <c:v>119.5772</c:v>
                </c:pt>
                <c:pt idx="13">
                  <c:v>119.04040000000002</c:v>
                </c:pt>
                <c:pt idx="14">
                  <c:v>118.29859999999999</c:v>
                </c:pt>
                <c:pt idx="15">
                  <c:v>121.8766</c:v>
                </c:pt>
                <c:pt idx="16">
                  <c:v>122.60369999999999</c:v>
                </c:pt>
                <c:pt idx="17">
                  <c:v>120.2514</c:v>
                </c:pt>
                <c:pt idx="18">
                  <c:v>121.58920000000002</c:v>
                </c:pt>
                <c:pt idx="19">
                  <c:v>120.01479999999999</c:v>
                </c:pt>
                <c:pt idx="20">
                  <c:v>121.91500000000002</c:v>
                </c:pt>
                <c:pt idx="21">
                  <c:v>124.9329</c:v>
                </c:pt>
                <c:pt idx="22">
                  <c:v>128.82820000000376</c:v>
                </c:pt>
                <c:pt idx="23">
                  <c:v>132.15130000000067</c:v>
                </c:pt>
                <c:pt idx="24">
                  <c:v>134.8159</c:v>
                </c:pt>
                <c:pt idx="25">
                  <c:v>140.43120000000027</c:v>
                </c:pt>
                <c:pt idx="26">
                  <c:v>144.9555</c:v>
                </c:pt>
                <c:pt idx="27">
                  <c:v>146.9956</c:v>
                </c:pt>
                <c:pt idx="28">
                  <c:v>147.57309999999998</c:v>
                </c:pt>
                <c:pt idx="29">
                  <c:v>149.41469999999998</c:v>
                </c:pt>
                <c:pt idx="30">
                  <c:v>156.13050000000001</c:v>
                </c:pt>
                <c:pt idx="31">
                  <c:v>160.09830000000107</c:v>
                </c:pt>
                <c:pt idx="32">
                  <c:v>166.99359999999999</c:v>
                </c:pt>
                <c:pt idx="33">
                  <c:v>171.22630000000001</c:v>
                </c:pt>
                <c:pt idx="34">
                  <c:v>179.70099999999999</c:v>
                </c:pt>
                <c:pt idx="35">
                  <c:v>188.02930000000001</c:v>
                </c:pt>
                <c:pt idx="36">
                  <c:v>198.19820000000001</c:v>
                </c:pt>
                <c:pt idx="37">
                  <c:v>201.7073</c:v>
                </c:pt>
                <c:pt idx="38">
                  <c:v>197.8648</c:v>
                </c:pt>
                <c:pt idx="39">
                  <c:v>192.83530000000007</c:v>
                </c:pt>
                <c:pt idx="40">
                  <c:v>187.42920000000001</c:v>
                </c:pt>
                <c:pt idx="41">
                  <c:v>184.67609999999999</c:v>
                </c:pt>
                <c:pt idx="42">
                  <c:v>180.76489999999998</c:v>
                </c:pt>
                <c:pt idx="43">
                  <c:v>180.31489999999999</c:v>
                </c:pt>
                <c:pt idx="44">
                  <c:v>141.00140000000007</c:v>
                </c:pt>
                <c:pt idx="45">
                  <c:v>174.41720000000001</c:v>
                </c:pt>
                <c:pt idx="46">
                  <c:v>163.2518</c:v>
                </c:pt>
                <c:pt idx="47">
                  <c:v>159.45190000000107</c:v>
                </c:pt>
                <c:pt idx="48">
                  <c:v>154.2921</c:v>
                </c:pt>
                <c:pt idx="49">
                  <c:v>151.89860000000004</c:v>
                </c:pt>
                <c:pt idx="50">
                  <c:v>153.20589999999999</c:v>
                </c:pt>
                <c:pt idx="51">
                  <c:v>155.9648</c:v>
                </c:pt>
                <c:pt idx="52">
                  <c:v>151.98840000000413</c:v>
                </c:pt>
                <c:pt idx="53">
                  <c:v>147.86969999999999</c:v>
                </c:pt>
                <c:pt idx="54">
                  <c:v>155.42110000000127</c:v>
                </c:pt>
                <c:pt idx="55">
                  <c:v>160.83610000000004</c:v>
                </c:pt>
                <c:pt idx="56">
                  <c:v>161.12870000000001</c:v>
                </c:pt>
                <c:pt idx="57">
                  <c:v>171.37379999999999</c:v>
                </c:pt>
                <c:pt idx="58">
                  <c:v>180.98890000000227</c:v>
                </c:pt>
                <c:pt idx="59">
                  <c:v>192.04589999999999</c:v>
                </c:pt>
                <c:pt idx="60">
                  <c:v>206.64230000000001</c:v>
                </c:pt>
                <c:pt idx="61">
                  <c:v>226.1917</c:v>
                </c:pt>
                <c:pt idx="62">
                  <c:v>224.43190000000001</c:v>
                </c:pt>
                <c:pt idx="63">
                  <c:v>213.25840000000107</c:v>
                </c:pt>
                <c:pt idx="64">
                  <c:v>133.20059999999998</c:v>
                </c:pt>
                <c:pt idx="65">
                  <c:v>142.6865</c:v>
                </c:pt>
                <c:pt idx="66">
                  <c:v>173.29159999999999</c:v>
                </c:pt>
                <c:pt idx="67">
                  <c:v>167.44349999999997</c:v>
                </c:pt>
                <c:pt idx="68">
                  <c:v>171.48170000000007</c:v>
                </c:pt>
                <c:pt idx="69">
                  <c:v>166.11399999999998</c:v>
                </c:pt>
                <c:pt idx="70">
                  <c:v>150.09840000000167</c:v>
                </c:pt>
                <c:pt idx="71">
                  <c:v>129.87430000000001</c:v>
                </c:pt>
                <c:pt idx="72">
                  <c:v>137.696</c:v>
                </c:pt>
                <c:pt idx="73">
                  <c:v>140.0129</c:v>
                </c:pt>
                <c:pt idx="74">
                  <c:v>138.64859999999999</c:v>
                </c:pt>
                <c:pt idx="75">
                  <c:v>130.8845</c:v>
                </c:pt>
                <c:pt idx="76">
                  <c:v>121.73569999999999</c:v>
                </c:pt>
                <c:pt idx="77">
                  <c:v>119.71250000000002</c:v>
                </c:pt>
                <c:pt idx="78">
                  <c:v>114.35469999999999</c:v>
                </c:pt>
                <c:pt idx="79">
                  <c:v>107.41390000000042</c:v>
                </c:pt>
                <c:pt idx="80">
                  <c:v>99.027500000000003</c:v>
                </c:pt>
                <c:pt idx="81">
                  <c:v>93.212700000000012</c:v>
                </c:pt>
                <c:pt idx="82">
                  <c:v>86.855399999999989</c:v>
                </c:pt>
                <c:pt idx="83">
                  <c:v>80.194599999999994</c:v>
                </c:pt>
                <c:pt idx="84">
                  <c:v>74.336200000000005</c:v>
                </c:pt>
                <c:pt idx="85">
                  <c:v>64.887</c:v>
                </c:pt>
                <c:pt idx="86">
                  <c:v>54.739400000000003</c:v>
                </c:pt>
                <c:pt idx="87">
                  <c:v>47.287200000000006</c:v>
                </c:pt>
                <c:pt idx="88">
                  <c:v>41.198700000000613</c:v>
                </c:pt>
                <c:pt idx="89">
                  <c:v>35.146500000000003</c:v>
                </c:pt>
                <c:pt idx="90">
                  <c:v>31.684000000000001</c:v>
                </c:pt>
                <c:pt idx="91">
                  <c:v>21.975599999999485</c:v>
                </c:pt>
                <c:pt idx="92">
                  <c:v>19.286299999999589</c:v>
                </c:pt>
                <c:pt idx="93">
                  <c:v>16.002699999999589</c:v>
                </c:pt>
                <c:pt idx="94">
                  <c:v>13.222100000000001</c:v>
                </c:pt>
                <c:pt idx="95">
                  <c:v>9.7626000000000008</c:v>
                </c:pt>
                <c:pt idx="96">
                  <c:v>7.7371999999999996</c:v>
                </c:pt>
                <c:pt idx="97">
                  <c:v>5.5844999999999985</c:v>
                </c:pt>
                <c:pt idx="98">
                  <c:v>3.9825999999999997</c:v>
                </c:pt>
                <c:pt idx="99">
                  <c:v>2.6086999999999998</c:v>
                </c:pt>
                <c:pt idx="100">
                  <c:v>1.7529999999999735</c:v>
                </c:pt>
                <c:pt idx="101">
                  <c:v>1.1093999999999764</c:v>
                </c:pt>
                <c:pt idx="102">
                  <c:v>0.6721000000000148</c:v>
                </c:pt>
                <c:pt idx="103">
                  <c:v>0.40200000000000002</c:v>
                </c:pt>
                <c:pt idx="104">
                  <c:v>0.1953</c:v>
                </c:pt>
                <c:pt idx="105">
                  <c:v>0.25640000000000002</c:v>
                </c:pt>
              </c:numCache>
            </c:numRef>
          </c:val>
        </c:ser>
        <c:dLbls>
          <c:showLegendKey val="0"/>
          <c:showVal val="0"/>
          <c:showCatName val="0"/>
          <c:showSerName val="0"/>
          <c:showPercent val="0"/>
          <c:showBubbleSize val="0"/>
        </c:dLbls>
        <c:gapWidth val="0"/>
        <c:axId val="274326168"/>
        <c:axId val="274329696"/>
      </c:barChart>
      <c:catAx>
        <c:axId val="274326168"/>
        <c:scaling>
          <c:orientation val="minMax"/>
        </c:scaling>
        <c:delete val="0"/>
        <c:axPos val="l"/>
        <c:numFmt formatCode="General" sourceLinked="0"/>
        <c:majorTickMark val="out"/>
        <c:minorTickMark val="none"/>
        <c:tickLblPos val="nextTo"/>
        <c:crossAx val="274329696"/>
        <c:crosses val="autoZero"/>
        <c:auto val="1"/>
        <c:lblAlgn val="ctr"/>
        <c:lblOffset val="100"/>
        <c:tickLblSkip val="10"/>
        <c:noMultiLvlLbl val="0"/>
      </c:catAx>
      <c:valAx>
        <c:axId val="274329696"/>
        <c:scaling>
          <c:orientation val="minMax"/>
          <c:max val="250"/>
          <c:min val="0"/>
        </c:scaling>
        <c:delete val="0"/>
        <c:axPos val="b"/>
        <c:majorGridlines/>
        <c:numFmt formatCode="0_ " sourceLinked="1"/>
        <c:majorTickMark val="out"/>
        <c:minorTickMark val="none"/>
        <c:tickLblPos val="nextTo"/>
        <c:crossAx val="274326168"/>
        <c:crosses val="autoZero"/>
        <c:crossBetween val="between"/>
        <c:majorUnit val="5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人口ピラミッド!$E$1</c:f>
              <c:strCache>
                <c:ptCount val="1"/>
                <c:pt idx="0">
                  <c:v>2025年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人口ピラミッド!$E$2:$E$107</c:f>
              <c:numCache>
                <c:formatCode>0_ </c:formatCode>
                <c:ptCount val="106"/>
                <c:pt idx="0">
                  <c:v>77.807000000000002</c:v>
                </c:pt>
                <c:pt idx="1">
                  <c:v>78.299000000000007</c:v>
                </c:pt>
                <c:pt idx="2">
                  <c:v>79.05019999999999</c:v>
                </c:pt>
                <c:pt idx="3">
                  <c:v>80.073700000000002</c:v>
                </c:pt>
                <c:pt idx="4">
                  <c:v>81.334599999999995</c:v>
                </c:pt>
                <c:pt idx="5">
                  <c:v>82.808300000000003</c:v>
                </c:pt>
                <c:pt idx="6">
                  <c:v>84.515599999999992</c:v>
                </c:pt>
                <c:pt idx="7">
                  <c:v>86.509900000000002</c:v>
                </c:pt>
                <c:pt idx="8">
                  <c:v>88.786900000000003</c:v>
                </c:pt>
                <c:pt idx="9">
                  <c:v>91.291399999999996</c:v>
                </c:pt>
                <c:pt idx="10">
                  <c:v>93.921300000000002</c:v>
                </c:pt>
                <c:pt idx="11">
                  <c:v>96.547100000000327</c:v>
                </c:pt>
                <c:pt idx="12">
                  <c:v>98.714300000000023</c:v>
                </c:pt>
                <c:pt idx="13">
                  <c:v>100.43680000000002</c:v>
                </c:pt>
                <c:pt idx="14">
                  <c:v>103.94570000000002</c:v>
                </c:pt>
                <c:pt idx="15">
                  <c:v>102.84520000000002</c:v>
                </c:pt>
                <c:pt idx="16">
                  <c:v>103.24690000000002</c:v>
                </c:pt>
                <c:pt idx="17">
                  <c:v>106.49590000000002</c:v>
                </c:pt>
                <c:pt idx="18">
                  <c:v>106.44590000000002</c:v>
                </c:pt>
                <c:pt idx="19">
                  <c:v>106.11539999999998</c:v>
                </c:pt>
                <c:pt idx="20">
                  <c:v>106.33689999999999</c:v>
                </c:pt>
                <c:pt idx="21">
                  <c:v>110.90530000000001</c:v>
                </c:pt>
                <c:pt idx="22">
                  <c:v>113.3321</c:v>
                </c:pt>
                <c:pt idx="23">
                  <c:v>116.90160000000112</c:v>
                </c:pt>
                <c:pt idx="24">
                  <c:v>118.9324</c:v>
                </c:pt>
                <c:pt idx="25">
                  <c:v>120.51790000000022</c:v>
                </c:pt>
                <c:pt idx="26">
                  <c:v>120.96520000000002</c:v>
                </c:pt>
                <c:pt idx="27">
                  <c:v>123.0903</c:v>
                </c:pt>
                <c:pt idx="28">
                  <c:v>122.724</c:v>
                </c:pt>
                <c:pt idx="29">
                  <c:v>122.0608</c:v>
                </c:pt>
                <c:pt idx="30">
                  <c:v>125.48209999999999</c:v>
                </c:pt>
                <c:pt idx="31">
                  <c:v>125.83219999999999</c:v>
                </c:pt>
                <c:pt idx="32">
                  <c:v>122.96510000000002</c:v>
                </c:pt>
                <c:pt idx="33">
                  <c:v>124.0868</c:v>
                </c:pt>
                <c:pt idx="34">
                  <c:v>122.59400000000002</c:v>
                </c:pt>
                <c:pt idx="35">
                  <c:v>124.31869999999999</c:v>
                </c:pt>
                <c:pt idx="36">
                  <c:v>127.0556</c:v>
                </c:pt>
                <c:pt idx="37">
                  <c:v>130.54149999999998</c:v>
                </c:pt>
                <c:pt idx="38">
                  <c:v>133.44369999999998</c:v>
                </c:pt>
                <c:pt idx="39">
                  <c:v>135.62979999999999</c:v>
                </c:pt>
                <c:pt idx="40">
                  <c:v>140.77109999999999</c:v>
                </c:pt>
                <c:pt idx="41">
                  <c:v>144.85160000000027</c:v>
                </c:pt>
                <c:pt idx="42">
                  <c:v>146.47890000000001</c:v>
                </c:pt>
                <c:pt idx="43">
                  <c:v>146.70679999999999</c:v>
                </c:pt>
                <c:pt idx="44">
                  <c:v>148.14469999999992</c:v>
                </c:pt>
                <c:pt idx="45">
                  <c:v>154.49830000000227</c:v>
                </c:pt>
                <c:pt idx="46">
                  <c:v>158.12430000000001</c:v>
                </c:pt>
                <c:pt idx="47">
                  <c:v>164.61429999999999</c:v>
                </c:pt>
                <c:pt idx="48">
                  <c:v>168.4948</c:v>
                </c:pt>
                <c:pt idx="49">
                  <c:v>176.541</c:v>
                </c:pt>
                <c:pt idx="50">
                  <c:v>184.41850000000002</c:v>
                </c:pt>
                <c:pt idx="51">
                  <c:v>194.0532</c:v>
                </c:pt>
                <c:pt idx="52">
                  <c:v>197.1327</c:v>
                </c:pt>
                <c:pt idx="53">
                  <c:v>192.989</c:v>
                </c:pt>
                <c:pt idx="54">
                  <c:v>187.69</c:v>
                </c:pt>
                <c:pt idx="55">
                  <c:v>182.0059</c:v>
                </c:pt>
                <c:pt idx="56">
                  <c:v>178.87140000000107</c:v>
                </c:pt>
                <c:pt idx="57">
                  <c:v>174.58180000000004</c:v>
                </c:pt>
                <c:pt idx="58">
                  <c:v>173.5848</c:v>
                </c:pt>
                <c:pt idx="59">
                  <c:v>135.2816</c:v>
                </c:pt>
                <c:pt idx="60">
                  <c:v>166.72280000000001</c:v>
                </c:pt>
                <c:pt idx="61">
                  <c:v>155.4341</c:v>
                </c:pt>
                <c:pt idx="62">
                  <c:v>151.1968</c:v>
                </c:pt>
                <c:pt idx="63">
                  <c:v>145.67349999999999</c:v>
                </c:pt>
                <c:pt idx="64">
                  <c:v>142.76379999999995</c:v>
                </c:pt>
                <c:pt idx="65">
                  <c:v>143.31379999999999</c:v>
                </c:pt>
                <c:pt idx="66">
                  <c:v>145.15389999999999</c:v>
                </c:pt>
                <c:pt idx="67">
                  <c:v>140.67919999999998</c:v>
                </c:pt>
                <c:pt idx="68">
                  <c:v>136.04090000000002</c:v>
                </c:pt>
                <c:pt idx="69">
                  <c:v>142.04680000000002</c:v>
                </c:pt>
                <c:pt idx="70">
                  <c:v>145.93220000000107</c:v>
                </c:pt>
                <c:pt idx="71">
                  <c:v>145.02830000000247</c:v>
                </c:pt>
                <c:pt idx="72">
                  <c:v>152.91469999999998</c:v>
                </c:pt>
                <c:pt idx="73">
                  <c:v>159.9049</c:v>
                </c:pt>
                <c:pt idx="74">
                  <c:v>167.77019999999999</c:v>
                </c:pt>
                <c:pt idx="75">
                  <c:v>178.19989999999999</c:v>
                </c:pt>
                <c:pt idx="76">
                  <c:v>192.22120000000001</c:v>
                </c:pt>
                <c:pt idx="77">
                  <c:v>187.55950000000001</c:v>
                </c:pt>
                <c:pt idx="78">
                  <c:v>174.81870000000001</c:v>
                </c:pt>
                <c:pt idx="79">
                  <c:v>106.87960000000001</c:v>
                </c:pt>
                <c:pt idx="80">
                  <c:v>111.755</c:v>
                </c:pt>
                <c:pt idx="81">
                  <c:v>131.9699</c:v>
                </c:pt>
                <c:pt idx="82">
                  <c:v>123.5094</c:v>
                </c:pt>
                <c:pt idx="83">
                  <c:v>122.003</c:v>
                </c:pt>
                <c:pt idx="84">
                  <c:v>113.44180000000082</c:v>
                </c:pt>
                <c:pt idx="85">
                  <c:v>97.909000000000006</c:v>
                </c:pt>
                <c:pt idx="86">
                  <c:v>80.422899999999998</c:v>
                </c:pt>
                <c:pt idx="87">
                  <c:v>80.452300000000008</c:v>
                </c:pt>
                <c:pt idx="88">
                  <c:v>76.565200000000004</c:v>
                </c:pt>
                <c:pt idx="89">
                  <c:v>70.385199999999998</c:v>
                </c:pt>
                <c:pt idx="90">
                  <c:v>61.135100000000413</c:v>
                </c:pt>
                <c:pt idx="91">
                  <c:v>51.768900000000563</c:v>
                </c:pt>
                <c:pt idx="92">
                  <c:v>45.856299999999997</c:v>
                </c:pt>
                <c:pt idx="93">
                  <c:v>38.916399999999996</c:v>
                </c:pt>
                <c:pt idx="94">
                  <c:v>32.081000000000003</c:v>
                </c:pt>
                <c:pt idx="95">
                  <c:v>25.584899999999987</c:v>
                </c:pt>
                <c:pt idx="96">
                  <c:v>20.525100000000002</c:v>
                </c:pt>
                <c:pt idx="97">
                  <c:v>15.9984</c:v>
                </c:pt>
                <c:pt idx="98">
                  <c:v>12.144</c:v>
                </c:pt>
                <c:pt idx="99">
                  <c:v>9.0963000000000012</c:v>
                </c:pt>
                <c:pt idx="100">
                  <c:v>6.3006000000000002</c:v>
                </c:pt>
                <c:pt idx="101">
                  <c:v>4.1275999999999655</c:v>
                </c:pt>
                <c:pt idx="102">
                  <c:v>2.7298999999999998</c:v>
                </c:pt>
                <c:pt idx="103">
                  <c:v>1.7571999999999719</c:v>
                </c:pt>
                <c:pt idx="104">
                  <c:v>1.0752000000000002</c:v>
                </c:pt>
                <c:pt idx="105">
                  <c:v>1.3743000000000001</c:v>
                </c:pt>
              </c:numCache>
            </c:numRef>
          </c:val>
        </c:ser>
        <c:dLbls>
          <c:showLegendKey val="0"/>
          <c:showVal val="0"/>
          <c:showCatName val="0"/>
          <c:showSerName val="0"/>
          <c:showPercent val="0"/>
          <c:showBubbleSize val="0"/>
        </c:dLbls>
        <c:gapWidth val="0"/>
        <c:axId val="274324992"/>
        <c:axId val="274328128"/>
      </c:barChart>
      <c:catAx>
        <c:axId val="274324992"/>
        <c:scaling>
          <c:orientation val="minMax"/>
        </c:scaling>
        <c:delete val="0"/>
        <c:axPos val="l"/>
        <c:numFmt formatCode="General" sourceLinked="0"/>
        <c:majorTickMark val="out"/>
        <c:minorTickMark val="none"/>
        <c:tickLblPos val="nextTo"/>
        <c:crossAx val="274328128"/>
        <c:crosses val="autoZero"/>
        <c:auto val="1"/>
        <c:lblAlgn val="ctr"/>
        <c:lblOffset val="100"/>
        <c:tickLblSkip val="10"/>
        <c:noMultiLvlLbl val="0"/>
      </c:catAx>
      <c:valAx>
        <c:axId val="274328128"/>
        <c:scaling>
          <c:orientation val="minMax"/>
          <c:max val="250"/>
          <c:min val="0"/>
        </c:scaling>
        <c:delete val="0"/>
        <c:axPos val="b"/>
        <c:majorGridlines/>
        <c:numFmt formatCode="0_ " sourceLinked="1"/>
        <c:majorTickMark val="out"/>
        <c:minorTickMark val="none"/>
        <c:tickLblPos val="nextTo"/>
        <c:crossAx val="274324992"/>
        <c:crosses val="autoZero"/>
        <c:crossBetween val="between"/>
        <c:majorUnit val="50"/>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人口ピラミッド!$H$1</c:f>
              <c:strCache>
                <c:ptCount val="1"/>
                <c:pt idx="0">
                  <c:v>2060年</c:v>
                </c:pt>
              </c:strCache>
            </c:strRef>
          </c:tx>
          <c:spPr>
            <a:solidFill>
              <a:schemeClr val="accent4"/>
            </a:solidFill>
            <a:ln>
              <a:noFill/>
            </a:ln>
          </c:spPr>
          <c:invertIfNegative val="0"/>
          <c:dPt>
            <c:idx val="0"/>
            <c:invertIfNegative val="0"/>
            <c:bubble3D val="0"/>
            <c:spPr>
              <a:solidFill>
                <a:schemeClr val="accent5"/>
              </a:solidFill>
              <a:ln>
                <a:noFill/>
              </a:ln>
            </c:spPr>
          </c:dPt>
          <c:dPt>
            <c:idx val="1"/>
            <c:invertIfNegative val="0"/>
            <c:bubble3D val="0"/>
            <c:spPr>
              <a:solidFill>
                <a:schemeClr val="accent5"/>
              </a:solidFill>
              <a:ln>
                <a:noFill/>
              </a:ln>
            </c:spPr>
          </c:dPt>
          <c:dPt>
            <c:idx val="2"/>
            <c:invertIfNegative val="0"/>
            <c:bubble3D val="0"/>
            <c:spPr>
              <a:solidFill>
                <a:schemeClr val="accent5"/>
              </a:solidFill>
              <a:ln>
                <a:noFill/>
              </a:ln>
            </c:spPr>
          </c:dPt>
          <c:dPt>
            <c:idx val="3"/>
            <c:invertIfNegative val="0"/>
            <c:bubble3D val="0"/>
            <c:spPr>
              <a:solidFill>
                <a:schemeClr val="accent5"/>
              </a:solidFill>
              <a:ln>
                <a:noFill/>
              </a:ln>
            </c:spPr>
          </c:dPt>
          <c:dPt>
            <c:idx val="4"/>
            <c:invertIfNegative val="0"/>
            <c:bubble3D val="0"/>
            <c:spPr>
              <a:solidFill>
                <a:schemeClr val="accent5"/>
              </a:solidFill>
              <a:ln>
                <a:noFill/>
              </a:ln>
            </c:spPr>
          </c:dPt>
          <c:dPt>
            <c:idx val="5"/>
            <c:invertIfNegative val="0"/>
            <c:bubble3D val="0"/>
            <c:spPr>
              <a:solidFill>
                <a:schemeClr val="accent5"/>
              </a:solidFill>
              <a:ln>
                <a:noFill/>
              </a:ln>
            </c:spPr>
          </c:dPt>
          <c:dPt>
            <c:idx val="6"/>
            <c:invertIfNegative val="0"/>
            <c:bubble3D val="0"/>
            <c:spPr>
              <a:solidFill>
                <a:schemeClr val="accent5"/>
              </a:solidFill>
              <a:ln>
                <a:noFill/>
              </a:ln>
            </c:spPr>
          </c:dPt>
          <c:dPt>
            <c:idx val="7"/>
            <c:invertIfNegative val="0"/>
            <c:bubble3D val="0"/>
            <c:spPr>
              <a:solidFill>
                <a:schemeClr val="accent5"/>
              </a:solidFill>
              <a:ln>
                <a:noFill/>
              </a:ln>
            </c:spPr>
          </c:dPt>
          <c:dPt>
            <c:idx val="8"/>
            <c:invertIfNegative val="0"/>
            <c:bubble3D val="0"/>
            <c:spPr>
              <a:solidFill>
                <a:schemeClr val="accent5"/>
              </a:solidFill>
              <a:ln>
                <a:noFill/>
              </a:ln>
            </c:spPr>
          </c:dPt>
          <c:dPt>
            <c:idx val="9"/>
            <c:invertIfNegative val="0"/>
            <c:bubble3D val="0"/>
            <c:spPr>
              <a:solidFill>
                <a:schemeClr val="accent5"/>
              </a:solidFill>
              <a:ln>
                <a:noFill/>
              </a:ln>
            </c:spPr>
          </c:dPt>
          <c:dPt>
            <c:idx val="10"/>
            <c:invertIfNegative val="0"/>
            <c:bubble3D val="0"/>
            <c:spPr>
              <a:solidFill>
                <a:schemeClr val="accent5"/>
              </a:solidFill>
              <a:ln>
                <a:noFill/>
              </a:ln>
            </c:spPr>
          </c:dPt>
          <c:dPt>
            <c:idx val="11"/>
            <c:invertIfNegative val="0"/>
            <c:bubble3D val="0"/>
            <c:spPr>
              <a:solidFill>
                <a:schemeClr val="accent5"/>
              </a:solidFill>
              <a:ln>
                <a:noFill/>
              </a:ln>
            </c:spPr>
          </c:dPt>
          <c:dPt>
            <c:idx val="12"/>
            <c:invertIfNegative val="0"/>
            <c:bubble3D val="0"/>
            <c:spPr>
              <a:solidFill>
                <a:schemeClr val="accent5"/>
              </a:solidFill>
              <a:ln>
                <a:noFill/>
              </a:ln>
            </c:spPr>
          </c:dPt>
          <c:dPt>
            <c:idx val="13"/>
            <c:invertIfNegative val="0"/>
            <c:bubble3D val="0"/>
            <c:spPr>
              <a:solidFill>
                <a:schemeClr val="accent5"/>
              </a:solidFill>
              <a:ln>
                <a:noFill/>
              </a:ln>
            </c:spPr>
          </c:dPt>
          <c:dPt>
            <c:idx val="14"/>
            <c:invertIfNegative val="0"/>
            <c:bubble3D val="0"/>
            <c:spPr>
              <a:solidFill>
                <a:schemeClr val="accent5"/>
              </a:solidFill>
              <a:ln>
                <a:noFill/>
              </a:ln>
            </c:spPr>
          </c:dPt>
          <c:dPt>
            <c:idx val="15"/>
            <c:invertIfNegative val="0"/>
            <c:bubble3D val="0"/>
            <c:spPr>
              <a:solidFill>
                <a:schemeClr val="accent5"/>
              </a:solidFill>
              <a:ln>
                <a:noFill/>
              </a:ln>
            </c:spPr>
          </c:dPt>
          <c:dPt>
            <c:idx val="16"/>
            <c:invertIfNegative val="0"/>
            <c:bubble3D val="0"/>
            <c:spPr>
              <a:solidFill>
                <a:schemeClr val="accent5"/>
              </a:solidFill>
              <a:ln>
                <a:noFill/>
              </a:ln>
            </c:spPr>
          </c:dPt>
          <c:dPt>
            <c:idx val="17"/>
            <c:invertIfNegative val="0"/>
            <c:bubble3D val="0"/>
            <c:spPr>
              <a:solidFill>
                <a:schemeClr val="accent5"/>
              </a:solidFill>
              <a:ln>
                <a:noFill/>
              </a:ln>
            </c:spPr>
          </c:dPt>
          <c:dPt>
            <c:idx val="18"/>
            <c:invertIfNegative val="0"/>
            <c:bubble3D val="0"/>
            <c:spPr>
              <a:solidFill>
                <a:schemeClr val="accent5"/>
              </a:solidFill>
              <a:ln>
                <a:noFill/>
              </a:ln>
            </c:spPr>
          </c:dPt>
          <c:dPt>
            <c:idx val="19"/>
            <c:invertIfNegative val="0"/>
            <c:bubble3D val="0"/>
            <c:spPr>
              <a:solidFill>
                <a:schemeClr val="accent5"/>
              </a:solidFill>
              <a:ln>
                <a:noFill/>
              </a:ln>
            </c:spPr>
          </c:dPt>
          <c:dPt>
            <c:idx val="20"/>
            <c:invertIfNegative val="0"/>
            <c:bubble3D val="0"/>
            <c:spPr>
              <a:solidFill>
                <a:schemeClr val="accent3"/>
              </a:solidFill>
              <a:ln>
                <a:noFill/>
              </a:ln>
            </c:spPr>
          </c:dPt>
          <c:dPt>
            <c:idx val="21"/>
            <c:invertIfNegative val="0"/>
            <c:bubble3D val="0"/>
            <c:spPr>
              <a:solidFill>
                <a:schemeClr val="accent3"/>
              </a:solidFill>
              <a:ln>
                <a:noFill/>
              </a:ln>
            </c:spPr>
          </c:dPt>
          <c:dPt>
            <c:idx val="22"/>
            <c:invertIfNegative val="0"/>
            <c:bubble3D val="0"/>
            <c:spPr>
              <a:solidFill>
                <a:schemeClr val="accent3"/>
              </a:solidFill>
              <a:ln>
                <a:noFill/>
              </a:ln>
            </c:spPr>
          </c:dPt>
          <c:dPt>
            <c:idx val="23"/>
            <c:invertIfNegative val="0"/>
            <c:bubble3D val="0"/>
            <c:spPr>
              <a:solidFill>
                <a:schemeClr val="accent3"/>
              </a:solidFill>
              <a:ln>
                <a:noFill/>
              </a:ln>
            </c:spPr>
          </c:dPt>
          <c:dPt>
            <c:idx val="24"/>
            <c:invertIfNegative val="0"/>
            <c:bubble3D val="0"/>
            <c:spPr>
              <a:solidFill>
                <a:schemeClr val="accent3"/>
              </a:solidFill>
              <a:ln>
                <a:noFill/>
              </a:ln>
            </c:spPr>
          </c:dPt>
          <c:dPt>
            <c:idx val="25"/>
            <c:invertIfNegative val="0"/>
            <c:bubble3D val="0"/>
            <c:spPr>
              <a:solidFill>
                <a:schemeClr val="accent3"/>
              </a:solidFill>
              <a:ln>
                <a:noFill/>
              </a:ln>
            </c:spPr>
          </c:dPt>
          <c:dPt>
            <c:idx val="26"/>
            <c:invertIfNegative val="0"/>
            <c:bubble3D val="0"/>
            <c:spPr>
              <a:solidFill>
                <a:schemeClr val="accent3"/>
              </a:solidFill>
              <a:ln>
                <a:noFill/>
              </a:ln>
            </c:spPr>
          </c:dPt>
          <c:dPt>
            <c:idx val="27"/>
            <c:invertIfNegative val="0"/>
            <c:bubble3D val="0"/>
            <c:spPr>
              <a:solidFill>
                <a:schemeClr val="accent3"/>
              </a:solidFill>
              <a:ln>
                <a:noFill/>
              </a:ln>
            </c:spPr>
          </c:dPt>
          <c:dPt>
            <c:idx val="28"/>
            <c:invertIfNegative val="0"/>
            <c:bubble3D val="0"/>
            <c:spPr>
              <a:solidFill>
                <a:schemeClr val="accent3"/>
              </a:solidFill>
              <a:ln>
                <a:noFill/>
              </a:ln>
            </c:spPr>
          </c:dPt>
          <c:dPt>
            <c:idx val="29"/>
            <c:invertIfNegative val="0"/>
            <c:bubble3D val="0"/>
            <c:spPr>
              <a:solidFill>
                <a:schemeClr val="accent3"/>
              </a:solidFill>
              <a:ln>
                <a:noFill/>
              </a:ln>
            </c:spPr>
          </c:dPt>
          <c:dPt>
            <c:idx val="30"/>
            <c:invertIfNegative val="0"/>
            <c:bubble3D val="0"/>
            <c:spPr>
              <a:solidFill>
                <a:schemeClr val="accent3"/>
              </a:solidFill>
              <a:ln>
                <a:noFill/>
              </a:ln>
            </c:spPr>
          </c:dPt>
          <c:dPt>
            <c:idx val="31"/>
            <c:invertIfNegative val="0"/>
            <c:bubble3D val="0"/>
            <c:spPr>
              <a:solidFill>
                <a:schemeClr val="accent3"/>
              </a:solidFill>
              <a:ln>
                <a:noFill/>
              </a:ln>
            </c:spPr>
          </c:dPt>
          <c:dPt>
            <c:idx val="32"/>
            <c:invertIfNegative val="0"/>
            <c:bubble3D val="0"/>
            <c:spPr>
              <a:solidFill>
                <a:schemeClr val="accent3"/>
              </a:solidFill>
              <a:ln>
                <a:noFill/>
              </a:ln>
            </c:spPr>
          </c:dPt>
          <c:dPt>
            <c:idx val="33"/>
            <c:invertIfNegative val="0"/>
            <c:bubble3D val="0"/>
            <c:spPr>
              <a:solidFill>
                <a:schemeClr val="accent3"/>
              </a:solidFill>
              <a:ln>
                <a:noFill/>
              </a:ln>
            </c:spPr>
          </c:dPt>
          <c:dPt>
            <c:idx val="34"/>
            <c:invertIfNegative val="0"/>
            <c:bubble3D val="0"/>
            <c:spPr>
              <a:solidFill>
                <a:schemeClr val="accent3"/>
              </a:solidFill>
              <a:ln>
                <a:noFill/>
              </a:ln>
            </c:spPr>
          </c:dPt>
          <c:dPt>
            <c:idx val="35"/>
            <c:invertIfNegative val="0"/>
            <c:bubble3D val="0"/>
            <c:spPr>
              <a:solidFill>
                <a:schemeClr val="accent3"/>
              </a:solidFill>
              <a:ln>
                <a:noFill/>
              </a:ln>
            </c:spPr>
          </c:dPt>
          <c:dPt>
            <c:idx val="36"/>
            <c:invertIfNegative val="0"/>
            <c:bubble3D val="0"/>
            <c:spPr>
              <a:solidFill>
                <a:schemeClr val="accent3"/>
              </a:solidFill>
              <a:ln>
                <a:noFill/>
              </a:ln>
            </c:spPr>
          </c:dPt>
          <c:dPt>
            <c:idx val="37"/>
            <c:invertIfNegative val="0"/>
            <c:bubble3D val="0"/>
            <c:spPr>
              <a:solidFill>
                <a:schemeClr val="accent3"/>
              </a:solidFill>
              <a:ln>
                <a:noFill/>
              </a:ln>
            </c:spPr>
          </c:dPt>
          <c:dPt>
            <c:idx val="38"/>
            <c:invertIfNegative val="0"/>
            <c:bubble3D val="0"/>
            <c:spPr>
              <a:solidFill>
                <a:schemeClr val="accent3"/>
              </a:solidFill>
              <a:ln>
                <a:noFill/>
              </a:ln>
            </c:spPr>
          </c:dPt>
          <c:dPt>
            <c:idx val="39"/>
            <c:invertIfNegative val="0"/>
            <c:bubble3D val="0"/>
            <c:spPr>
              <a:solidFill>
                <a:schemeClr val="accent3"/>
              </a:solidFill>
              <a:ln>
                <a:noFill/>
              </a:ln>
            </c:spPr>
          </c:dPt>
          <c:dPt>
            <c:idx val="40"/>
            <c:invertIfNegative val="0"/>
            <c:bubble3D val="0"/>
            <c:spPr>
              <a:solidFill>
                <a:schemeClr val="accent3"/>
              </a:solidFill>
              <a:ln>
                <a:noFill/>
              </a:ln>
            </c:spPr>
          </c:dPt>
          <c:dPt>
            <c:idx val="41"/>
            <c:invertIfNegative val="0"/>
            <c:bubble3D val="0"/>
            <c:spPr>
              <a:solidFill>
                <a:schemeClr val="accent3"/>
              </a:solidFill>
              <a:ln>
                <a:noFill/>
              </a:ln>
            </c:spPr>
          </c:dPt>
          <c:dPt>
            <c:idx val="42"/>
            <c:invertIfNegative val="0"/>
            <c:bubble3D val="0"/>
            <c:spPr>
              <a:solidFill>
                <a:schemeClr val="accent3"/>
              </a:solidFill>
              <a:ln>
                <a:noFill/>
              </a:ln>
            </c:spPr>
          </c:dPt>
          <c:dPt>
            <c:idx val="43"/>
            <c:invertIfNegative val="0"/>
            <c:bubble3D val="0"/>
            <c:spPr>
              <a:solidFill>
                <a:schemeClr val="accent3"/>
              </a:solidFill>
              <a:ln>
                <a:noFill/>
              </a:ln>
            </c:spPr>
          </c:dPt>
          <c:dPt>
            <c:idx val="44"/>
            <c:invertIfNegative val="0"/>
            <c:bubble3D val="0"/>
            <c:spPr>
              <a:solidFill>
                <a:schemeClr val="accent3"/>
              </a:solidFill>
              <a:ln>
                <a:noFill/>
              </a:ln>
            </c:spPr>
          </c:dPt>
          <c:dPt>
            <c:idx val="45"/>
            <c:invertIfNegative val="0"/>
            <c:bubble3D val="0"/>
            <c:spPr>
              <a:solidFill>
                <a:schemeClr val="accent3"/>
              </a:solidFill>
              <a:ln>
                <a:noFill/>
              </a:ln>
            </c:spPr>
          </c:dPt>
          <c:dPt>
            <c:idx val="46"/>
            <c:invertIfNegative val="0"/>
            <c:bubble3D val="0"/>
            <c:spPr>
              <a:solidFill>
                <a:schemeClr val="accent3"/>
              </a:solidFill>
              <a:ln>
                <a:noFill/>
              </a:ln>
            </c:spPr>
          </c:dPt>
          <c:dPt>
            <c:idx val="47"/>
            <c:invertIfNegative val="0"/>
            <c:bubble3D val="0"/>
            <c:spPr>
              <a:solidFill>
                <a:schemeClr val="accent3"/>
              </a:solidFill>
              <a:ln>
                <a:noFill/>
              </a:ln>
            </c:spPr>
          </c:dPt>
          <c:dPt>
            <c:idx val="48"/>
            <c:invertIfNegative val="0"/>
            <c:bubble3D val="0"/>
            <c:spPr>
              <a:solidFill>
                <a:schemeClr val="accent3"/>
              </a:solidFill>
              <a:ln>
                <a:noFill/>
              </a:ln>
            </c:spPr>
          </c:dPt>
          <c:dPt>
            <c:idx val="49"/>
            <c:invertIfNegative val="0"/>
            <c:bubble3D val="0"/>
            <c:spPr>
              <a:solidFill>
                <a:schemeClr val="accent3"/>
              </a:solidFill>
              <a:ln>
                <a:noFill/>
              </a:ln>
            </c:spPr>
          </c:dPt>
          <c:dPt>
            <c:idx val="50"/>
            <c:invertIfNegative val="0"/>
            <c:bubble3D val="0"/>
            <c:spPr>
              <a:solidFill>
                <a:schemeClr val="accent3"/>
              </a:solidFill>
              <a:ln>
                <a:noFill/>
              </a:ln>
            </c:spPr>
          </c:dPt>
          <c:dPt>
            <c:idx val="51"/>
            <c:invertIfNegative val="0"/>
            <c:bubble3D val="0"/>
            <c:spPr>
              <a:solidFill>
                <a:schemeClr val="accent3"/>
              </a:solidFill>
              <a:ln>
                <a:noFill/>
              </a:ln>
            </c:spPr>
          </c:dPt>
          <c:dPt>
            <c:idx val="52"/>
            <c:invertIfNegative val="0"/>
            <c:bubble3D val="0"/>
            <c:spPr>
              <a:solidFill>
                <a:schemeClr val="accent3"/>
              </a:solidFill>
              <a:ln>
                <a:noFill/>
              </a:ln>
            </c:spPr>
          </c:dPt>
          <c:dPt>
            <c:idx val="53"/>
            <c:invertIfNegative val="0"/>
            <c:bubble3D val="0"/>
            <c:spPr>
              <a:solidFill>
                <a:schemeClr val="accent3"/>
              </a:solidFill>
              <a:ln>
                <a:noFill/>
              </a:ln>
            </c:spPr>
          </c:dPt>
          <c:dPt>
            <c:idx val="54"/>
            <c:invertIfNegative val="0"/>
            <c:bubble3D val="0"/>
            <c:spPr>
              <a:solidFill>
                <a:schemeClr val="accent3"/>
              </a:solidFill>
              <a:ln>
                <a:noFill/>
              </a:ln>
            </c:spPr>
          </c:dPt>
          <c:dPt>
            <c:idx val="55"/>
            <c:invertIfNegative val="0"/>
            <c:bubble3D val="0"/>
            <c:spPr>
              <a:solidFill>
                <a:schemeClr val="accent3"/>
              </a:solidFill>
              <a:ln>
                <a:noFill/>
              </a:ln>
            </c:spPr>
          </c:dPt>
          <c:dPt>
            <c:idx val="56"/>
            <c:invertIfNegative val="0"/>
            <c:bubble3D val="0"/>
            <c:spPr>
              <a:solidFill>
                <a:schemeClr val="accent3"/>
              </a:solidFill>
              <a:ln>
                <a:noFill/>
              </a:ln>
            </c:spPr>
          </c:dPt>
          <c:dPt>
            <c:idx val="57"/>
            <c:invertIfNegative val="0"/>
            <c:bubble3D val="0"/>
            <c:spPr>
              <a:solidFill>
                <a:schemeClr val="accent3"/>
              </a:solidFill>
              <a:ln>
                <a:noFill/>
              </a:ln>
            </c:spPr>
          </c:dPt>
          <c:dPt>
            <c:idx val="58"/>
            <c:invertIfNegative val="0"/>
            <c:bubble3D val="0"/>
            <c:spPr>
              <a:solidFill>
                <a:schemeClr val="accent3"/>
              </a:solidFill>
              <a:ln>
                <a:noFill/>
              </a:ln>
            </c:spPr>
          </c:dPt>
          <c:dPt>
            <c:idx val="59"/>
            <c:invertIfNegative val="0"/>
            <c:bubble3D val="0"/>
            <c:spPr>
              <a:solidFill>
                <a:schemeClr val="accent3"/>
              </a:solidFill>
              <a:ln>
                <a:noFill/>
              </a:ln>
            </c:spPr>
          </c:dPt>
          <c:dPt>
            <c:idx val="60"/>
            <c:invertIfNegative val="0"/>
            <c:bubble3D val="0"/>
            <c:spPr>
              <a:solidFill>
                <a:schemeClr val="accent3"/>
              </a:solidFill>
              <a:ln>
                <a:noFill/>
              </a:ln>
            </c:spPr>
          </c:dPt>
          <c:dPt>
            <c:idx val="61"/>
            <c:invertIfNegative val="0"/>
            <c:bubble3D val="0"/>
            <c:spPr>
              <a:solidFill>
                <a:schemeClr val="accent3"/>
              </a:solidFill>
              <a:ln>
                <a:noFill/>
              </a:ln>
            </c:spPr>
          </c:dPt>
          <c:dPt>
            <c:idx val="62"/>
            <c:invertIfNegative val="0"/>
            <c:bubble3D val="0"/>
            <c:spPr>
              <a:solidFill>
                <a:schemeClr val="accent3"/>
              </a:solidFill>
              <a:ln>
                <a:noFill/>
              </a:ln>
            </c:spPr>
          </c:dPt>
          <c:dPt>
            <c:idx val="63"/>
            <c:invertIfNegative val="0"/>
            <c:bubble3D val="0"/>
            <c:spPr>
              <a:solidFill>
                <a:schemeClr val="accent3"/>
              </a:solidFill>
              <a:ln>
                <a:noFill/>
              </a:ln>
            </c:spPr>
          </c:dPt>
          <c:dPt>
            <c:idx val="64"/>
            <c:invertIfNegative val="0"/>
            <c:bubble3D val="0"/>
            <c:spPr>
              <a:solidFill>
                <a:schemeClr val="accent3"/>
              </a:solidFill>
              <a:ln>
                <a:noFill/>
              </a:ln>
            </c:spPr>
          </c:dPt>
          <c:dPt>
            <c:idx val="65"/>
            <c:invertIfNegative val="0"/>
            <c:bubble3D val="0"/>
            <c:spPr>
              <a:solidFill>
                <a:schemeClr val="accent6"/>
              </a:solidFill>
              <a:ln>
                <a:noFill/>
              </a:ln>
            </c:spPr>
          </c:dPt>
          <c:dPt>
            <c:idx val="66"/>
            <c:invertIfNegative val="0"/>
            <c:bubble3D val="0"/>
            <c:spPr>
              <a:solidFill>
                <a:schemeClr val="accent6"/>
              </a:solidFill>
              <a:ln>
                <a:noFill/>
              </a:ln>
            </c:spPr>
          </c:dPt>
          <c:dPt>
            <c:idx val="67"/>
            <c:invertIfNegative val="0"/>
            <c:bubble3D val="0"/>
            <c:spPr>
              <a:solidFill>
                <a:schemeClr val="accent6"/>
              </a:solidFill>
              <a:ln>
                <a:noFill/>
              </a:ln>
            </c:spPr>
          </c:dPt>
          <c:dPt>
            <c:idx val="68"/>
            <c:invertIfNegative val="0"/>
            <c:bubble3D val="0"/>
            <c:spPr>
              <a:solidFill>
                <a:schemeClr val="accent6"/>
              </a:solidFill>
              <a:ln>
                <a:noFill/>
              </a:ln>
            </c:spPr>
          </c:dPt>
          <c:dPt>
            <c:idx val="69"/>
            <c:invertIfNegative val="0"/>
            <c:bubble3D val="0"/>
            <c:spPr>
              <a:solidFill>
                <a:schemeClr val="accent6"/>
              </a:solidFill>
              <a:ln>
                <a:noFill/>
              </a:ln>
            </c:spPr>
          </c:dPt>
          <c:dPt>
            <c:idx val="70"/>
            <c:invertIfNegative val="0"/>
            <c:bubble3D val="0"/>
            <c:spPr>
              <a:solidFill>
                <a:schemeClr val="accent6"/>
              </a:solidFill>
              <a:ln>
                <a:noFill/>
              </a:ln>
            </c:spPr>
          </c:dPt>
          <c:dPt>
            <c:idx val="71"/>
            <c:invertIfNegative val="0"/>
            <c:bubble3D val="0"/>
            <c:spPr>
              <a:solidFill>
                <a:schemeClr val="accent6"/>
              </a:solidFill>
              <a:ln>
                <a:noFill/>
              </a:ln>
            </c:spPr>
          </c:dPt>
          <c:dPt>
            <c:idx val="72"/>
            <c:invertIfNegative val="0"/>
            <c:bubble3D val="0"/>
            <c:spPr>
              <a:solidFill>
                <a:schemeClr val="accent6"/>
              </a:solidFill>
              <a:ln>
                <a:noFill/>
              </a:ln>
            </c:spPr>
          </c:dPt>
          <c:dPt>
            <c:idx val="73"/>
            <c:invertIfNegative val="0"/>
            <c:bubble3D val="0"/>
            <c:spPr>
              <a:solidFill>
                <a:schemeClr val="accent6"/>
              </a:solidFill>
              <a:ln>
                <a:noFill/>
              </a:ln>
            </c:spPr>
          </c:dPt>
          <c:dPt>
            <c:idx val="74"/>
            <c:invertIfNegative val="0"/>
            <c:bubble3D val="0"/>
            <c:spPr>
              <a:solidFill>
                <a:schemeClr val="accent6"/>
              </a:solidFill>
              <a:ln>
                <a:noFill/>
              </a:ln>
            </c:spPr>
          </c:dPt>
          <c:cat>
            <c:strRef>
              <c:f>人口ピラミッド!$A$2:$A$107</c:f>
              <c:strCache>
                <c:ptCount val="106"/>
                <c:pt idx="0">
                  <c:v>0　</c:v>
                </c:pt>
                <c:pt idx="1">
                  <c:v>1　</c:v>
                </c:pt>
                <c:pt idx="2">
                  <c:v>2　</c:v>
                </c:pt>
                <c:pt idx="3">
                  <c:v>3　</c:v>
                </c:pt>
                <c:pt idx="4">
                  <c:v>4　</c:v>
                </c:pt>
                <c:pt idx="5">
                  <c:v>5　</c:v>
                </c:pt>
                <c:pt idx="6">
                  <c:v>6　</c:v>
                </c:pt>
                <c:pt idx="7">
                  <c:v>7　</c:v>
                </c:pt>
                <c:pt idx="8">
                  <c:v>8　</c:v>
                </c:pt>
                <c:pt idx="9">
                  <c:v>9　</c:v>
                </c:pt>
                <c:pt idx="10">
                  <c:v>10　</c:v>
                </c:pt>
                <c:pt idx="11">
                  <c:v>11　</c:v>
                </c:pt>
                <c:pt idx="12">
                  <c:v>12　</c:v>
                </c:pt>
                <c:pt idx="13">
                  <c:v>13　</c:v>
                </c:pt>
                <c:pt idx="14">
                  <c:v>14　</c:v>
                </c:pt>
                <c:pt idx="15">
                  <c:v>15　</c:v>
                </c:pt>
                <c:pt idx="16">
                  <c:v>16　</c:v>
                </c:pt>
                <c:pt idx="17">
                  <c:v>17　</c:v>
                </c:pt>
                <c:pt idx="18">
                  <c:v>18　</c:v>
                </c:pt>
                <c:pt idx="19">
                  <c:v>19　</c:v>
                </c:pt>
                <c:pt idx="20">
                  <c:v>20　</c:v>
                </c:pt>
                <c:pt idx="21">
                  <c:v>21　</c:v>
                </c:pt>
                <c:pt idx="22">
                  <c:v>22　</c:v>
                </c:pt>
                <c:pt idx="23">
                  <c:v>23　</c:v>
                </c:pt>
                <c:pt idx="24">
                  <c:v>24　</c:v>
                </c:pt>
                <c:pt idx="25">
                  <c:v>25　</c:v>
                </c:pt>
                <c:pt idx="26">
                  <c:v>26　</c:v>
                </c:pt>
                <c:pt idx="27">
                  <c:v>27　</c:v>
                </c:pt>
                <c:pt idx="28">
                  <c:v>28　</c:v>
                </c:pt>
                <c:pt idx="29">
                  <c:v>29　</c:v>
                </c:pt>
                <c:pt idx="30">
                  <c:v>30　</c:v>
                </c:pt>
                <c:pt idx="31">
                  <c:v>31　</c:v>
                </c:pt>
                <c:pt idx="32">
                  <c:v>32　</c:v>
                </c:pt>
                <c:pt idx="33">
                  <c:v>33　</c:v>
                </c:pt>
                <c:pt idx="34">
                  <c:v>34　</c:v>
                </c:pt>
                <c:pt idx="35">
                  <c:v>35　</c:v>
                </c:pt>
                <c:pt idx="36">
                  <c:v>36　</c:v>
                </c:pt>
                <c:pt idx="37">
                  <c:v>37　</c:v>
                </c:pt>
                <c:pt idx="38">
                  <c:v>38　</c:v>
                </c:pt>
                <c:pt idx="39">
                  <c:v>39　</c:v>
                </c:pt>
                <c:pt idx="40">
                  <c:v>40　</c:v>
                </c:pt>
                <c:pt idx="41">
                  <c:v>41　</c:v>
                </c:pt>
                <c:pt idx="42">
                  <c:v>42　</c:v>
                </c:pt>
                <c:pt idx="43">
                  <c:v>43　</c:v>
                </c:pt>
                <c:pt idx="44">
                  <c:v>44　</c:v>
                </c:pt>
                <c:pt idx="45">
                  <c:v>45　</c:v>
                </c:pt>
                <c:pt idx="46">
                  <c:v>46　</c:v>
                </c:pt>
                <c:pt idx="47">
                  <c:v>47　</c:v>
                </c:pt>
                <c:pt idx="48">
                  <c:v>48　</c:v>
                </c:pt>
                <c:pt idx="49">
                  <c:v>49　</c:v>
                </c:pt>
                <c:pt idx="50">
                  <c:v>50　</c:v>
                </c:pt>
                <c:pt idx="51">
                  <c:v>51　</c:v>
                </c:pt>
                <c:pt idx="52">
                  <c:v>52　</c:v>
                </c:pt>
                <c:pt idx="53">
                  <c:v>53　</c:v>
                </c:pt>
                <c:pt idx="54">
                  <c:v>54　</c:v>
                </c:pt>
                <c:pt idx="55">
                  <c:v>55　</c:v>
                </c:pt>
                <c:pt idx="56">
                  <c:v>56　</c:v>
                </c:pt>
                <c:pt idx="57">
                  <c:v>57　</c:v>
                </c:pt>
                <c:pt idx="58">
                  <c:v>58　</c:v>
                </c:pt>
                <c:pt idx="59">
                  <c:v>59　</c:v>
                </c:pt>
                <c:pt idx="60">
                  <c:v>60　</c:v>
                </c:pt>
                <c:pt idx="61">
                  <c:v>61　</c:v>
                </c:pt>
                <c:pt idx="62">
                  <c:v>62　</c:v>
                </c:pt>
                <c:pt idx="63">
                  <c:v>63　</c:v>
                </c:pt>
                <c:pt idx="64">
                  <c:v>64　</c:v>
                </c:pt>
                <c:pt idx="65">
                  <c:v>65　</c:v>
                </c:pt>
                <c:pt idx="66">
                  <c:v>66　</c:v>
                </c:pt>
                <c:pt idx="67">
                  <c:v>67　</c:v>
                </c:pt>
                <c:pt idx="68">
                  <c:v>68　</c:v>
                </c:pt>
                <c:pt idx="69">
                  <c:v>69　</c:v>
                </c:pt>
                <c:pt idx="70">
                  <c:v>70　</c:v>
                </c:pt>
                <c:pt idx="71">
                  <c:v>71　</c:v>
                </c:pt>
                <c:pt idx="72">
                  <c:v>72　</c:v>
                </c:pt>
                <c:pt idx="73">
                  <c:v>73　</c:v>
                </c:pt>
                <c:pt idx="74">
                  <c:v>74　</c:v>
                </c:pt>
                <c:pt idx="75">
                  <c:v>75　</c:v>
                </c:pt>
                <c:pt idx="76">
                  <c:v>76　</c:v>
                </c:pt>
                <c:pt idx="77">
                  <c:v>77　</c:v>
                </c:pt>
                <c:pt idx="78">
                  <c:v>78　</c:v>
                </c:pt>
                <c:pt idx="79">
                  <c:v>79　</c:v>
                </c:pt>
                <c:pt idx="80">
                  <c:v>80　</c:v>
                </c:pt>
                <c:pt idx="81">
                  <c:v>81　</c:v>
                </c:pt>
                <c:pt idx="82">
                  <c:v>82　</c:v>
                </c:pt>
                <c:pt idx="83">
                  <c:v>83　</c:v>
                </c:pt>
                <c:pt idx="84">
                  <c:v>84　</c:v>
                </c:pt>
                <c:pt idx="85">
                  <c:v>85　</c:v>
                </c:pt>
                <c:pt idx="86">
                  <c:v>86　</c:v>
                </c:pt>
                <c:pt idx="87">
                  <c:v>87　</c:v>
                </c:pt>
                <c:pt idx="88">
                  <c:v>88　</c:v>
                </c:pt>
                <c:pt idx="89">
                  <c:v>89　</c:v>
                </c:pt>
                <c:pt idx="90">
                  <c:v>90　</c:v>
                </c:pt>
                <c:pt idx="91">
                  <c:v>91　</c:v>
                </c:pt>
                <c:pt idx="92">
                  <c:v>92　</c:v>
                </c:pt>
                <c:pt idx="93">
                  <c:v>93　</c:v>
                </c:pt>
                <c:pt idx="94">
                  <c:v>94　</c:v>
                </c:pt>
                <c:pt idx="95">
                  <c:v>95　</c:v>
                </c:pt>
                <c:pt idx="96">
                  <c:v>96　</c:v>
                </c:pt>
                <c:pt idx="97">
                  <c:v>97　</c:v>
                </c:pt>
                <c:pt idx="98">
                  <c:v>98　</c:v>
                </c:pt>
                <c:pt idx="99">
                  <c:v>99　</c:v>
                </c:pt>
                <c:pt idx="100">
                  <c:v>100　</c:v>
                </c:pt>
                <c:pt idx="101">
                  <c:v>101　</c:v>
                </c:pt>
                <c:pt idx="102">
                  <c:v>102　</c:v>
                </c:pt>
                <c:pt idx="103">
                  <c:v>103　</c:v>
                </c:pt>
                <c:pt idx="104">
                  <c:v>104　</c:v>
                </c:pt>
                <c:pt idx="105">
                  <c:v>105　</c:v>
                </c:pt>
              </c:strCache>
            </c:strRef>
          </c:cat>
          <c:val>
            <c:numRef>
              <c:f>人口ピラミッド!$H$2:$H$107</c:f>
              <c:numCache>
                <c:formatCode>0_ </c:formatCode>
                <c:ptCount val="106"/>
                <c:pt idx="0">
                  <c:v>48.084199999999996</c:v>
                </c:pt>
                <c:pt idx="1">
                  <c:v>48.457999999999998</c:v>
                </c:pt>
                <c:pt idx="2">
                  <c:v>48.922500000000063</c:v>
                </c:pt>
                <c:pt idx="3">
                  <c:v>49.4709</c:v>
                </c:pt>
                <c:pt idx="4">
                  <c:v>50.076100000000011</c:v>
                </c:pt>
                <c:pt idx="5">
                  <c:v>50.717800000000004</c:v>
                </c:pt>
                <c:pt idx="6">
                  <c:v>51.402100000000011</c:v>
                </c:pt>
                <c:pt idx="7">
                  <c:v>52.160600000000002</c:v>
                </c:pt>
                <c:pt idx="8">
                  <c:v>53.004000000000005</c:v>
                </c:pt>
                <c:pt idx="9">
                  <c:v>53.922900000000013</c:v>
                </c:pt>
                <c:pt idx="10">
                  <c:v>54.896600000000007</c:v>
                </c:pt>
                <c:pt idx="11">
                  <c:v>55.910400000000003</c:v>
                </c:pt>
                <c:pt idx="12">
                  <c:v>56.965200000000003</c:v>
                </c:pt>
                <c:pt idx="13">
                  <c:v>58.058400000000006</c:v>
                </c:pt>
                <c:pt idx="14">
                  <c:v>59.169200000000011</c:v>
                </c:pt>
                <c:pt idx="15">
                  <c:v>60.28240000000001</c:v>
                </c:pt>
                <c:pt idx="16">
                  <c:v>61.416800000000002</c:v>
                </c:pt>
                <c:pt idx="17">
                  <c:v>62.605600000000003</c:v>
                </c:pt>
                <c:pt idx="18">
                  <c:v>63.845500000000001</c:v>
                </c:pt>
                <c:pt idx="19">
                  <c:v>65.104200000000006</c:v>
                </c:pt>
                <c:pt idx="20">
                  <c:v>66.372399999999658</c:v>
                </c:pt>
                <c:pt idx="21">
                  <c:v>67.631500000000003</c:v>
                </c:pt>
                <c:pt idx="22">
                  <c:v>68.86699999999999</c:v>
                </c:pt>
                <c:pt idx="23">
                  <c:v>70.079300000000003</c:v>
                </c:pt>
                <c:pt idx="24">
                  <c:v>71.233500000000006</c:v>
                </c:pt>
                <c:pt idx="25">
                  <c:v>72.297700000000006</c:v>
                </c:pt>
                <c:pt idx="26">
                  <c:v>73.267500000000027</c:v>
                </c:pt>
                <c:pt idx="27">
                  <c:v>74.172599999999989</c:v>
                </c:pt>
                <c:pt idx="28">
                  <c:v>75.007800000000003</c:v>
                </c:pt>
                <c:pt idx="29">
                  <c:v>75.766499999999994</c:v>
                </c:pt>
                <c:pt idx="30">
                  <c:v>76.453800000000001</c:v>
                </c:pt>
                <c:pt idx="31">
                  <c:v>77.087400000000002</c:v>
                </c:pt>
                <c:pt idx="32">
                  <c:v>77.683500000000009</c:v>
                </c:pt>
                <c:pt idx="33">
                  <c:v>78.258099999999999</c:v>
                </c:pt>
                <c:pt idx="34">
                  <c:v>78.833100000000002</c:v>
                </c:pt>
                <c:pt idx="35">
                  <c:v>79.444600000001827</c:v>
                </c:pt>
                <c:pt idx="36">
                  <c:v>80.146500000000003</c:v>
                </c:pt>
                <c:pt idx="37">
                  <c:v>80.994800000000026</c:v>
                </c:pt>
                <c:pt idx="38">
                  <c:v>82.037400000000005</c:v>
                </c:pt>
                <c:pt idx="39">
                  <c:v>83.3035</c:v>
                </c:pt>
                <c:pt idx="40">
                  <c:v>84.8125</c:v>
                </c:pt>
                <c:pt idx="41">
                  <c:v>86.5839</c:v>
                </c:pt>
                <c:pt idx="42">
                  <c:v>88.624099999999999</c:v>
                </c:pt>
                <c:pt idx="43">
                  <c:v>90.910300000000007</c:v>
                </c:pt>
                <c:pt idx="44">
                  <c:v>93.394800000000004</c:v>
                </c:pt>
                <c:pt idx="45">
                  <c:v>95.994900000000527</c:v>
                </c:pt>
                <c:pt idx="46">
                  <c:v>98.581500000000005</c:v>
                </c:pt>
                <c:pt idx="47">
                  <c:v>100.6665</c:v>
                </c:pt>
                <c:pt idx="48">
                  <c:v>102.24820000000012</c:v>
                </c:pt>
                <c:pt idx="49">
                  <c:v>105.59120000000082</c:v>
                </c:pt>
                <c:pt idx="50">
                  <c:v>104.26559999999999</c:v>
                </c:pt>
                <c:pt idx="51">
                  <c:v>104.37909999999998</c:v>
                </c:pt>
                <c:pt idx="52">
                  <c:v>107.1614</c:v>
                </c:pt>
                <c:pt idx="53">
                  <c:v>106.56610000000002</c:v>
                </c:pt>
                <c:pt idx="54">
                  <c:v>105.59949999999999</c:v>
                </c:pt>
                <c:pt idx="55">
                  <c:v>105.09310000000002</c:v>
                </c:pt>
                <c:pt idx="56">
                  <c:v>108.6964</c:v>
                </c:pt>
                <c:pt idx="57">
                  <c:v>110.1615</c:v>
                </c:pt>
                <c:pt idx="58">
                  <c:v>112.65560000000001</c:v>
                </c:pt>
                <c:pt idx="59">
                  <c:v>113.68299999999998</c:v>
                </c:pt>
                <c:pt idx="60">
                  <c:v>114.3389</c:v>
                </c:pt>
                <c:pt idx="61">
                  <c:v>113.98450000000012</c:v>
                </c:pt>
                <c:pt idx="62">
                  <c:v>115.20020000000002</c:v>
                </c:pt>
                <c:pt idx="63">
                  <c:v>114.1134</c:v>
                </c:pt>
                <c:pt idx="64">
                  <c:v>112.76790000000022</c:v>
                </c:pt>
                <c:pt idx="65">
                  <c:v>115.17529999999998</c:v>
                </c:pt>
                <c:pt idx="66">
                  <c:v>114.7453</c:v>
                </c:pt>
                <c:pt idx="67">
                  <c:v>111.37909999999998</c:v>
                </c:pt>
                <c:pt idx="68">
                  <c:v>111.5882</c:v>
                </c:pt>
                <c:pt idx="69">
                  <c:v>109.4384</c:v>
                </c:pt>
                <c:pt idx="70">
                  <c:v>110.1161</c:v>
                </c:pt>
                <c:pt idx="71">
                  <c:v>111.59639999999999</c:v>
                </c:pt>
                <c:pt idx="72">
                  <c:v>113.57509999999998</c:v>
                </c:pt>
                <c:pt idx="73">
                  <c:v>114.90530000000001</c:v>
                </c:pt>
                <c:pt idx="74">
                  <c:v>115.42580000000001</c:v>
                </c:pt>
                <c:pt idx="75">
                  <c:v>118.29259999999999</c:v>
                </c:pt>
                <c:pt idx="76">
                  <c:v>119.99360000000082</c:v>
                </c:pt>
                <c:pt idx="77">
                  <c:v>119.42840000000001</c:v>
                </c:pt>
                <c:pt idx="78">
                  <c:v>117.52579999999998</c:v>
                </c:pt>
                <c:pt idx="79">
                  <c:v>116.3092</c:v>
                </c:pt>
                <c:pt idx="80">
                  <c:v>118.6002</c:v>
                </c:pt>
                <c:pt idx="81">
                  <c:v>118.35350000000001</c:v>
                </c:pt>
                <c:pt idx="82">
                  <c:v>119.79450000000062</c:v>
                </c:pt>
                <c:pt idx="83">
                  <c:v>118.8036</c:v>
                </c:pt>
                <c:pt idx="84">
                  <c:v>120.11460000000002</c:v>
                </c:pt>
                <c:pt idx="85">
                  <c:v>120.56150000000002</c:v>
                </c:pt>
                <c:pt idx="86">
                  <c:v>121.30050000000001</c:v>
                </c:pt>
                <c:pt idx="87">
                  <c:v>117.19539999999998</c:v>
                </c:pt>
                <c:pt idx="88">
                  <c:v>108.35550000000001</c:v>
                </c:pt>
                <c:pt idx="89">
                  <c:v>98.887699999999995</c:v>
                </c:pt>
                <c:pt idx="90">
                  <c:v>89.209900000000005</c:v>
                </c:pt>
                <c:pt idx="91">
                  <c:v>80.879199999999983</c:v>
                </c:pt>
                <c:pt idx="92">
                  <c:v>72.049300000000002</c:v>
                </c:pt>
                <c:pt idx="93">
                  <c:v>64.600499999999982</c:v>
                </c:pt>
                <c:pt idx="94">
                  <c:v>44.902800000000006</c:v>
                </c:pt>
                <c:pt idx="95">
                  <c:v>48.609000000000009</c:v>
                </c:pt>
                <c:pt idx="96">
                  <c:v>39.1845</c:v>
                </c:pt>
                <c:pt idx="97">
                  <c:v>32.454099999999997</c:v>
                </c:pt>
                <c:pt idx="98">
                  <c:v>26.1296</c:v>
                </c:pt>
                <c:pt idx="99">
                  <c:v>20.967999999999989</c:v>
                </c:pt>
                <c:pt idx="100">
                  <c:v>16.878899999999987</c:v>
                </c:pt>
                <c:pt idx="101">
                  <c:v>13.388900000000001</c:v>
                </c:pt>
                <c:pt idx="102">
                  <c:v>9.9095000000000066</c:v>
                </c:pt>
                <c:pt idx="103">
                  <c:v>7.1113</c:v>
                </c:pt>
                <c:pt idx="104">
                  <c:v>5.351</c:v>
                </c:pt>
                <c:pt idx="105">
                  <c:v>11.1022</c:v>
                </c:pt>
              </c:numCache>
            </c:numRef>
          </c:val>
        </c:ser>
        <c:dLbls>
          <c:showLegendKey val="0"/>
          <c:showVal val="0"/>
          <c:showCatName val="0"/>
          <c:showSerName val="0"/>
          <c:showPercent val="0"/>
          <c:showBubbleSize val="0"/>
        </c:dLbls>
        <c:gapWidth val="0"/>
        <c:axId val="274331656"/>
        <c:axId val="274328520"/>
      </c:barChart>
      <c:catAx>
        <c:axId val="274331656"/>
        <c:scaling>
          <c:orientation val="minMax"/>
        </c:scaling>
        <c:delete val="0"/>
        <c:axPos val="l"/>
        <c:numFmt formatCode="General" sourceLinked="0"/>
        <c:majorTickMark val="out"/>
        <c:minorTickMark val="none"/>
        <c:tickLblPos val="nextTo"/>
        <c:crossAx val="274328520"/>
        <c:crosses val="autoZero"/>
        <c:auto val="1"/>
        <c:lblAlgn val="ctr"/>
        <c:lblOffset val="100"/>
        <c:tickLblSkip val="10"/>
        <c:noMultiLvlLbl val="0"/>
      </c:catAx>
      <c:valAx>
        <c:axId val="274328520"/>
        <c:scaling>
          <c:orientation val="minMax"/>
          <c:max val="250"/>
          <c:min val="0"/>
        </c:scaling>
        <c:delete val="0"/>
        <c:axPos val="b"/>
        <c:majorGridlines/>
        <c:numFmt formatCode="0_ " sourceLinked="1"/>
        <c:majorTickMark val="out"/>
        <c:minorTickMark val="none"/>
        <c:tickLblPos val="nextTo"/>
        <c:crossAx val="274331656"/>
        <c:crosses val="autoZero"/>
        <c:crossBetween val="between"/>
        <c:majorUnit val="5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系列 1</c:v>
                </c:pt>
              </c:strCache>
            </c:strRef>
          </c:tx>
          <c:spPr>
            <a:solidFill>
              <a:srgbClr val="009900"/>
            </a:solidFill>
          </c:spPr>
          <c:invertIfNegative val="0"/>
          <c:dLbls>
            <c:dLbl>
              <c:idx val="0"/>
              <c:layout>
                <c:manualLayout>
                  <c:x val="6.8000850051331191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901950293706725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7652729427022133E-2"/>
                  <c:y val="8.2785200201064066E-1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6025001736767776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1285960741329705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10142084487962269"/>
                  <c:y val="-2.257804269347881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21368261823528917"/>
                  <c:y val="2.257804269347881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35300697215769311"/>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Sheet1!$B$2:$B$9</c:f>
              <c:numCache>
                <c:formatCode>General</c:formatCode>
                <c:ptCount val="8"/>
                <c:pt idx="0">
                  <c:v>6.7000000000000032E-2</c:v>
                </c:pt>
                <c:pt idx="1">
                  <c:v>1.4999999999999998E-2</c:v>
                </c:pt>
                <c:pt idx="2">
                  <c:v>3.3000000000000002E-2</c:v>
                </c:pt>
                <c:pt idx="3">
                  <c:v>0.10299999999999998</c:v>
                </c:pt>
                <c:pt idx="4">
                  <c:v>0.10800000000000012</c:v>
                </c:pt>
                <c:pt idx="5">
                  <c:v>0.14500000000000021</c:v>
                </c:pt>
                <c:pt idx="6">
                  <c:v>0.38300000000000534</c:v>
                </c:pt>
                <c:pt idx="7">
                  <c:v>0.70000000000000062</c:v>
                </c:pt>
              </c:numCache>
            </c:numRef>
          </c:val>
        </c:ser>
        <c:ser>
          <c:idx val="1"/>
          <c:order val="1"/>
          <c:tx>
            <c:strRef>
              <c:f>Sheet1!$C$1</c:f>
              <c:strCache>
                <c:ptCount val="1"/>
                <c:pt idx="0">
                  <c:v>列1</c:v>
                </c:pt>
              </c:strCache>
            </c:strRef>
          </c:tx>
          <c:invertIfNegative val="0"/>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Sheet1!$C$2:$C$9</c:f>
              <c:numCache>
                <c:formatCode>General</c:formatCode>
                <c:ptCount val="8"/>
              </c:numCache>
            </c:numRef>
          </c:val>
        </c:ser>
        <c:ser>
          <c:idx val="2"/>
          <c:order val="2"/>
          <c:tx>
            <c:strRef>
              <c:f>Sheet1!$D$1</c:f>
              <c:strCache>
                <c:ptCount val="1"/>
                <c:pt idx="0">
                  <c:v>列2</c:v>
                </c:pt>
              </c:strCache>
            </c:strRef>
          </c:tx>
          <c:invertIfNegative val="0"/>
          <c:cat>
            <c:strRef>
              <c:f>Sheet1!$A$2:$A$9</c:f>
              <c:strCache>
                <c:ptCount val="8"/>
                <c:pt idx="0">
                  <c:v>その他</c:v>
                </c:pt>
                <c:pt idx="1">
                  <c:v>家事</c:v>
                </c:pt>
                <c:pt idx="2">
                  <c:v>家族の病気や介護</c:v>
                </c:pt>
                <c:pt idx="3">
                  <c:v>留学</c:v>
                </c:pt>
                <c:pt idx="4">
                  <c:v>夫の転勤に伴う</c:v>
                </c:pt>
                <c:pt idx="5">
                  <c:v>自分の病気療養</c:v>
                </c:pt>
                <c:pt idx="6">
                  <c:v>子育て</c:v>
                </c:pt>
                <c:pt idx="7">
                  <c:v>出産</c:v>
                </c:pt>
              </c:strCache>
            </c:strRef>
          </c:cat>
          <c:val>
            <c:numRef>
              <c:f>Sheet1!$D$2:$D$9</c:f>
              <c:numCache>
                <c:formatCode>General</c:formatCode>
                <c:ptCount val="8"/>
              </c:numCache>
            </c:numRef>
          </c:val>
        </c:ser>
        <c:dLbls>
          <c:showLegendKey val="0"/>
          <c:showVal val="0"/>
          <c:showCatName val="0"/>
          <c:showSerName val="0"/>
          <c:showPercent val="0"/>
          <c:showBubbleSize val="0"/>
        </c:dLbls>
        <c:gapWidth val="41"/>
        <c:overlap val="100"/>
        <c:axId val="274327344"/>
        <c:axId val="274325384"/>
      </c:barChart>
      <c:catAx>
        <c:axId val="274327344"/>
        <c:scaling>
          <c:orientation val="minMax"/>
        </c:scaling>
        <c:delete val="0"/>
        <c:axPos val="l"/>
        <c:numFmt formatCode="General" sourceLinked="0"/>
        <c:majorTickMark val="none"/>
        <c:minorTickMark val="none"/>
        <c:tickLblPos val="nextTo"/>
        <c:crossAx val="274325384"/>
        <c:crosses val="autoZero"/>
        <c:auto val="1"/>
        <c:lblAlgn val="ctr"/>
        <c:lblOffset val="100"/>
        <c:noMultiLvlLbl val="0"/>
      </c:catAx>
      <c:valAx>
        <c:axId val="274325384"/>
        <c:scaling>
          <c:orientation val="minMax"/>
        </c:scaling>
        <c:delete val="0"/>
        <c:axPos val="b"/>
        <c:majorGridlines/>
        <c:numFmt formatCode="0%" sourceLinked="0"/>
        <c:majorTickMark val="none"/>
        <c:minorTickMark val="none"/>
        <c:tickLblPos val="high"/>
        <c:crossAx val="274327344"/>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18969311528366647"/>
          <c:y val="0.30339221567974523"/>
          <c:w val="0.65547284474056122"/>
          <c:h val="0.64301535940451804"/>
        </c:manualLayout>
      </c:layout>
      <c:pie3DChart>
        <c:varyColors val="1"/>
        <c:ser>
          <c:idx val="0"/>
          <c:order val="0"/>
          <c:tx>
            <c:strRef>
              <c:f>Sheet1!$B$1</c:f>
              <c:strCache>
                <c:ptCount val="1"/>
                <c:pt idx="0">
                  <c:v>列2</c:v>
                </c:pt>
              </c:strCache>
            </c:strRef>
          </c:tx>
          <c:explosion val="25"/>
          <c:dLbls>
            <c:dLbl>
              <c:idx val="0"/>
              <c:layout>
                <c:manualLayout>
                  <c:x val="3.2684029880880275E-2"/>
                  <c:y val="-2.9394882050142575E-2"/>
                </c:manualLayout>
              </c:layout>
              <c:tx>
                <c:rich>
                  <a:bodyPr/>
                  <a:lstStyle/>
                  <a:p>
                    <a:r>
                      <a:rPr lang="en-US" altLang="ja-JP" sz="1400" b="1" dirty="0"/>
                      <a:t>1</a:t>
                    </a:r>
                    <a:r>
                      <a:rPr lang="ja-JP" altLang="en-US" dirty="0"/>
                      <a:t>ヵ月未満
</a:t>
                    </a:r>
                    <a:r>
                      <a:rPr lang="en-US" altLang="ja-JP" dirty="0" smtClean="0"/>
                      <a:t>3.6%</a:t>
                    </a:r>
                  </a:p>
                  <a:p>
                    <a:r>
                      <a:rPr lang="en-US" altLang="ja-JP" dirty="0" smtClean="0"/>
                      <a:t>(104</a:t>
                    </a:r>
                    <a:r>
                      <a:rPr lang="ja-JP" altLang="en-US" dirty="0" smtClean="0"/>
                      <a:t>人</a:t>
                    </a:r>
                    <a:r>
                      <a:rPr lang="en-US" altLang="ja-JP" dirty="0" smtClean="0"/>
                      <a:t>)</a:t>
                    </a:r>
                    <a:endParaRPr lang="ja-JP" altLang="en-US" dirty="0"/>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0297723571022324E-3"/>
                  <c:y val="-0.10533166067967757"/>
                </c:manualLayout>
              </c:layout>
              <c:tx>
                <c:rich>
                  <a:bodyPr/>
                  <a:lstStyle/>
                  <a:p>
                    <a:r>
                      <a:rPr lang="en-US" altLang="ja-JP" sz="1400" b="1" dirty="0"/>
                      <a:t>1</a:t>
                    </a:r>
                    <a:r>
                      <a:rPr lang="ja-JP" altLang="en-US" dirty="0"/>
                      <a:t>～</a:t>
                    </a:r>
                    <a:r>
                      <a:rPr lang="en-US" altLang="ja-JP" dirty="0"/>
                      <a:t>6</a:t>
                    </a:r>
                    <a:r>
                      <a:rPr lang="ja-JP" altLang="en-US" dirty="0"/>
                      <a:t>ヵ月未満
</a:t>
                    </a:r>
                    <a:r>
                      <a:rPr lang="en-US" altLang="ja-JP" dirty="0" smtClean="0"/>
                      <a:t>27.8%</a:t>
                    </a:r>
                  </a:p>
                  <a:p>
                    <a:r>
                      <a:rPr lang="en-US" altLang="ja-JP" dirty="0" smtClean="0"/>
                      <a:t>(811</a:t>
                    </a:r>
                    <a:r>
                      <a:rPr lang="ja-JP" altLang="en-US" dirty="0" smtClean="0"/>
                      <a:t>人</a:t>
                    </a:r>
                    <a:r>
                      <a:rPr lang="en-US" altLang="ja-JP" dirty="0" smtClean="0"/>
                      <a:t>)</a:t>
                    </a:r>
                    <a:endParaRPr lang="ja-JP" altLang="en-US" dirty="0"/>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20594286291136887"/>
                  <c:y val="-3.8575960695726114E-7"/>
                </c:manualLayout>
              </c:layout>
              <c:tx>
                <c:rich>
                  <a:bodyPr/>
                  <a:lstStyle/>
                  <a:p>
                    <a:r>
                      <a:rPr lang="en-US" altLang="ja-JP" sz="1400" b="1" dirty="0"/>
                      <a:t>6</a:t>
                    </a:r>
                    <a:r>
                      <a:rPr lang="ja-JP" altLang="en-US" dirty="0"/>
                      <a:t>ヵ月～</a:t>
                    </a:r>
                    <a:r>
                      <a:rPr lang="en-US" altLang="ja-JP" dirty="0"/>
                      <a:t>1</a:t>
                    </a:r>
                    <a:r>
                      <a:rPr lang="ja-JP" altLang="en-US" dirty="0"/>
                      <a:t>年未満
</a:t>
                    </a:r>
                    <a:r>
                      <a:rPr lang="en-US" altLang="ja-JP" dirty="0" smtClean="0"/>
                      <a:t>29.0%</a:t>
                    </a:r>
                  </a:p>
                  <a:p>
                    <a:r>
                      <a:rPr lang="en-US" altLang="ja-JP" dirty="0" smtClean="0"/>
                      <a:t>(847</a:t>
                    </a:r>
                    <a:r>
                      <a:rPr lang="ja-JP" altLang="en-US" dirty="0" smtClean="0"/>
                      <a:t>人</a:t>
                    </a:r>
                    <a:r>
                      <a:rPr lang="en-US" altLang="ja-JP" dirty="0" smtClean="0"/>
                      <a:t>)</a:t>
                    </a:r>
                    <a:endParaRPr lang="ja-JP" altLang="en-US" dirty="0"/>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3.333333333333334E-2"/>
                  <c:y val="1.2587335975015141E-3"/>
                </c:manualLayout>
              </c:layout>
              <c:tx>
                <c:rich>
                  <a:bodyPr/>
                  <a:lstStyle/>
                  <a:p>
                    <a:r>
                      <a:rPr lang="en-US" altLang="ja-JP" sz="1400" b="1" dirty="0"/>
                      <a:t>1</a:t>
                    </a:r>
                    <a:r>
                      <a:rPr lang="ja-JP" altLang="en-US" dirty="0"/>
                      <a:t>年～</a:t>
                    </a:r>
                    <a:r>
                      <a:rPr lang="en-US" altLang="ja-JP" dirty="0"/>
                      <a:t>2</a:t>
                    </a:r>
                    <a:r>
                      <a:rPr lang="ja-JP" altLang="en-US" dirty="0"/>
                      <a:t>年未満
</a:t>
                    </a:r>
                    <a:r>
                      <a:rPr lang="en-US" altLang="ja-JP" dirty="0" smtClean="0"/>
                      <a:t>18.4%</a:t>
                    </a:r>
                  </a:p>
                  <a:p>
                    <a:r>
                      <a:rPr lang="en-US" altLang="ja-JP" dirty="0" smtClean="0"/>
                      <a:t>(538</a:t>
                    </a:r>
                    <a:r>
                      <a:rPr lang="ja-JP" altLang="en-US" dirty="0" smtClean="0"/>
                      <a:t>人</a:t>
                    </a:r>
                    <a:r>
                      <a:rPr lang="en-US" altLang="ja-JP" dirty="0" smtClean="0"/>
                      <a:t>)</a:t>
                    </a:r>
                    <a:endParaRPr lang="ja-JP" altLang="en-US" dirty="0"/>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0819503331314462"/>
                  <c:y val="-5.5695586292881037E-2"/>
                </c:manualLayout>
              </c:layout>
              <c:tx>
                <c:rich>
                  <a:bodyPr/>
                  <a:lstStyle/>
                  <a:p>
                    <a:r>
                      <a:rPr lang="en-US" altLang="ja-JP" sz="1400" b="1" dirty="0"/>
                      <a:t>2</a:t>
                    </a:r>
                    <a:r>
                      <a:rPr lang="ja-JP" altLang="en-US" dirty="0"/>
                      <a:t>年～</a:t>
                    </a:r>
                    <a:r>
                      <a:rPr lang="en-US" altLang="ja-JP" dirty="0"/>
                      <a:t>3</a:t>
                    </a:r>
                    <a:r>
                      <a:rPr lang="ja-JP" altLang="en-US" dirty="0"/>
                      <a:t>年未満
</a:t>
                    </a:r>
                    <a:r>
                      <a:rPr lang="en-US" altLang="ja-JP" dirty="0" smtClean="0"/>
                      <a:t>11.1%</a:t>
                    </a:r>
                  </a:p>
                  <a:p>
                    <a:r>
                      <a:rPr lang="en-US" altLang="ja-JP" dirty="0" smtClean="0"/>
                      <a:t>(323</a:t>
                    </a:r>
                    <a:r>
                      <a:rPr lang="ja-JP" altLang="en-US" dirty="0" smtClean="0"/>
                      <a:t>人</a:t>
                    </a:r>
                    <a:r>
                      <a:rPr lang="en-US" altLang="ja-JP" dirty="0" smtClean="0"/>
                      <a:t>)</a:t>
                    </a:r>
                    <a:endParaRPr lang="ja-JP" altLang="en-US" dirty="0"/>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7.8387040642327432E-2"/>
                  <c:y val="0"/>
                </c:manualLayout>
              </c:layout>
              <c:tx>
                <c:rich>
                  <a:bodyPr/>
                  <a:lstStyle/>
                  <a:p>
                    <a:r>
                      <a:rPr lang="en-US" altLang="ja-JP" sz="1400" b="1" dirty="0"/>
                      <a:t>3</a:t>
                    </a:r>
                    <a:r>
                      <a:rPr lang="ja-JP" altLang="en-US" dirty="0"/>
                      <a:t>年以上
</a:t>
                    </a:r>
                    <a:r>
                      <a:rPr lang="en-US" altLang="ja-JP" dirty="0" smtClean="0"/>
                      <a:t>10.1%</a:t>
                    </a:r>
                  </a:p>
                  <a:p>
                    <a:r>
                      <a:rPr lang="en-US" altLang="ja-JP" dirty="0" smtClean="0"/>
                      <a:t>(295</a:t>
                    </a:r>
                    <a:r>
                      <a:rPr lang="ja-JP" altLang="en-US" dirty="0" smtClean="0"/>
                      <a:t>人</a:t>
                    </a:r>
                    <a:r>
                      <a:rPr lang="en-US" altLang="ja-JP" dirty="0" smtClean="0"/>
                      <a:t>)</a:t>
                    </a:r>
                    <a:endParaRPr lang="ja-JP" altLang="en-US" dirty="0"/>
                  </a:p>
                </c:rich>
              </c:tx>
              <c:dLblPos val="bestFi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b="1"/>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Sheet1!$A$2:$A$7</c:f>
              <c:strCache>
                <c:ptCount val="6"/>
                <c:pt idx="0">
                  <c:v>1ヵ月未満</c:v>
                </c:pt>
                <c:pt idx="1">
                  <c:v>1～6ヵ月未満</c:v>
                </c:pt>
                <c:pt idx="2">
                  <c:v>6ヵ月～1年未満</c:v>
                </c:pt>
                <c:pt idx="3">
                  <c:v>1年～2年未満</c:v>
                </c:pt>
                <c:pt idx="4">
                  <c:v>2年～3年未満</c:v>
                </c:pt>
                <c:pt idx="5">
                  <c:v>3年以上</c:v>
                </c:pt>
              </c:strCache>
            </c:strRef>
          </c:cat>
          <c:val>
            <c:numRef>
              <c:f>Sheet1!$B$2:$B$7</c:f>
              <c:numCache>
                <c:formatCode>General</c:formatCode>
                <c:ptCount val="6"/>
                <c:pt idx="0">
                  <c:v>3.5999999999999997E-2</c:v>
                </c:pt>
                <c:pt idx="1">
                  <c:v>0.27800000000000002</c:v>
                </c:pt>
                <c:pt idx="2">
                  <c:v>0.29000000000000031</c:v>
                </c:pt>
                <c:pt idx="3">
                  <c:v>0.18400000000000041</c:v>
                </c:pt>
                <c:pt idx="4">
                  <c:v>0.111</c:v>
                </c:pt>
                <c:pt idx="5">
                  <c:v>0.10100000000000002</c:v>
                </c:pt>
              </c:numCache>
            </c:numRef>
          </c:val>
        </c:ser>
        <c:ser>
          <c:idx val="1"/>
          <c:order val="1"/>
          <c:tx>
            <c:strRef>
              <c:f>Sheet1!$C$1</c:f>
              <c:strCache>
                <c:ptCount val="1"/>
                <c:pt idx="0">
                  <c:v>列1</c:v>
                </c:pt>
              </c:strCache>
            </c:strRef>
          </c:tx>
          <c:explosion val="25"/>
          <c:cat>
            <c:strRef>
              <c:f>Sheet1!$A$2:$A$7</c:f>
              <c:strCache>
                <c:ptCount val="6"/>
                <c:pt idx="0">
                  <c:v>1ヵ月未満</c:v>
                </c:pt>
                <c:pt idx="1">
                  <c:v>1～6ヵ月未満</c:v>
                </c:pt>
                <c:pt idx="2">
                  <c:v>6ヵ月～1年未満</c:v>
                </c:pt>
                <c:pt idx="3">
                  <c:v>1年～2年未満</c:v>
                </c:pt>
                <c:pt idx="4">
                  <c:v>2年～3年未満</c:v>
                </c:pt>
                <c:pt idx="5">
                  <c:v>3年以上</c:v>
                </c:pt>
              </c:strCache>
            </c:strRef>
          </c:cat>
          <c:val>
            <c:numRef>
              <c:f>Sheet1!$C$2:$C$7</c:f>
              <c:numCache>
                <c:formatCode>General</c:formatCode>
                <c:ptCount val="6"/>
                <c:pt idx="0">
                  <c:v>104</c:v>
                </c:pt>
                <c:pt idx="1">
                  <c:v>811</c:v>
                </c:pt>
                <c:pt idx="2">
                  <c:v>847</c:v>
                </c:pt>
                <c:pt idx="3">
                  <c:v>538</c:v>
                </c:pt>
                <c:pt idx="4">
                  <c:v>323</c:v>
                </c:pt>
                <c:pt idx="5">
                  <c:v>295</c:v>
                </c:pt>
              </c:numCache>
            </c:numRef>
          </c:val>
        </c:ser>
        <c:dLbls>
          <c:showLegendKey val="0"/>
          <c:showVal val="0"/>
          <c:showCatName val="0"/>
          <c:showSerName val="0"/>
          <c:showPercent val="0"/>
          <c:showBubbleSize val="0"/>
          <c:showLeaderLines val="0"/>
        </c:dLbls>
      </c:pie3DChart>
    </c:plotArea>
    <c:plotVisOnly val="1"/>
    <c:dispBlanksAs val="zero"/>
    <c:showDLblsOverMax val="0"/>
  </c:chart>
  <c:spPr>
    <a:solidFill>
      <a:schemeClr val="bg1"/>
    </a:solidFill>
    <a:ln>
      <a:noFill/>
    </a:ln>
  </c:spPr>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400" b="0" i="1" baseline="0" dirty="0" smtClean="0">
                <a:solidFill>
                  <a:schemeClr val="tx1"/>
                </a:solidFill>
              </a:rPr>
              <a:t>（主な理由３つまで）</a:t>
            </a:r>
            <a:endParaRPr lang="ja-JP" altLang="en-US" sz="1400" b="0" i="1" baseline="0" dirty="0">
              <a:solidFill>
                <a:schemeClr val="tx1"/>
              </a:solidFill>
            </a:endParaRPr>
          </a:p>
        </c:rich>
      </c:tx>
      <c:layout>
        <c:manualLayout>
          <c:xMode val="edge"/>
          <c:yMode val="edge"/>
          <c:x val="1.2425839628772486E-3"/>
          <c:y val="8.4535159874011265E-2"/>
        </c:manualLayout>
      </c:layout>
      <c:overlay val="0"/>
    </c:title>
    <c:autoTitleDeleted val="0"/>
    <c:plotArea>
      <c:layout/>
      <c:barChart>
        <c:barDir val="bar"/>
        <c:grouping val="stacked"/>
        <c:varyColors val="0"/>
        <c:ser>
          <c:idx val="0"/>
          <c:order val="0"/>
          <c:tx>
            <c:strRef>
              <c:f>Sheet1!$B$1</c:f>
              <c:strCache>
                <c:ptCount val="1"/>
                <c:pt idx="0">
                  <c:v>列2</c:v>
                </c:pt>
              </c:strCache>
            </c:strRef>
          </c:tx>
          <c:invertIfNegative val="0"/>
          <c:dLbls>
            <c:delete val="1"/>
          </c:dLbls>
          <c:cat>
            <c:strRef>
              <c:f>Sheet1!$A$2:$A$20</c:f>
              <c:strCache>
                <c:ptCount val="19"/>
                <c:pt idx="0">
                  <c:v>その他</c:v>
                </c:pt>
                <c:pt idx="1">
                  <c:v>看護職員にむかなかったため</c:v>
                </c:pt>
                <c:pt idx="2">
                  <c:v>定年退職のため</c:v>
                </c:pt>
                <c:pt idx="3">
                  <c:v>キャリアアップの機会がないため</c:v>
                </c:pt>
                <c:pt idx="4">
                  <c:v>教育体制が充実していないため</c:v>
                </c:pt>
                <c:pt idx="5">
                  <c:v>責任の重さ・医療事故への不安があるため</c:v>
                </c:pt>
                <c:pt idx="6">
                  <c:v>夜勤の負担が大きいため</c:v>
                </c:pt>
                <c:pt idx="7">
                  <c:v>給与に不満があるため</c:v>
                </c:pt>
                <c:pt idx="8">
                  <c:v>休暇がとれない・とりづらいため</c:v>
                </c:pt>
                <c:pt idx="9">
                  <c:v>超過勤務が多いため</c:v>
                </c:pt>
                <c:pt idx="10">
                  <c:v>人間関係がよくないから</c:v>
                </c:pt>
                <c:pt idx="11">
                  <c:v>他分野（看護以外）への興味</c:v>
                </c:pt>
                <c:pt idx="12">
                  <c:v>他施設への興味</c:v>
                </c:pt>
                <c:pt idx="13">
                  <c:v>進学のため</c:v>
                </c:pt>
                <c:pt idx="14">
                  <c:v>通学が困難なため</c:v>
                </c:pt>
                <c:pt idx="15">
                  <c:v>家族の健康問題・介護のため</c:v>
                </c:pt>
                <c:pt idx="16">
                  <c:v>本人の健康問題のため</c:v>
                </c:pt>
                <c:pt idx="17">
                  <c:v>結婚のため</c:v>
                </c:pt>
                <c:pt idx="18">
                  <c:v>出産・育児のため</c:v>
                </c:pt>
              </c:strCache>
            </c:strRef>
          </c:cat>
          <c:val>
            <c:numRef>
              <c:f>Sheet1!$B$2:$B$20</c:f>
              <c:numCache>
                <c:formatCode>#,##0.0</c:formatCode>
                <c:ptCount val="19"/>
                <c:pt idx="0">
                  <c:v>19.7</c:v>
                </c:pt>
                <c:pt idx="1">
                  <c:v>1</c:v>
                </c:pt>
                <c:pt idx="2">
                  <c:v>0.4</c:v>
                </c:pt>
                <c:pt idx="3">
                  <c:v>4.4000000000000004</c:v>
                </c:pt>
                <c:pt idx="4">
                  <c:v>3.7</c:v>
                </c:pt>
                <c:pt idx="5">
                  <c:v>9.6</c:v>
                </c:pt>
                <c:pt idx="6">
                  <c:v>9.7000000000000011</c:v>
                </c:pt>
                <c:pt idx="7">
                  <c:v>8</c:v>
                </c:pt>
                <c:pt idx="8">
                  <c:v>10.3</c:v>
                </c:pt>
                <c:pt idx="9">
                  <c:v>10.5</c:v>
                </c:pt>
                <c:pt idx="10">
                  <c:v>12.8</c:v>
                </c:pt>
                <c:pt idx="11">
                  <c:v>4.0999999999999996</c:v>
                </c:pt>
                <c:pt idx="12">
                  <c:v>15.1</c:v>
                </c:pt>
                <c:pt idx="13">
                  <c:v>6.3</c:v>
                </c:pt>
                <c:pt idx="14">
                  <c:v>10.4</c:v>
                </c:pt>
                <c:pt idx="15">
                  <c:v>6.9</c:v>
                </c:pt>
                <c:pt idx="16">
                  <c:v>8.6</c:v>
                </c:pt>
                <c:pt idx="17">
                  <c:v>17.7</c:v>
                </c:pt>
                <c:pt idx="18">
                  <c:v>22.1</c:v>
                </c:pt>
              </c:numCache>
            </c:numRef>
          </c:val>
        </c:ser>
        <c:dLbls>
          <c:showLegendKey val="0"/>
          <c:showVal val="1"/>
          <c:showCatName val="0"/>
          <c:showSerName val="0"/>
          <c:showPercent val="0"/>
          <c:showBubbleSize val="0"/>
        </c:dLbls>
        <c:gapWidth val="100"/>
        <c:overlap val="100"/>
        <c:axId val="274885912"/>
        <c:axId val="274884344"/>
      </c:barChart>
      <c:catAx>
        <c:axId val="274885912"/>
        <c:scaling>
          <c:orientation val="minMax"/>
        </c:scaling>
        <c:delete val="0"/>
        <c:axPos val="l"/>
        <c:numFmt formatCode="General" sourceLinked="0"/>
        <c:majorTickMark val="out"/>
        <c:minorTickMark val="none"/>
        <c:tickLblPos val="nextTo"/>
        <c:txPr>
          <a:bodyPr/>
          <a:lstStyle/>
          <a:p>
            <a:pPr>
              <a:defRPr sz="1400" baseline="0">
                <a:latin typeface="+mj-ea"/>
                <a:ea typeface="+mj-ea"/>
              </a:defRPr>
            </a:pPr>
            <a:endParaRPr lang="ja-JP"/>
          </a:p>
        </c:txPr>
        <c:crossAx val="274884344"/>
        <c:crosses val="autoZero"/>
        <c:auto val="1"/>
        <c:lblAlgn val="ctr"/>
        <c:lblOffset val="100"/>
        <c:noMultiLvlLbl val="0"/>
      </c:catAx>
      <c:valAx>
        <c:axId val="274884344"/>
        <c:scaling>
          <c:orientation val="minMax"/>
        </c:scaling>
        <c:delete val="0"/>
        <c:axPos val="b"/>
        <c:majorGridlines/>
        <c:numFmt formatCode="#,##0.0" sourceLinked="1"/>
        <c:majorTickMark val="out"/>
        <c:minorTickMark val="none"/>
        <c:tickLblPos val="nextTo"/>
        <c:crossAx val="274885912"/>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latin typeface="HG丸ｺﾞｼｯｸM-PRO" pitchFamily="50" charset="-128"/>
                <a:ea typeface="HG丸ｺﾞｼｯｸM-PRO" pitchFamily="50" charset="-128"/>
              </a:defRPr>
            </a:pPr>
            <a:r>
              <a:rPr lang="ja-JP" sz="1400" b="1" dirty="0">
                <a:latin typeface="HG丸ｺﾞｼｯｸM-PRO" pitchFamily="50" charset="-128"/>
                <a:ea typeface="HG丸ｺﾞｼｯｸM-PRO" pitchFamily="50" charset="-128"/>
              </a:rPr>
              <a:t>勤務環境の改善に対する認識</a:t>
            </a:r>
          </a:p>
        </c:rich>
      </c:tx>
      <c:layout>
        <c:manualLayout>
          <c:xMode val="edge"/>
          <c:yMode val="edge"/>
          <c:x val="0.27662596831267294"/>
          <c:y val="0"/>
        </c:manualLayout>
      </c:layout>
      <c:overlay val="0"/>
    </c:title>
    <c:autoTitleDeleted val="0"/>
    <c:plotArea>
      <c:layout>
        <c:manualLayout>
          <c:layoutTarget val="inner"/>
          <c:xMode val="edge"/>
          <c:yMode val="edge"/>
          <c:x val="0.1059874266771506"/>
          <c:y val="0.19808995602568688"/>
          <c:w val="0.57103160350571924"/>
          <c:h val="0.65048873201194668"/>
        </c:manualLayout>
      </c:layout>
      <c:barChart>
        <c:barDir val="bar"/>
        <c:grouping val="clustered"/>
        <c:varyColors val="0"/>
        <c:ser>
          <c:idx val="0"/>
          <c:order val="0"/>
          <c:tx>
            <c:strRef>
              <c:f>Sheet1!$B$159</c:f>
              <c:strCache>
                <c:ptCount val="1"/>
                <c:pt idx="0">
                  <c:v>「Bに近い」と回答した医師の割合</c:v>
                </c:pt>
              </c:strCache>
            </c:strRef>
          </c:tx>
          <c:invertIfNegative val="0"/>
          <c:dLbls>
            <c:dLbl>
              <c:idx val="0"/>
              <c:layout>
                <c:manualLayout>
                  <c:x val="1.3127051101734661E-2"/>
                  <c:y val="0"/>
                </c:manualLayout>
              </c:layout>
              <c:tx>
                <c:rich>
                  <a:bodyPr/>
                  <a:lstStyle/>
                  <a:p>
                    <a:r>
                      <a:rPr lang="en-US" altLang="en-US" sz="1100"/>
                      <a:t>3</a:t>
                    </a:r>
                    <a:r>
                      <a:rPr lang="en-US" altLang="en-US"/>
                      <a:t>8.2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5011720581342877E-3"/>
                  <c:y val="-2.743483632311946E-3"/>
                </c:manualLayout>
              </c:layout>
              <c:tx>
                <c:rich>
                  <a:bodyPr/>
                  <a:lstStyle/>
                  <a:p>
                    <a:r>
                      <a:rPr lang="en-US" altLang="en-US" sz="1100"/>
                      <a:t>3</a:t>
                    </a:r>
                    <a:r>
                      <a:rPr lang="en-US" altLang="en-US"/>
                      <a:t>7.2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ltLang="en-US" sz="1100"/>
                      <a:t>3</a:t>
                    </a:r>
                    <a:r>
                      <a:rPr lang="en-US" altLang="en-US"/>
                      <a:t>0.3</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ltLang="en-US" sz="1100"/>
                      <a:t>2</a:t>
                    </a:r>
                    <a:r>
                      <a:rPr lang="en-US" altLang="en-US"/>
                      <a:t>5.9</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256446319737482E-2"/>
                  <c:y val="5.4869672646239102E-3"/>
                </c:manualLayout>
              </c:layout>
              <c:tx>
                <c:rich>
                  <a:bodyPr/>
                  <a:lstStyle/>
                  <a:p>
                    <a:r>
                      <a:rPr lang="en-US" altLang="en-US" sz="1100"/>
                      <a:t>1</a:t>
                    </a:r>
                    <a:r>
                      <a:rPr lang="en-US" altLang="en-US"/>
                      <a:t>6.2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latin typeface="HG丸ｺﾞｼｯｸM-PRO" pitchFamily="50" charset="-128"/>
                    <a:ea typeface="HG丸ｺﾞｼｯｸM-PRO" pitchFamily="50" charset="-128"/>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Sheet1!$A$160:$A$164</c:f>
              <c:strCache>
                <c:ptCount val="5"/>
                <c:pt idx="0">
                  <c:v>20歳代</c:v>
                </c:pt>
                <c:pt idx="1">
                  <c:v>30歳代</c:v>
                </c:pt>
                <c:pt idx="2">
                  <c:v>40歳代</c:v>
                </c:pt>
                <c:pt idx="3">
                  <c:v>50歳代</c:v>
                </c:pt>
                <c:pt idx="4">
                  <c:v>60歳代
以上</c:v>
                </c:pt>
              </c:strCache>
            </c:strRef>
          </c:cat>
          <c:val>
            <c:numRef>
              <c:f>Sheet1!$B$160:$B$164</c:f>
              <c:numCache>
                <c:formatCode>0.00%</c:formatCode>
                <c:ptCount val="5"/>
                <c:pt idx="0">
                  <c:v>0.38200000000000683</c:v>
                </c:pt>
                <c:pt idx="1">
                  <c:v>0.37200000000000188</c:v>
                </c:pt>
                <c:pt idx="2">
                  <c:v>0.30300000000000032</c:v>
                </c:pt>
                <c:pt idx="3">
                  <c:v>0.25900000000000001</c:v>
                </c:pt>
                <c:pt idx="4">
                  <c:v>0.16200000000000139</c:v>
                </c:pt>
              </c:numCache>
            </c:numRef>
          </c:val>
        </c:ser>
        <c:dLbls>
          <c:showLegendKey val="0"/>
          <c:showVal val="1"/>
          <c:showCatName val="0"/>
          <c:showSerName val="0"/>
          <c:showPercent val="0"/>
          <c:showBubbleSize val="0"/>
        </c:dLbls>
        <c:gapWidth val="150"/>
        <c:axId val="274883168"/>
        <c:axId val="274885128"/>
      </c:barChart>
      <c:catAx>
        <c:axId val="274883168"/>
        <c:scaling>
          <c:orientation val="minMax"/>
        </c:scaling>
        <c:delete val="0"/>
        <c:axPos val="l"/>
        <c:numFmt formatCode="General" sourceLinked="0"/>
        <c:majorTickMark val="out"/>
        <c:minorTickMark val="none"/>
        <c:tickLblPos val="nextTo"/>
        <c:txPr>
          <a:bodyPr/>
          <a:lstStyle/>
          <a:p>
            <a:pPr>
              <a:defRPr sz="800">
                <a:latin typeface="HG丸ｺﾞｼｯｸM-PRO" pitchFamily="50" charset="-128"/>
                <a:ea typeface="HG丸ｺﾞｼｯｸM-PRO" pitchFamily="50" charset="-128"/>
              </a:defRPr>
            </a:pPr>
            <a:endParaRPr lang="ja-JP"/>
          </a:p>
        </c:txPr>
        <c:crossAx val="274885128"/>
        <c:crosses val="autoZero"/>
        <c:auto val="1"/>
        <c:lblAlgn val="ctr"/>
        <c:lblOffset val="100"/>
        <c:noMultiLvlLbl val="0"/>
      </c:catAx>
      <c:valAx>
        <c:axId val="274885128"/>
        <c:scaling>
          <c:orientation val="minMax"/>
        </c:scaling>
        <c:delete val="1"/>
        <c:axPos val="b"/>
        <c:majorGridlines/>
        <c:title>
          <c:tx>
            <c:rich>
              <a:bodyPr/>
              <a:lstStyle/>
              <a:p>
                <a:pPr>
                  <a:defRPr sz="1200">
                    <a:latin typeface="HG丸ｺﾞｼｯｸM-PRO" pitchFamily="50" charset="-128"/>
                    <a:ea typeface="HG丸ｺﾞｼｯｸM-PRO" pitchFamily="50" charset="-128"/>
                  </a:defRPr>
                </a:pPr>
                <a:r>
                  <a:rPr lang="ja-JP" altLang="en-US" sz="1200">
                    <a:latin typeface="HG丸ｺﾞｼｯｸM-PRO" pitchFamily="50" charset="-128"/>
                    <a:ea typeface="HG丸ｺﾞｼｯｸM-PRO" pitchFamily="50" charset="-128"/>
                  </a:rPr>
                  <a:t>％</a:t>
                </a:r>
              </a:p>
            </c:rich>
          </c:tx>
          <c:layout>
            <c:manualLayout>
              <c:xMode val="edge"/>
              <c:yMode val="edge"/>
              <c:x val="0.65447549014181172"/>
              <c:y val="0.85680916435864862"/>
            </c:manualLayout>
          </c:layout>
          <c:overlay val="0"/>
        </c:title>
        <c:numFmt formatCode="0.00%" sourceLinked="1"/>
        <c:majorTickMark val="out"/>
        <c:minorTickMark val="none"/>
        <c:tickLblPos val="none"/>
        <c:crossAx val="274883168"/>
        <c:crosses val="autoZero"/>
        <c:crossBetween val="between"/>
      </c:valAx>
    </c:plotArea>
    <c:legend>
      <c:legendPos val="r"/>
      <c:legendEntry>
        <c:idx val="0"/>
        <c:txPr>
          <a:bodyPr/>
          <a:lstStyle/>
          <a:p>
            <a:pPr>
              <a:defRPr sz="1200">
                <a:latin typeface="HG丸ｺﾞｼｯｸM-PRO" pitchFamily="50" charset="-128"/>
                <a:ea typeface="HG丸ｺﾞｼｯｸM-PRO" pitchFamily="50" charset="-128"/>
              </a:defRPr>
            </a:pPr>
            <a:endParaRPr lang="ja-JP"/>
          </a:p>
        </c:txPr>
      </c:legendEntry>
      <c:layout>
        <c:manualLayout>
          <c:xMode val="edge"/>
          <c:yMode val="edge"/>
          <c:x val="0.41566099510375137"/>
          <c:y val="0.10938323174414577"/>
          <c:w val="0.54080358664009964"/>
          <c:h val="7.3021851603096197E-2"/>
        </c:manualLayout>
      </c:layout>
      <c:overlay val="0"/>
      <c:txPr>
        <a:bodyPr/>
        <a:lstStyle/>
        <a:p>
          <a:pPr>
            <a:defRPr sz="900">
              <a:latin typeface="HG丸ｺﾞｼｯｸM-PRO" pitchFamily="50" charset="-128"/>
              <a:ea typeface="HG丸ｺﾞｼｯｸM-PRO" pitchFamily="50" charset="-128"/>
            </a:defRPr>
          </a:pPr>
          <a:endParaRPr lang="ja-JP"/>
        </a:p>
      </c:txPr>
    </c:legend>
    <c:plotVisOnly val="1"/>
    <c:dispBlanksAs val="gap"/>
    <c:showDLblsOverMax val="0"/>
  </c:chart>
  <c:spPr>
    <a:noFill/>
    <a:ln>
      <a:noFill/>
    </a:ln>
  </c:spPr>
  <c:txPr>
    <a:bodyPr/>
    <a:lstStyle/>
    <a:p>
      <a:pPr>
        <a:defRPr b="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0.00909</cdr:x>
      <cdr:y>0.12873</cdr:y>
    </cdr:from>
    <cdr:to>
      <cdr:x>0.18069</cdr:x>
      <cdr:y>0.18286</cdr:y>
    </cdr:to>
    <cdr:sp macro="" textlink="">
      <cdr:nvSpPr>
        <cdr:cNvPr id="3" name="正方形/長方形 2"/>
        <cdr:cNvSpPr/>
      </cdr:nvSpPr>
      <cdr:spPr>
        <a:xfrm xmlns:a="http://schemas.openxmlformats.org/drawingml/2006/main">
          <a:off x="72008" y="684947"/>
          <a:ext cx="1359223" cy="288018"/>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xmlns:a="http://schemas.openxmlformats.org/drawingml/2006/main">
          <a:pPr algn="ctr"/>
          <a:r>
            <a:rPr kumimoji="1" lang="ja-JP" altLang="en-US" sz="1400" dirty="0" smtClean="0"/>
            <a:t>（ｎ＝</a:t>
          </a:r>
          <a:r>
            <a:rPr kumimoji="1" lang="en-US" altLang="ja-JP" sz="1400" dirty="0" smtClean="0"/>
            <a:t>11,999</a:t>
          </a:r>
          <a:r>
            <a:rPr kumimoji="1" lang="ja-JP" altLang="en-US" sz="1400" dirty="0" smtClean="0"/>
            <a:t>）</a:t>
          </a:r>
          <a:endParaRPr kumimoji="1" lang="ja-JP" altLang="en-US" sz="1400" dirty="0"/>
        </a:p>
      </cdr:txBody>
    </cdr:sp>
  </cdr:relSizeAnchor>
  <cdr:relSizeAnchor xmlns:cdr="http://schemas.openxmlformats.org/drawingml/2006/chartDrawing">
    <cdr:from>
      <cdr:x>1.16537E-7</cdr:x>
      <cdr:y>0.4085</cdr:y>
    </cdr:from>
    <cdr:to>
      <cdr:x>0.86923</cdr:x>
      <cdr:y>0.8376</cdr:y>
    </cdr:to>
    <cdr:sp macro="" textlink="">
      <cdr:nvSpPr>
        <cdr:cNvPr id="4" name="ドーナツ 3"/>
        <cdr:cNvSpPr/>
      </cdr:nvSpPr>
      <cdr:spPr>
        <a:xfrm xmlns:a="http://schemas.openxmlformats.org/drawingml/2006/main">
          <a:off x="1" y="2173571"/>
          <a:ext cx="7458822" cy="2283176"/>
        </a:xfrm>
        <a:prstGeom xmlns:a="http://schemas.openxmlformats.org/drawingml/2006/main" prst="donut">
          <a:avLst>
            <a:gd name="adj" fmla="val 0"/>
          </a:avLst>
        </a:prstGeom>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kumimoji="1" lang="ja-JP" altLang="en-US">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0.8348</cdr:x>
      <cdr:y>0.43222</cdr:y>
    </cdr:from>
    <cdr:to>
      <cdr:x>0.97515</cdr:x>
      <cdr:y>0.62083</cdr:y>
    </cdr:to>
    <cdr:sp macro="" textlink="">
      <cdr:nvSpPr>
        <cdr:cNvPr id="3" name="テキスト ボックス 2"/>
        <cdr:cNvSpPr txBox="1"/>
      </cdr:nvSpPr>
      <cdr:spPr>
        <a:xfrm xmlns:a="http://schemas.openxmlformats.org/drawingml/2006/main">
          <a:off x="5438775" y="209550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0.77778</cdr:x>
      <cdr:y>0.32613</cdr:y>
    </cdr:from>
    <cdr:to>
      <cdr:x>0.9576</cdr:x>
      <cdr:y>0.66208</cdr:y>
    </cdr:to>
    <cdr:sp macro="" textlink="">
      <cdr:nvSpPr>
        <cdr:cNvPr id="4" name="テキスト ボックス 3"/>
        <cdr:cNvSpPr txBox="1"/>
      </cdr:nvSpPr>
      <cdr:spPr>
        <a:xfrm xmlns:a="http://schemas.openxmlformats.org/drawingml/2006/main">
          <a:off x="5067300" y="1581151"/>
          <a:ext cx="1171575" cy="16287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0.70134</cdr:x>
      <cdr:y>0.20203</cdr:y>
    </cdr:from>
    <cdr:to>
      <cdr:x>0.98897</cdr:x>
      <cdr:y>0.90913</cdr:y>
    </cdr:to>
    <cdr:sp macro="" textlink="">
      <cdr:nvSpPr>
        <cdr:cNvPr id="5" name="テキスト ボックス 4"/>
        <cdr:cNvSpPr txBox="1"/>
      </cdr:nvSpPr>
      <cdr:spPr>
        <a:xfrm xmlns:a="http://schemas.openxmlformats.org/drawingml/2006/main">
          <a:off x="4439979" y="576064"/>
          <a:ext cx="1820902" cy="2016224"/>
        </a:xfrm>
        <a:prstGeom xmlns:a="http://schemas.openxmlformats.org/drawingml/2006/main" prst="rect">
          <a:avLst/>
        </a:prstGeom>
      </cdr:spPr>
      <cdr:style>
        <a:lnRef xmlns:a="http://schemas.openxmlformats.org/drawingml/2006/main" idx="2">
          <a:schemeClr val="accent2"/>
        </a:lnRef>
        <a:fillRef xmlns:a="http://schemas.openxmlformats.org/drawingml/2006/main" idx="1">
          <a:schemeClr val="lt1"/>
        </a:fillRef>
        <a:effectRef xmlns:a="http://schemas.openxmlformats.org/drawingml/2006/main" idx="0">
          <a:schemeClr val="accent2"/>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ja-JP" altLang="en-US" sz="1200" dirty="0">
              <a:latin typeface="HG丸ｺﾞｼｯｸM-PRO" pitchFamily="50" charset="-128"/>
              <a:ea typeface="HG丸ｺﾞｼｯｸM-PRO" pitchFamily="50" charset="-128"/>
            </a:rPr>
            <a:t>Ａ：「医師には、特別の使命があるのだから厳しい勤務環境にあるのはやむを得ない」</a:t>
          </a:r>
          <a:endParaRPr lang="en-US" altLang="ja-JP" sz="1200" dirty="0">
            <a:latin typeface="HG丸ｺﾞｼｯｸM-PRO" pitchFamily="50" charset="-128"/>
            <a:ea typeface="HG丸ｺﾞｼｯｸM-PRO" pitchFamily="50" charset="-128"/>
          </a:endParaRPr>
        </a:p>
        <a:p xmlns:a="http://schemas.openxmlformats.org/drawingml/2006/main">
          <a:endParaRPr lang="en-US" altLang="ja-JP" sz="1200" dirty="0">
            <a:latin typeface="HG丸ｺﾞｼｯｸM-PRO" pitchFamily="50" charset="-128"/>
            <a:ea typeface="HG丸ｺﾞｼｯｸM-PRO" pitchFamily="50" charset="-128"/>
          </a:endParaRPr>
        </a:p>
        <a:p xmlns:a="http://schemas.openxmlformats.org/drawingml/2006/main">
          <a:r>
            <a:rPr lang="ja-JP" altLang="en-US" sz="1200" dirty="0">
              <a:latin typeface="HG丸ｺﾞｼｯｸM-PRO" pitchFamily="50" charset="-128"/>
              <a:ea typeface="HG丸ｺﾞｼｯｸM-PRO" pitchFamily="50" charset="-128"/>
            </a:rPr>
            <a:t>Ｂ：「医師不足という現状においても、勤務環境は工夫次第で改善しうるし、改善すべき」</a:t>
          </a:r>
        </a:p>
      </cdr:txBody>
    </cdr:sp>
  </cdr:relSizeAnchor>
  <cdr:relSizeAnchor xmlns:cdr="http://schemas.openxmlformats.org/drawingml/2006/chartDrawing">
    <cdr:from>
      <cdr:x>0</cdr:x>
      <cdr:y>0.93558</cdr:y>
    </cdr:from>
    <cdr:to>
      <cdr:x>0.99883</cdr:x>
      <cdr:y>1</cdr:y>
    </cdr:to>
    <cdr:sp macro="" textlink="">
      <cdr:nvSpPr>
        <cdr:cNvPr id="7" name="正方形/長方形 6"/>
        <cdr:cNvSpPr/>
      </cdr:nvSpPr>
      <cdr:spPr>
        <a:xfrm xmlns:a="http://schemas.openxmlformats.org/drawingml/2006/main">
          <a:off x="-68292" y="3081883"/>
          <a:ext cx="4754391" cy="155855"/>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ja-JP" altLang="en-US" sz="1000" dirty="0">
              <a:solidFill>
                <a:sysClr val="windowText" lastClr="000000"/>
              </a:solidFill>
              <a:latin typeface="HG丸ｺﾞｼｯｸM-PRO" pitchFamily="50" charset="-128"/>
              <a:ea typeface="HG丸ｺﾞｼｯｸM-PRO" pitchFamily="50" charset="-128"/>
            </a:rPr>
            <a:t>平成２４年独立行政法人労働政策研究・研修機構「勤務医の就労実態と</a:t>
          </a:r>
          <a:r>
            <a:rPr lang="ja-JP" altLang="en-US" sz="1050" dirty="0">
              <a:solidFill>
                <a:sysClr val="windowText" lastClr="000000"/>
              </a:solidFill>
              <a:latin typeface="HG丸ｺﾞｼｯｸM-PRO" pitchFamily="50" charset="-128"/>
              <a:ea typeface="HG丸ｺﾞｼｯｸM-PRO" pitchFamily="50" charset="-128"/>
            </a:rPr>
            <a:t>意識</a:t>
          </a:r>
          <a:r>
            <a:rPr lang="ja-JP" altLang="en-US" sz="1000" dirty="0">
              <a:solidFill>
                <a:sysClr val="windowText" lastClr="000000"/>
              </a:solidFill>
              <a:latin typeface="HG丸ｺﾞｼｯｸM-PRO" pitchFamily="50" charset="-128"/>
              <a:ea typeface="HG丸ｺﾞｼｯｸM-PRO" pitchFamily="50" charset="-128"/>
            </a:rPr>
            <a:t>に関する調査」</a:t>
          </a:r>
          <a:endParaRPr lang="ja-JP" sz="1000" dirty="0">
            <a:solidFill>
              <a:sysClr val="windowText" lastClr="000000"/>
            </a:solidFill>
            <a:latin typeface="HG丸ｺﾞｼｯｸM-PRO" pitchFamily="50" charset="-128"/>
            <a:ea typeface="HG丸ｺﾞｼｯｸM-PRO"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0.11234</cdr:x>
      <cdr:y>0.71212</cdr:y>
    </cdr:from>
    <cdr:to>
      <cdr:x>0.61447</cdr:x>
      <cdr:y>0.80818</cdr:y>
    </cdr:to>
    <cdr:sp macro="" textlink="">
      <cdr:nvSpPr>
        <cdr:cNvPr id="2" name="正方形/長方形 1"/>
        <cdr:cNvSpPr/>
      </cdr:nvSpPr>
      <cdr:spPr>
        <a:xfrm xmlns:a="http://schemas.openxmlformats.org/drawingml/2006/main">
          <a:off x="332128" y="1902387"/>
          <a:ext cx="1484578" cy="256618"/>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ja-JP" altLang="en-US" sz="1000" dirty="0">
              <a:solidFill>
                <a:sysClr val="windowText" lastClr="000000"/>
              </a:solidFill>
              <a:latin typeface="HG丸ｺﾞｼｯｸM-PRO" pitchFamily="50" charset="-128"/>
              <a:ea typeface="HG丸ｺﾞｼｯｸM-PRO" pitchFamily="50" charset="-128"/>
            </a:rPr>
            <a:t>平均：</a:t>
          </a:r>
          <a:r>
            <a:rPr lang="en-US" altLang="ja-JP" sz="1000" dirty="0">
              <a:solidFill>
                <a:sysClr val="windowText" lastClr="000000"/>
              </a:solidFill>
              <a:latin typeface="HG丸ｺﾞｼｯｸM-PRO" pitchFamily="50" charset="-128"/>
              <a:ea typeface="HG丸ｺﾞｼｯｸM-PRO" pitchFamily="50" charset="-128"/>
            </a:rPr>
            <a:t>53.2</a:t>
          </a:r>
          <a:r>
            <a:rPr lang="ja-JP" altLang="en-US" sz="1000" dirty="0">
              <a:solidFill>
                <a:sysClr val="windowText" lastClr="000000"/>
              </a:solidFill>
              <a:latin typeface="HG丸ｺﾞｼｯｸM-PRO" pitchFamily="50" charset="-128"/>
              <a:ea typeface="HG丸ｺﾞｼｯｸM-PRO" pitchFamily="50" charset="-128"/>
            </a:rPr>
            <a:t>時間</a:t>
          </a:r>
          <a:endParaRPr lang="ja-JP" sz="1000" dirty="0">
            <a:solidFill>
              <a:sysClr val="windowText" lastClr="000000"/>
            </a:solidFill>
            <a:latin typeface="HG丸ｺﾞｼｯｸM-PRO" pitchFamily="50" charset="-128"/>
            <a:ea typeface="HG丸ｺﾞｼｯｸM-PRO"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0.25883</cdr:x>
      <cdr:y>0.83153</cdr:y>
    </cdr:from>
    <cdr:to>
      <cdr:x>0.79967</cdr:x>
      <cdr:y>0.9364</cdr:y>
    </cdr:to>
    <cdr:sp macro="" textlink="">
      <cdr:nvSpPr>
        <cdr:cNvPr id="2" name="正方形/長方形 1"/>
        <cdr:cNvSpPr/>
      </cdr:nvSpPr>
      <cdr:spPr>
        <a:xfrm xmlns:a="http://schemas.openxmlformats.org/drawingml/2006/main">
          <a:off x="936104" y="1997342"/>
          <a:ext cx="1956032" cy="251898"/>
        </a:xfrm>
        <a:prstGeom xmlns:a="http://schemas.openxmlformats.org/drawingml/2006/main" prst="rect">
          <a:avLst/>
        </a:prstGeom>
        <a:noFill xmlns:a="http://schemas.openxmlformats.org/drawingml/2006/main"/>
        <a:ln xmlns:a="http://schemas.openxmlformats.org/drawingml/2006/main" w="127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r>
            <a:rPr lang="en-US" altLang="ja-JP" sz="700">
              <a:solidFill>
                <a:sysClr val="windowText" lastClr="000000"/>
              </a:solidFill>
              <a:latin typeface="HG丸ｺﾞｼｯｸM-PRO" pitchFamily="50" charset="-128"/>
              <a:ea typeface="HG丸ｺﾞｼｯｸM-PRO" pitchFamily="50" charset="-128"/>
            </a:rPr>
            <a:t>※</a:t>
          </a:r>
          <a:r>
            <a:rPr lang="ja-JP" altLang="en-US" sz="700">
              <a:solidFill>
                <a:sysClr val="windowText" lastClr="000000"/>
              </a:solidFill>
              <a:latin typeface="HG丸ｺﾞｼｯｸM-PRO" pitchFamily="50" charset="-128"/>
              <a:ea typeface="HG丸ｺﾞｼｯｸM-PRO" pitchFamily="50" charset="-128"/>
            </a:rPr>
            <a:t>宿直がある者を対象に集計</a:t>
          </a:r>
          <a:endParaRPr lang="ja-JP" sz="700">
            <a:solidFill>
              <a:sysClr val="windowText" lastClr="000000"/>
            </a:solidFill>
            <a:latin typeface="HG丸ｺﾞｼｯｸM-PRO" pitchFamily="50" charset="-128"/>
            <a:ea typeface="HG丸ｺﾞｼｯｸM-PRO"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6400" cy="496888"/>
          </a:xfrm>
          <a:prstGeom prst="rect">
            <a:avLst/>
          </a:prstGeom>
        </p:spPr>
        <p:txBody>
          <a:bodyPr vert="horz" lIns="91430" tIns="45716" rIns="91430" bIns="45716"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49688" y="0"/>
            <a:ext cx="2946400" cy="496888"/>
          </a:xfrm>
          <a:prstGeom prst="rect">
            <a:avLst/>
          </a:prstGeom>
        </p:spPr>
        <p:txBody>
          <a:bodyPr vert="horz" lIns="91430" tIns="45716" rIns="91430" bIns="45716" rtlCol="0"/>
          <a:lstStyle>
            <a:lvl1pPr algn="r">
              <a:defRPr sz="1200"/>
            </a:lvl1pPr>
          </a:lstStyle>
          <a:p>
            <a:fld id="{C0F4507E-76AF-45AC-8E3F-D6031E16D203}" type="datetimeFigureOut">
              <a:rPr kumimoji="1" lang="ja-JP" altLang="en-US" smtClean="0"/>
              <a:pPr/>
              <a:t>2015/1/26</a:t>
            </a:fld>
            <a:endParaRPr kumimoji="1" lang="ja-JP" altLang="en-US"/>
          </a:p>
        </p:txBody>
      </p:sp>
      <p:sp>
        <p:nvSpPr>
          <p:cNvPr id="4" name="フッター プレースホルダ 3"/>
          <p:cNvSpPr>
            <a:spLocks noGrp="1"/>
          </p:cNvSpPr>
          <p:nvPr>
            <p:ph type="ftr" sz="quarter" idx="2"/>
          </p:nvPr>
        </p:nvSpPr>
        <p:spPr>
          <a:xfrm>
            <a:off x="1" y="9428164"/>
            <a:ext cx="2946400" cy="496887"/>
          </a:xfrm>
          <a:prstGeom prst="rect">
            <a:avLst/>
          </a:prstGeom>
        </p:spPr>
        <p:txBody>
          <a:bodyPr vert="horz" lIns="91430" tIns="45716" rIns="91430" bIns="45716"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49688" y="9428164"/>
            <a:ext cx="2946400" cy="496887"/>
          </a:xfrm>
          <a:prstGeom prst="rect">
            <a:avLst/>
          </a:prstGeom>
        </p:spPr>
        <p:txBody>
          <a:bodyPr vert="horz" lIns="91430" tIns="45716" rIns="91430" bIns="45716" rtlCol="0" anchor="b"/>
          <a:lstStyle>
            <a:lvl1pPr algn="r">
              <a:defRPr sz="1200"/>
            </a:lvl1pPr>
          </a:lstStyle>
          <a:p>
            <a:fld id="{5127BC4A-AFCA-4152-B9AF-9B46815AE454}" type="slidenum">
              <a:rPr kumimoji="1" lang="ja-JP" altLang="en-US" smtClean="0"/>
              <a:pPr/>
              <a:t>‹#›</a:t>
            </a:fld>
            <a:endParaRPr kumimoji="1" lang="ja-JP" altLang="en-US"/>
          </a:p>
        </p:txBody>
      </p:sp>
    </p:spTree>
    <p:extLst>
      <p:ext uri="{BB962C8B-B14F-4D97-AF65-F5344CB8AC3E}">
        <p14:creationId xmlns:p14="http://schemas.microsoft.com/office/powerpoint/2010/main" val="2297676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6253"/>
          </a:xfrm>
          <a:prstGeom prst="rect">
            <a:avLst/>
          </a:prstGeom>
        </p:spPr>
        <p:txBody>
          <a:bodyPr vert="horz" lIns="91302" tIns="45652" rIns="91302" bIns="456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1"/>
            <a:ext cx="2945448" cy="496253"/>
          </a:xfrm>
          <a:prstGeom prst="rect">
            <a:avLst/>
          </a:prstGeom>
        </p:spPr>
        <p:txBody>
          <a:bodyPr vert="horz" lIns="91302" tIns="45652" rIns="91302" bIns="45652" rtlCol="0"/>
          <a:lstStyle>
            <a:lvl1pPr algn="r">
              <a:defRPr sz="1200"/>
            </a:lvl1pPr>
          </a:lstStyle>
          <a:p>
            <a:fld id="{9F0BE00A-7E1A-4E59-AB37-0C2F9A30621E}" type="datetimeFigureOut">
              <a:rPr kumimoji="1" lang="ja-JP" altLang="en-US" smtClean="0"/>
              <a:pPr/>
              <a:t>2015/1/26</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1302" tIns="45652" rIns="91302" bIns="45652" rtlCol="0" anchor="ctr"/>
          <a:lstStyle/>
          <a:p>
            <a:endParaRPr lang="ja-JP" altLang="en-US"/>
          </a:p>
        </p:txBody>
      </p:sp>
      <p:sp>
        <p:nvSpPr>
          <p:cNvPr id="5" name="ノート プレースホルダー 4"/>
          <p:cNvSpPr>
            <a:spLocks noGrp="1"/>
          </p:cNvSpPr>
          <p:nvPr>
            <p:ph type="body" sz="quarter" idx="3"/>
          </p:nvPr>
        </p:nvSpPr>
        <p:spPr>
          <a:xfrm>
            <a:off x="680085" y="4715193"/>
            <a:ext cx="5437506" cy="4466274"/>
          </a:xfrm>
          <a:prstGeom prst="rect">
            <a:avLst/>
          </a:prstGeom>
        </p:spPr>
        <p:txBody>
          <a:bodyPr vert="horz" lIns="91302" tIns="45652" rIns="91302" bIns="4565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0"/>
            <a:ext cx="2945448" cy="496252"/>
          </a:xfrm>
          <a:prstGeom prst="rect">
            <a:avLst/>
          </a:prstGeom>
        </p:spPr>
        <p:txBody>
          <a:bodyPr vert="horz" lIns="91302" tIns="45652" rIns="91302" bIns="456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0"/>
            <a:ext cx="2945448" cy="496252"/>
          </a:xfrm>
          <a:prstGeom prst="rect">
            <a:avLst/>
          </a:prstGeom>
        </p:spPr>
        <p:txBody>
          <a:bodyPr vert="horz" lIns="91302" tIns="45652" rIns="91302" bIns="45652" rtlCol="0" anchor="b"/>
          <a:lstStyle>
            <a:lvl1pPr algn="r">
              <a:defRPr sz="1200"/>
            </a:lvl1pPr>
          </a:lstStyle>
          <a:p>
            <a:fld id="{8ED8F4D7-C501-4C78-A46E-5CBEC1E14971}" type="slidenum">
              <a:rPr kumimoji="1" lang="ja-JP" altLang="en-US" smtClean="0"/>
              <a:pPr/>
              <a:t>‹#›</a:t>
            </a:fld>
            <a:endParaRPr kumimoji="1" lang="ja-JP" altLang="en-US"/>
          </a:p>
        </p:txBody>
      </p:sp>
    </p:spTree>
    <p:extLst>
      <p:ext uri="{BB962C8B-B14F-4D97-AF65-F5344CB8AC3E}">
        <p14:creationId xmlns:p14="http://schemas.microsoft.com/office/powerpoint/2010/main" val="11910832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0</a:t>
            </a:fld>
            <a:endParaRPr kumimoji="1" lang="ja-JP" altLang="en-US"/>
          </a:p>
        </p:txBody>
      </p:sp>
    </p:spTree>
    <p:extLst>
      <p:ext uri="{BB962C8B-B14F-4D97-AF65-F5344CB8AC3E}">
        <p14:creationId xmlns:p14="http://schemas.microsoft.com/office/powerpoint/2010/main" val="2400026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9</a:t>
            </a:fld>
            <a:endParaRPr kumimoji="1" lang="ja-JP" altLang="en-US"/>
          </a:p>
        </p:txBody>
      </p:sp>
    </p:spTree>
    <p:extLst>
      <p:ext uri="{BB962C8B-B14F-4D97-AF65-F5344CB8AC3E}">
        <p14:creationId xmlns:p14="http://schemas.microsoft.com/office/powerpoint/2010/main" val="408170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10</a:t>
            </a:fld>
            <a:endParaRPr kumimoji="1" lang="ja-JP" altLang="en-US"/>
          </a:p>
        </p:txBody>
      </p:sp>
    </p:spTree>
    <p:extLst>
      <p:ext uri="{BB962C8B-B14F-4D97-AF65-F5344CB8AC3E}">
        <p14:creationId xmlns:p14="http://schemas.microsoft.com/office/powerpoint/2010/main" val="343126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11</a:t>
            </a:fld>
            <a:endParaRPr kumimoji="1" lang="ja-JP" altLang="en-US"/>
          </a:p>
        </p:txBody>
      </p:sp>
    </p:spTree>
    <p:extLst>
      <p:ext uri="{BB962C8B-B14F-4D97-AF65-F5344CB8AC3E}">
        <p14:creationId xmlns:p14="http://schemas.microsoft.com/office/powerpoint/2010/main" val="1723627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1100"/>
          </a:xfrm>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70C3662A-394E-48A0-B039-7D34FFB3B95E}"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3490769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13</a:t>
            </a:fld>
            <a:endParaRPr kumimoji="1" lang="ja-JP" altLang="en-US"/>
          </a:p>
        </p:txBody>
      </p:sp>
    </p:spTree>
    <p:extLst>
      <p:ext uri="{BB962C8B-B14F-4D97-AF65-F5344CB8AC3E}">
        <p14:creationId xmlns:p14="http://schemas.microsoft.com/office/powerpoint/2010/main" val="73561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14</a:t>
            </a:fld>
            <a:endParaRPr kumimoji="1" lang="ja-JP" altLang="en-US"/>
          </a:p>
        </p:txBody>
      </p:sp>
    </p:spTree>
    <p:extLst>
      <p:ext uri="{BB962C8B-B14F-4D97-AF65-F5344CB8AC3E}">
        <p14:creationId xmlns:p14="http://schemas.microsoft.com/office/powerpoint/2010/main" val="3434730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15</a:t>
            </a:fld>
            <a:endParaRPr kumimoji="1" lang="ja-JP" altLang="en-US"/>
          </a:p>
        </p:txBody>
      </p:sp>
    </p:spTree>
    <p:extLst>
      <p:ext uri="{BB962C8B-B14F-4D97-AF65-F5344CB8AC3E}">
        <p14:creationId xmlns:p14="http://schemas.microsoft.com/office/powerpoint/2010/main" val="1927972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16</a:t>
            </a:fld>
            <a:endParaRPr kumimoji="1" lang="ja-JP" altLang="en-US"/>
          </a:p>
        </p:txBody>
      </p:sp>
    </p:spTree>
    <p:extLst>
      <p:ext uri="{BB962C8B-B14F-4D97-AF65-F5344CB8AC3E}">
        <p14:creationId xmlns:p14="http://schemas.microsoft.com/office/powerpoint/2010/main" val="2767449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17</a:t>
            </a:fld>
            <a:endParaRPr kumimoji="1" lang="ja-JP" altLang="en-US"/>
          </a:p>
        </p:txBody>
      </p:sp>
    </p:spTree>
    <p:extLst>
      <p:ext uri="{BB962C8B-B14F-4D97-AF65-F5344CB8AC3E}">
        <p14:creationId xmlns:p14="http://schemas.microsoft.com/office/powerpoint/2010/main" val="74159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18</a:t>
            </a:fld>
            <a:endParaRPr lang="ja-JP" altLang="en-US" dirty="0">
              <a:solidFill>
                <a:prstClr val="black"/>
              </a:solidFill>
            </a:endParaRPr>
          </a:p>
        </p:txBody>
      </p:sp>
    </p:spTree>
    <p:extLst>
      <p:ext uri="{BB962C8B-B14F-4D97-AF65-F5344CB8AC3E}">
        <p14:creationId xmlns:p14="http://schemas.microsoft.com/office/powerpoint/2010/main" val="194921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1</a:t>
            </a:fld>
            <a:endParaRPr kumimoji="1" lang="ja-JP" altLang="en-US"/>
          </a:p>
        </p:txBody>
      </p:sp>
    </p:spTree>
    <p:extLst>
      <p:ext uri="{BB962C8B-B14F-4D97-AF65-F5344CB8AC3E}">
        <p14:creationId xmlns:p14="http://schemas.microsoft.com/office/powerpoint/2010/main" val="2577604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419815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59132" eaLnBrk="0" hangingPunct="0">
              <a:defRPr kumimoji="1">
                <a:solidFill>
                  <a:schemeClr val="tx1"/>
                </a:solidFill>
                <a:latin typeface="Arial" charset="0"/>
                <a:ea typeface="ＭＳ Ｐゴシック" charset="-128"/>
              </a:defRPr>
            </a:lvl1pPr>
            <a:lvl2pPr marL="741833" indent="-285320" defTabSz="859132" eaLnBrk="0" hangingPunct="0">
              <a:defRPr kumimoji="1">
                <a:solidFill>
                  <a:schemeClr val="tx1"/>
                </a:solidFill>
                <a:latin typeface="Arial" charset="0"/>
                <a:ea typeface="ＭＳ Ｐゴシック" charset="-128"/>
              </a:defRPr>
            </a:lvl2pPr>
            <a:lvl3pPr marL="1141282" indent="-228256" defTabSz="859132" eaLnBrk="0" hangingPunct="0">
              <a:defRPr kumimoji="1">
                <a:solidFill>
                  <a:schemeClr val="tx1"/>
                </a:solidFill>
                <a:latin typeface="Arial" charset="0"/>
                <a:ea typeface="ＭＳ Ｐゴシック" charset="-128"/>
              </a:defRPr>
            </a:lvl3pPr>
            <a:lvl4pPr marL="1597796" indent="-228256" defTabSz="859132" eaLnBrk="0" hangingPunct="0">
              <a:defRPr kumimoji="1">
                <a:solidFill>
                  <a:schemeClr val="tx1"/>
                </a:solidFill>
                <a:latin typeface="Arial" charset="0"/>
                <a:ea typeface="ＭＳ Ｐゴシック" charset="-128"/>
              </a:defRPr>
            </a:lvl4pPr>
            <a:lvl5pPr marL="2054309" indent="-228256" defTabSz="859132" eaLnBrk="0" hangingPunct="0">
              <a:defRPr kumimoji="1">
                <a:solidFill>
                  <a:schemeClr val="tx1"/>
                </a:solidFill>
                <a:latin typeface="Arial" charset="0"/>
                <a:ea typeface="ＭＳ Ｐゴシック" charset="-128"/>
              </a:defRPr>
            </a:lvl5pPr>
            <a:lvl6pPr marL="2510821" indent="-228256" defTabSz="859132" eaLnBrk="0" fontAlgn="base" hangingPunct="0">
              <a:spcBef>
                <a:spcPct val="0"/>
              </a:spcBef>
              <a:spcAft>
                <a:spcPct val="0"/>
              </a:spcAft>
              <a:defRPr kumimoji="1">
                <a:solidFill>
                  <a:schemeClr val="tx1"/>
                </a:solidFill>
                <a:latin typeface="Arial" charset="0"/>
                <a:ea typeface="ＭＳ Ｐゴシック" charset="-128"/>
              </a:defRPr>
            </a:lvl6pPr>
            <a:lvl7pPr marL="2967333" indent="-228256" defTabSz="859132" eaLnBrk="0" fontAlgn="base" hangingPunct="0">
              <a:spcBef>
                <a:spcPct val="0"/>
              </a:spcBef>
              <a:spcAft>
                <a:spcPct val="0"/>
              </a:spcAft>
              <a:defRPr kumimoji="1">
                <a:solidFill>
                  <a:schemeClr val="tx1"/>
                </a:solidFill>
                <a:latin typeface="Arial" charset="0"/>
                <a:ea typeface="ＭＳ Ｐゴシック" charset="-128"/>
              </a:defRPr>
            </a:lvl7pPr>
            <a:lvl8pPr marL="3423846" indent="-228256" defTabSz="859132" eaLnBrk="0" fontAlgn="base" hangingPunct="0">
              <a:spcBef>
                <a:spcPct val="0"/>
              </a:spcBef>
              <a:spcAft>
                <a:spcPct val="0"/>
              </a:spcAft>
              <a:defRPr kumimoji="1">
                <a:solidFill>
                  <a:schemeClr val="tx1"/>
                </a:solidFill>
                <a:latin typeface="Arial" charset="0"/>
                <a:ea typeface="ＭＳ Ｐゴシック" charset="-128"/>
              </a:defRPr>
            </a:lvl8pPr>
            <a:lvl9pPr marL="3880359" indent="-228256" defTabSz="85913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27FF6C1-4066-48EC-BCF8-6FAD429E8255}" type="slidenum">
              <a:rPr lang="en-US" altLang="ja-JP" smtClean="0">
                <a:solidFill>
                  <a:srgbClr val="000000"/>
                </a:solidFill>
              </a:rPr>
              <a:pPr eaLnBrk="1" hangingPunct="1"/>
              <a:t>20</a:t>
            </a:fld>
            <a:endParaRPr lang="en-US" altLang="ja-JP" smtClean="0">
              <a:solidFill>
                <a:srgbClr val="000000"/>
              </a:solidFill>
            </a:endParaRPr>
          </a:p>
        </p:txBody>
      </p:sp>
      <p:sp>
        <p:nvSpPr>
          <p:cNvPr id="40963" name="Rectangle 2"/>
          <p:cNvSpPr>
            <a:spLocks noGrp="1" noRot="1" noChangeAspect="1" noChangeArrowheads="1" noTextEdit="1"/>
          </p:cNvSpPr>
          <p:nvPr>
            <p:ph type="sldImg"/>
          </p:nvPr>
        </p:nvSpPr>
        <p:spPr bwMode="auto">
          <a:xfrm>
            <a:off x="711200" y="747713"/>
            <a:ext cx="537686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ノート プレースホルダー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p>
        </p:txBody>
      </p:sp>
    </p:spTree>
    <p:extLst>
      <p:ext uri="{BB962C8B-B14F-4D97-AF65-F5344CB8AC3E}">
        <p14:creationId xmlns:p14="http://schemas.microsoft.com/office/powerpoint/2010/main" val="2379419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21</a:t>
            </a:fld>
            <a:endParaRPr kumimoji="1" lang="ja-JP" altLang="en-US"/>
          </a:p>
        </p:txBody>
      </p:sp>
    </p:spTree>
    <p:extLst>
      <p:ext uri="{BB962C8B-B14F-4D97-AF65-F5344CB8AC3E}">
        <p14:creationId xmlns:p14="http://schemas.microsoft.com/office/powerpoint/2010/main" val="3510642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44F6FB9-2E90-4218-95B3-5E578AF800D4}" type="slidenum">
              <a:rPr lang="ja-JP" altLang="en-US" smtClean="0">
                <a:solidFill>
                  <a:prstClr val="black"/>
                </a:solidFill>
              </a:rPr>
              <a:pPr/>
              <a:t>22</a:t>
            </a:fld>
            <a:endParaRPr lang="ja-JP" altLang="en-US" dirty="0">
              <a:solidFill>
                <a:prstClr val="black"/>
              </a:solidFill>
            </a:endParaRPr>
          </a:p>
        </p:txBody>
      </p:sp>
    </p:spTree>
    <p:extLst>
      <p:ext uri="{BB962C8B-B14F-4D97-AF65-F5344CB8AC3E}">
        <p14:creationId xmlns:p14="http://schemas.microsoft.com/office/powerpoint/2010/main" val="4192491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23</a:t>
            </a:fld>
            <a:endParaRPr kumimoji="1" lang="ja-JP" altLang="en-US"/>
          </a:p>
        </p:txBody>
      </p:sp>
    </p:spTree>
    <p:extLst>
      <p:ext uri="{BB962C8B-B14F-4D97-AF65-F5344CB8AC3E}">
        <p14:creationId xmlns:p14="http://schemas.microsoft.com/office/powerpoint/2010/main" val="1495316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24</a:t>
            </a:fld>
            <a:endParaRPr kumimoji="1" lang="ja-JP" altLang="en-US"/>
          </a:p>
        </p:txBody>
      </p:sp>
    </p:spTree>
    <p:extLst>
      <p:ext uri="{BB962C8B-B14F-4D97-AF65-F5344CB8AC3E}">
        <p14:creationId xmlns:p14="http://schemas.microsoft.com/office/powerpoint/2010/main" val="149671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25</a:t>
            </a:fld>
            <a:endParaRPr kumimoji="1" lang="ja-JP" altLang="en-US"/>
          </a:p>
        </p:txBody>
      </p:sp>
    </p:spTree>
    <p:extLst>
      <p:ext uri="{BB962C8B-B14F-4D97-AF65-F5344CB8AC3E}">
        <p14:creationId xmlns:p14="http://schemas.microsoft.com/office/powerpoint/2010/main" val="4033080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26</a:t>
            </a:fld>
            <a:endParaRPr lang="ja-JP" altLang="en-US" dirty="0">
              <a:solidFill>
                <a:prstClr val="black"/>
              </a:solidFill>
            </a:endParaRPr>
          </a:p>
        </p:txBody>
      </p:sp>
      <p:sp>
        <p:nvSpPr>
          <p:cNvPr id="5" name="ノート プレースホルダ 4"/>
          <p:cNvSpPr>
            <a:spLocks noGrp="1"/>
          </p:cNvSpPr>
          <p:nvPr>
            <p:ph type="body" sz="quarter" idx="11"/>
          </p:nvPr>
        </p:nvSpPr>
        <p:spPr/>
        <p:txBody>
          <a:bodyPr>
            <a:normAutofit/>
          </a:bodyPr>
          <a:lstStyle/>
          <a:p>
            <a:endParaRPr kumimoji="1" lang="en-US" altLang="ja-JP" dirty="0" smtClean="0"/>
          </a:p>
        </p:txBody>
      </p:sp>
    </p:spTree>
    <p:extLst>
      <p:ext uri="{BB962C8B-B14F-4D97-AF65-F5344CB8AC3E}">
        <p14:creationId xmlns:p14="http://schemas.microsoft.com/office/powerpoint/2010/main" val="2879389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27</a:t>
            </a:fld>
            <a:endParaRPr lang="ja-JP" altLang="en-US" dirty="0">
              <a:solidFill>
                <a:prstClr val="black"/>
              </a:solidFill>
            </a:endParaRPr>
          </a:p>
        </p:txBody>
      </p:sp>
    </p:spTree>
    <p:extLst>
      <p:ext uri="{BB962C8B-B14F-4D97-AF65-F5344CB8AC3E}">
        <p14:creationId xmlns:p14="http://schemas.microsoft.com/office/powerpoint/2010/main" val="42019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59132" eaLnBrk="0" hangingPunct="0">
              <a:defRPr kumimoji="1">
                <a:solidFill>
                  <a:schemeClr val="tx1"/>
                </a:solidFill>
                <a:latin typeface="Arial" charset="0"/>
                <a:ea typeface="ＭＳ Ｐゴシック" charset="-128"/>
              </a:defRPr>
            </a:lvl1pPr>
            <a:lvl2pPr marL="741833" indent="-285320" defTabSz="859132" eaLnBrk="0" hangingPunct="0">
              <a:defRPr kumimoji="1">
                <a:solidFill>
                  <a:schemeClr val="tx1"/>
                </a:solidFill>
                <a:latin typeface="Arial" charset="0"/>
                <a:ea typeface="ＭＳ Ｐゴシック" charset="-128"/>
              </a:defRPr>
            </a:lvl2pPr>
            <a:lvl3pPr marL="1141282" indent="-228256" defTabSz="859132" eaLnBrk="0" hangingPunct="0">
              <a:defRPr kumimoji="1">
                <a:solidFill>
                  <a:schemeClr val="tx1"/>
                </a:solidFill>
                <a:latin typeface="Arial" charset="0"/>
                <a:ea typeface="ＭＳ Ｐゴシック" charset="-128"/>
              </a:defRPr>
            </a:lvl3pPr>
            <a:lvl4pPr marL="1597796" indent="-228256" defTabSz="859132" eaLnBrk="0" hangingPunct="0">
              <a:defRPr kumimoji="1">
                <a:solidFill>
                  <a:schemeClr val="tx1"/>
                </a:solidFill>
                <a:latin typeface="Arial" charset="0"/>
                <a:ea typeface="ＭＳ Ｐゴシック" charset="-128"/>
              </a:defRPr>
            </a:lvl4pPr>
            <a:lvl5pPr marL="2054309" indent="-228256" defTabSz="859132" eaLnBrk="0" hangingPunct="0">
              <a:defRPr kumimoji="1">
                <a:solidFill>
                  <a:schemeClr val="tx1"/>
                </a:solidFill>
                <a:latin typeface="Arial" charset="0"/>
                <a:ea typeface="ＭＳ Ｐゴシック" charset="-128"/>
              </a:defRPr>
            </a:lvl5pPr>
            <a:lvl6pPr marL="2510821" indent="-228256" defTabSz="859132" eaLnBrk="0" fontAlgn="base" hangingPunct="0">
              <a:spcBef>
                <a:spcPct val="0"/>
              </a:spcBef>
              <a:spcAft>
                <a:spcPct val="0"/>
              </a:spcAft>
              <a:defRPr kumimoji="1">
                <a:solidFill>
                  <a:schemeClr val="tx1"/>
                </a:solidFill>
                <a:latin typeface="Arial" charset="0"/>
                <a:ea typeface="ＭＳ Ｐゴシック" charset="-128"/>
              </a:defRPr>
            </a:lvl6pPr>
            <a:lvl7pPr marL="2967333" indent="-228256" defTabSz="859132" eaLnBrk="0" fontAlgn="base" hangingPunct="0">
              <a:spcBef>
                <a:spcPct val="0"/>
              </a:spcBef>
              <a:spcAft>
                <a:spcPct val="0"/>
              </a:spcAft>
              <a:defRPr kumimoji="1">
                <a:solidFill>
                  <a:schemeClr val="tx1"/>
                </a:solidFill>
                <a:latin typeface="Arial" charset="0"/>
                <a:ea typeface="ＭＳ Ｐゴシック" charset="-128"/>
              </a:defRPr>
            </a:lvl7pPr>
            <a:lvl8pPr marL="3423846" indent="-228256" defTabSz="859132" eaLnBrk="0" fontAlgn="base" hangingPunct="0">
              <a:spcBef>
                <a:spcPct val="0"/>
              </a:spcBef>
              <a:spcAft>
                <a:spcPct val="0"/>
              </a:spcAft>
              <a:defRPr kumimoji="1">
                <a:solidFill>
                  <a:schemeClr val="tx1"/>
                </a:solidFill>
                <a:latin typeface="Arial" charset="0"/>
                <a:ea typeface="ＭＳ Ｐゴシック" charset="-128"/>
              </a:defRPr>
            </a:lvl8pPr>
            <a:lvl9pPr marL="3880359" indent="-228256" defTabSz="85913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27FF6C1-4066-48EC-BCF8-6FAD429E8255}" type="slidenum">
              <a:rPr lang="en-US" altLang="ja-JP" smtClean="0">
                <a:solidFill>
                  <a:srgbClr val="000000"/>
                </a:solidFill>
              </a:rPr>
              <a:pPr eaLnBrk="1" hangingPunct="1"/>
              <a:t>28</a:t>
            </a:fld>
            <a:endParaRPr lang="en-US" altLang="ja-JP" smtClean="0">
              <a:solidFill>
                <a:srgbClr val="000000"/>
              </a:solidFill>
            </a:endParaRPr>
          </a:p>
        </p:txBody>
      </p:sp>
      <p:sp>
        <p:nvSpPr>
          <p:cNvPr id="40963" name="Rectangle 2"/>
          <p:cNvSpPr>
            <a:spLocks noGrp="1" noRot="1" noChangeAspect="1" noChangeArrowheads="1" noTextEdit="1"/>
          </p:cNvSpPr>
          <p:nvPr>
            <p:ph type="sldImg"/>
          </p:nvPr>
        </p:nvSpPr>
        <p:spPr bwMode="auto">
          <a:xfrm>
            <a:off x="711200" y="747713"/>
            <a:ext cx="5376863"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ノート プレースホルダー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dirty="0" smtClean="0"/>
          </a:p>
        </p:txBody>
      </p:sp>
    </p:spTree>
    <p:extLst>
      <p:ext uri="{BB962C8B-B14F-4D97-AF65-F5344CB8AC3E}">
        <p14:creationId xmlns:p14="http://schemas.microsoft.com/office/powerpoint/2010/main" val="163725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2</a:t>
            </a:fld>
            <a:endParaRPr kumimoji="1" lang="ja-JP" altLang="en-US"/>
          </a:p>
        </p:txBody>
      </p:sp>
    </p:spTree>
    <p:extLst>
      <p:ext uri="{BB962C8B-B14F-4D97-AF65-F5344CB8AC3E}">
        <p14:creationId xmlns:p14="http://schemas.microsoft.com/office/powerpoint/2010/main" val="957486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a:xfrm>
            <a:off x="711200" y="744538"/>
            <a:ext cx="5375275" cy="3721100"/>
          </a:xfrm>
          <a:ln/>
        </p:spPr>
      </p:sp>
      <p:sp>
        <p:nvSpPr>
          <p:cNvPr id="8195" name="ノート プレースホルダ 2"/>
          <p:cNvSpPr>
            <a:spLocks noGrp="1"/>
          </p:cNvSpPr>
          <p:nvPr>
            <p:ph type="body" idx="1"/>
          </p:nvPr>
        </p:nvSpPr>
        <p:spPr>
          <a:noFill/>
          <a:ln/>
        </p:spPr>
        <p:txBody>
          <a:bodyPr/>
          <a:lstStyle/>
          <a:p>
            <a:endParaRPr lang="ja-JP" altLang="en-US" dirty="0" smtClean="0">
              <a:ea typeface="ＭＳ Ｐ明朝" charset="-128"/>
            </a:endParaRPr>
          </a:p>
        </p:txBody>
      </p:sp>
      <p:sp>
        <p:nvSpPr>
          <p:cNvPr id="8196" name="スライド番号プレースホルダ 3"/>
          <p:cNvSpPr>
            <a:spLocks noGrp="1"/>
          </p:cNvSpPr>
          <p:nvPr>
            <p:ph type="sldNum" sz="quarter" idx="5"/>
          </p:nvPr>
        </p:nvSpPr>
        <p:spPr>
          <a:noFill/>
        </p:spPr>
        <p:txBody>
          <a:bodyPr/>
          <a:lstStyle/>
          <a:p>
            <a:fld id="{1AE0C624-A375-4B05-937D-B44000471571}" type="slidenum">
              <a:rPr lang="ja-JP" altLang="en-US" smtClean="0">
                <a:solidFill>
                  <a:prstClr val="black"/>
                </a:solidFill>
              </a:rPr>
              <a:pPr/>
              <a:t>29</a:t>
            </a:fld>
            <a:endParaRPr lang="ja-JP" altLang="en-US" smtClean="0">
              <a:solidFill>
                <a:prstClr val="black"/>
              </a:solidFill>
            </a:endParaRPr>
          </a:p>
        </p:txBody>
      </p:sp>
    </p:spTree>
    <p:extLst>
      <p:ext uri="{BB962C8B-B14F-4D97-AF65-F5344CB8AC3E}">
        <p14:creationId xmlns:p14="http://schemas.microsoft.com/office/powerpoint/2010/main" val="1190239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30</a:t>
            </a:fld>
            <a:endParaRPr kumimoji="1" lang="ja-JP" altLang="en-US"/>
          </a:p>
        </p:txBody>
      </p:sp>
    </p:spTree>
    <p:extLst>
      <p:ext uri="{BB962C8B-B14F-4D97-AF65-F5344CB8AC3E}">
        <p14:creationId xmlns:p14="http://schemas.microsoft.com/office/powerpoint/2010/main" val="1531470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31</a:t>
            </a:fld>
            <a:endParaRPr kumimoji="1" lang="ja-JP" altLang="en-US"/>
          </a:p>
        </p:txBody>
      </p:sp>
    </p:spTree>
    <p:extLst>
      <p:ext uri="{BB962C8B-B14F-4D97-AF65-F5344CB8AC3E}">
        <p14:creationId xmlns:p14="http://schemas.microsoft.com/office/powerpoint/2010/main" val="3630485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32</a:t>
            </a:fld>
            <a:endParaRPr kumimoji="1" lang="ja-JP" altLang="en-US"/>
          </a:p>
        </p:txBody>
      </p:sp>
    </p:spTree>
    <p:extLst>
      <p:ext uri="{BB962C8B-B14F-4D97-AF65-F5344CB8AC3E}">
        <p14:creationId xmlns:p14="http://schemas.microsoft.com/office/powerpoint/2010/main" val="1333486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33</a:t>
            </a:fld>
            <a:endParaRPr kumimoji="1" lang="ja-JP" altLang="en-US"/>
          </a:p>
        </p:txBody>
      </p:sp>
    </p:spTree>
    <p:extLst>
      <p:ext uri="{BB962C8B-B14F-4D97-AF65-F5344CB8AC3E}">
        <p14:creationId xmlns:p14="http://schemas.microsoft.com/office/powerpoint/2010/main" val="38607361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34</a:t>
            </a:fld>
            <a:endParaRPr kumimoji="1" lang="ja-JP" altLang="en-US"/>
          </a:p>
        </p:txBody>
      </p:sp>
    </p:spTree>
    <p:extLst>
      <p:ext uri="{BB962C8B-B14F-4D97-AF65-F5344CB8AC3E}">
        <p14:creationId xmlns:p14="http://schemas.microsoft.com/office/powerpoint/2010/main" val="2573377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35</a:t>
            </a:fld>
            <a:endParaRPr kumimoji="1" lang="ja-JP" altLang="en-US"/>
          </a:p>
        </p:txBody>
      </p:sp>
    </p:spTree>
    <p:extLst>
      <p:ext uri="{BB962C8B-B14F-4D97-AF65-F5344CB8AC3E}">
        <p14:creationId xmlns:p14="http://schemas.microsoft.com/office/powerpoint/2010/main" val="1471829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36</a:t>
            </a:fld>
            <a:endParaRPr kumimoji="1" lang="ja-JP" altLang="en-US"/>
          </a:p>
        </p:txBody>
      </p:sp>
    </p:spTree>
    <p:extLst>
      <p:ext uri="{BB962C8B-B14F-4D97-AF65-F5344CB8AC3E}">
        <p14:creationId xmlns:p14="http://schemas.microsoft.com/office/powerpoint/2010/main" val="1955347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37</a:t>
            </a:fld>
            <a:endParaRPr kumimoji="1" lang="ja-JP" altLang="en-US"/>
          </a:p>
        </p:txBody>
      </p:sp>
    </p:spTree>
    <p:extLst>
      <p:ext uri="{BB962C8B-B14F-4D97-AF65-F5344CB8AC3E}">
        <p14:creationId xmlns:p14="http://schemas.microsoft.com/office/powerpoint/2010/main" val="3457810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医師会と看護協会の取組の記載を修正。人確法に基づく「看護師等就業協力員等」へ記載を修正。産業保健総合支援センターの記述を拡充。</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38</a:t>
            </a:fld>
            <a:endParaRPr kumimoji="1" lang="ja-JP" altLang="en-US"/>
          </a:p>
        </p:txBody>
      </p:sp>
    </p:spTree>
    <p:extLst>
      <p:ext uri="{BB962C8B-B14F-4D97-AF65-F5344CB8AC3E}">
        <p14:creationId xmlns:p14="http://schemas.microsoft.com/office/powerpoint/2010/main" val="373139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4538"/>
            <a:ext cx="5375275" cy="37211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7FD7B0E-BCFC-401C-8C0A-2AF93907737E}"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7433439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40</a:t>
            </a:fld>
            <a:endParaRPr kumimoji="1" lang="ja-JP" altLang="en-US"/>
          </a:p>
        </p:txBody>
      </p:sp>
    </p:spTree>
    <p:extLst>
      <p:ext uri="{BB962C8B-B14F-4D97-AF65-F5344CB8AC3E}">
        <p14:creationId xmlns:p14="http://schemas.microsoft.com/office/powerpoint/2010/main" val="2028020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pPr marL="177533" indent="-177533"/>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41</a:t>
            </a:fld>
            <a:endParaRPr lang="ja-JP" altLang="en-US" dirty="0">
              <a:solidFill>
                <a:prstClr val="black"/>
              </a:solidFill>
            </a:endParaRPr>
          </a:p>
        </p:txBody>
      </p:sp>
    </p:spTree>
    <p:extLst>
      <p:ext uri="{BB962C8B-B14F-4D97-AF65-F5344CB8AC3E}">
        <p14:creationId xmlns:p14="http://schemas.microsoft.com/office/powerpoint/2010/main" val="3943055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kumimoji="1" lang="en-US" altLang="ja-JP" dirty="0" smtClean="0"/>
          </a:p>
          <a:p>
            <a:endParaRPr lang="en-US" altLang="ja-JP" dirty="0" smtClean="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42</a:t>
            </a:fld>
            <a:endParaRPr lang="ja-JP" altLang="en-US" dirty="0">
              <a:solidFill>
                <a:prstClr val="black"/>
              </a:solidFill>
            </a:endParaRPr>
          </a:p>
        </p:txBody>
      </p:sp>
    </p:spTree>
    <p:extLst>
      <p:ext uri="{BB962C8B-B14F-4D97-AF65-F5344CB8AC3E}">
        <p14:creationId xmlns:p14="http://schemas.microsoft.com/office/powerpoint/2010/main" val="17719761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43</a:t>
            </a:fld>
            <a:endParaRPr kumimoji="1" lang="ja-JP" altLang="en-US"/>
          </a:p>
        </p:txBody>
      </p:sp>
    </p:spTree>
    <p:extLst>
      <p:ext uri="{BB962C8B-B14F-4D97-AF65-F5344CB8AC3E}">
        <p14:creationId xmlns:p14="http://schemas.microsoft.com/office/powerpoint/2010/main" val="3346642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44</a:t>
            </a:fld>
            <a:endParaRPr kumimoji="1" lang="ja-JP" altLang="en-US"/>
          </a:p>
        </p:txBody>
      </p:sp>
    </p:spTree>
    <p:extLst>
      <p:ext uri="{BB962C8B-B14F-4D97-AF65-F5344CB8AC3E}">
        <p14:creationId xmlns:p14="http://schemas.microsoft.com/office/powerpoint/2010/main" val="2796317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45</a:t>
            </a:fld>
            <a:endParaRPr kumimoji="1" lang="ja-JP" altLang="en-US"/>
          </a:p>
        </p:txBody>
      </p:sp>
    </p:spTree>
    <p:extLst>
      <p:ext uri="{BB962C8B-B14F-4D97-AF65-F5344CB8AC3E}">
        <p14:creationId xmlns:p14="http://schemas.microsoft.com/office/powerpoint/2010/main" val="3783212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46</a:t>
            </a:fld>
            <a:endParaRPr kumimoji="1" lang="ja-JP" altLang="en-US"/>
          </a:p>
        </p:txBody>
      </p:sp>
    </p:spTree>
    <p:extLst>
      <p:ext uri="{BB962C8B-B14F-4D97-AF65-F5344CB8AC3E}">
        <p14:creationId xmlns:p14="http://schemas.microsoft.com/office/powerpoint/2010/main" val="1803240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47</a:t>
            </a:fld>
            <a:endParaRPr kumimoji="1" lang="ja-JP" altLang="en-US"/>
          </a:p>
        </p:txBody>
      </p:sp>
    </p:spTree>
    <p:extLst>
      <p:ext uri="{BB962C8B-B14F-4D97-AF65-F5344CB8AC3E}">
        <p14:creationId xmlns:p14="http://schemas.microsoft.com/office/powerpoint/2010/main" val="2072795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48</a:t>
            </a:fld>
            <a:endParaRPr kumimoji="1" lang="ja-JP" altLang="en-US"/>
          </a:p>
        </p:txBody>
      </p:sp>
    </p:spTree>
    <p:extLst>
      <p:ext uri="{BB962C8B-B14F-4D97-AF65-F5344CB8AC3E}">
        <p14:creationId xmlns:p14="http://schemas.microsoft.com/office/powerpoint/2010/main" val="2352914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49</a:t>
            </a:fld>
            <a:endParaRPr kumimoji="1" lang="ja-JP" altLang="en-US"/>
          </a:p>
        </p:txBody>
      </p:sp>
    </p:spTree>
    <p:extLst>
      <p:ext uri="{BB962C8B-B14F-4D97-AF65-F5344CB8AC3E}">
        <p14:creationId xmlns:p14="http://schemas.microsoft.com/office/powerpoint/2010/main" val="385391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4</a:t>
            </a:fld>
            <a:endParaRPr kumimoji="1" lang="ja-JP" altLang="en-US"/>
          </a:p>
        </p:txBody>
      </p:sp>
    </p:spTree>
    <p:extLst>
      <p:ext uri="{BB962C8B-B14F-4D97-AF65-F5344CB8AC3E}">
        <p14:creationId xmlns:p14="http://schemas.microsoft.com/office/powerpoint/2010/main" val="6883859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712788" y="744538"/>
            <a:ext cx="5373687" cy="3721100"/>
          </a:xfrm>
          <a:ln/>
        </p:spPr>
      </p:sp>
      <p:sp>
        <p:nvSpPr>
          <p:cNvPr id="3" name="ノート プレースホルダ 2"/>
          <p:cNvSpPr>
            <a:spLocks noGrp="1"/>
          </p:cNvSpPr>
          <p:nvPr>
            <p:ph type="body" idx="1"/>
          </p:nvPr>
        </p:nvSpPr>
        <p:spPr/>
        <p:txBody>
          <a:bodyPr>
            <a:normAutofit/>
          </a:bodyPr>
          <a:lstStyle/>
          <a:p>
            <a:pPr>
              <a:defRPr/>
            </a:pPr>
            <a:endParaRPr lang="en-US" altLang="ja-JP" dirty="0" smtClean="0"/>
          </a:p>
        </p:txBody>
      </p:sp>
      <p:sp>
        <p:nvSpPr>
          <p:cNvPr id="14340" name="スライド番号プレースホルダ 3"/>
          <p:cNvSpPr>
            <a:spLocks noGrp="1"/>
          </p:cNvSpPr>
          <p:nvPr>
            <p:ph type="sldNum" sz="quarter" idx="5"/>
          </p:nvPr>
        </p:nvSpPr>
        <p:spPr>
          <a:noFill/>
        </p:spPr>
        <p:txBody>
          <a:bodyPr/>
          <a:lstStyle/>
          <a:p>
            <a:pPr defTabSz="911441"/>
            <a:fld id="{90EB782F-C840-4E36-BBED-D958B9C3200C}" type="slidenum">
              <a:rPr lang="en-US" altLang="ja-JP" smtClean="0">
                <a:solidFill>
                  <a:prstClr val="black"/>
                </a:solidFill>
              </a:rPr>
              <a:pPr defTabSz="911441"/>
              <a:t>50</a:t>
            </a:fld>
            <a:endParaRPr lang="en-US" altLang="ja-JP" dirty="0" smtClean="0">
              <a:solidFill>
                <a:prstClr val="black"/>
              </a:solidFill>
            </a:endParaRPr>
          </a:p>
        </p:txBody>
      </p:sp>
    </p:spTree>
    <p:extLst>
      <p:ext uri="{BB962C8B-B14F-4D97-AF65-F5344CB8AC3E}">
        <p14:creationId xmlns:p14="http://schemas.microsoft.com/office/powerpoint/2010/main" val="671877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51</a:t>
            </a:fld>
            <a:endParaRPr kumimoji="1" lang="ja-JP" altLang="en-US"/>
          </a:p>
        </p:txBody>
      </p:sp>
    </p:spTree>
    <p:extLst>
      <p:ext uri="{BB962C8B-B14F-4D97-AF65-F5344CB8AC3E}">
        <p14:creationId xmlns:p14="http://schemas.microsoft.com/office/powerpoint/2010/main" val="16636482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75275" cy="37211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976347-805E-4FFF-9923-2C031D7650CD}" type="slidenum">
              <a:rPr lang="ja-JP" altLang="en-US" smtClean="0">
                <a:solidFill>
                  <a:prstClr val="black"/>
                </a:solidFill>
              </a:rPr>
              <a:pPr/>
              <a:t>52</a:t>
            </a:fld>
            <a:endParaRPr lang="ja-JP" altLang="en-US" dirty="0">
              <a:solidFill>
                <a:prstClr val="black"/>
              </a:solidFill>
            </a:endParaRPr>
          </a:p>
        </p:txBody>
      </p:sp>
    </p:spTree>
    <p:extLst>
      <p:ext uri="{BB962C8B-B14F-4D97-AF65-F5344CB8AC3E}">
        <p14:creationId xmlns:p14="http://schemas.microsoft.com/office/powerpoint/2010/main" val="14199067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１２</a:t>
            </a:r>
            <a:r>
              <a:rPr kumimoji="1" lang="en-US" altLang="ja-JP" dirty="0" smtClean="0"/>
              <a:t>/</a:t>
            </a:r>
            <a:r>
              <a:rPr kumimoji="1" lang="ja-JP" altLang="en-US" dirty="0" smtClean="0"/>
              <a:t>１２＠大阪から追加。</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53</a:t>
            </a:fld>
            <a:endParaRPr kumimoji="1" lang="ja-JP" altLang="en-US"/>
          </a:p>
        </p:txBody>
      </p:sp>
    </p:spTree>
    <p:extLst>
      <p:ext uri="{BB962C8B-B14F-4D97-AF65-F5344CB8AC3E}">
        <p14:creationId xmlns:p14="http://schemas.microsoft.com/office/powerpoint/2010/main" val="27558492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35013" y="787400"/>
            <a:ext cx="5375275" cy="3721100"/>
          </a:xfrm>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54</a:t>
            </a:fld>
            <a:endParaRPr kumimoji="1" lang="ja-JP" altLang="en-US"/>
          </a:p>
        </p:txBody>
      </p:sp>
      <p:sp>
        <p:nvSpPr>
          <p:cNvPr id="5" name="テキスト ボックス 4"/>
          <p:cNvSpPr txBox="1"/>
          <p:nvPr/>
        </p:nvSpPr>
        <p:spPr>
          <a:xfrm>
            <a:off x="5847110" y="4099224"/>
            <a:ext cx="256739" cy="369332"/>
          </a:xfrm>
          <a:prstGeom prst="rect">
            <a:avLst/>
          </a:prstGeom>
          <a:noFill/>
        </p:spPr>
        <p:txBody>
          <a:bodyPr wrap="square" lIns="91430" tIns="45716" rIns="91430" bIns="45716" rtlCol="0">
            <a:spAutoFit/>
          </a:bodyPr>
          <a:lstStyle/>
          <a:p>
            <a:endParaRPr kumimoji="1" lang="ja-JP" altLang="en-US" dirty="0"/>
          </a:p>
        </p:txBody>
      </p:sp>
    </p:spTree>
    <p:extLst>
      <p:ext uri="{BB962C8B-B14F-4D97-AF65-F5344CB8AC3E}">
        <p14:creationId xmlns:p14="http://schemas.microsoft.com/office/powerpoint/2010/main" val="33089260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岩手講演の後、静岡県の欄を修正。四日市講演資料の際に</a:t>
            </a:r>
            <a:r>
              <a:rPr kumimoji="1" lang="en-US" altLang="ja-JP" dirty="0" smtClean="0"/>
              <a:t>※</a:t>
            </a:r>
            <a:r>
              <a:rPr kumimoji="1" lang="ja-JP" altLang="en-US" dirty="0" smtClean="0"/>
              <a:t>の体裁を修正。字体もメイリオに修正。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lang="ja-JP" altLang="en-US" smtClean="0">
                <a:solidFill>
                  <a:prstClr val="black"/>
                </a:solidFill>
              </a:rPr>
              <a:pPr/>
              <a:t>55</a:t>
            </a:fld>
            <a:endParaRPr lang="ja-JP" altLang="en-US">
              <a:solidFill>
                <a:prstClr val="black"/>
              </a:solidFill>
            </a:endParaRPr>
          </a:p>
        </p:txBody>
      </p:sp>
    </p:spTree>
    <p:extLst>
      <p:ext uri="{BB962C8B-B14F-4D97-AF65-F5344CB8AC3E}">
        <p14:creationId xmlns:p14="http://schemas.microsoft.com/office/powerpoint/2010/main" val="22220358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基金の正式名へ修正。１／２９＠岡山</a:t>
            </a:r>
            <a:r>
              <a:rPr kumimoji="1" lang="ja-JP" altLang="en-US" smtClean="0"/>
              <a:t>以降、記載や配置を</a:t>
            </a:r>
            <a:r>
              <a:rPr kumimoji="1" lang="ja-JP" altLang="en-US" dirty="0" smtClean="0"/>
              <a:t>修正。</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56</a:t>
            </a:fld>
            <a:endParaRPr kumimoji="1" lang="ja-JP" altLang="en-US"/>
          </a:p>
        </p:txBody>
      </p:sp>
    </p:spTree>
    <p:extLst>
      <p:ext uri="{BB962C8B-B14F-4D97-AF65-F5344CB8AC3E}">
        <p14:creationId xmlns:p14="http://schemas.microsoft.com/office/powerpoint/2010/main" val="15658670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岩手講演の後、スライドを追加。終了分は網掛けに。</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57</a:t>
            </a:fld>
            <a:endParaRPr kumimoji="1" lang="ja-JP" altLang="en-US"/>
          </a:p>
        </p:txBody>
      </p:sp>
    </p:spTree>
    <p:extLst>
      <p:ext uri="{BB962C8B-B14F-4D97-AF65-F5344CB8AC3E}">
        <p14:creationId xmlns:p14="http://schemas.microsoft.com/office/powerpoint/2010/main" val="2533650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１／２４＠金沢より、下半分の書きぶりを一部修正。１／２９＠</a:t>
            </a:r>
            <a:r>
              <a:rPr kumimoji="1" lang="ja-JP" altLang="en-US" smtClean="0"/>
              <a:t>岡山より、「</a:t>
            </a:r>
            <a:r>
              <a:rPr kumimoji="1" lang="ja-JP" altLang="en-US" dirty="0" smtClean="0"/>
              <a:t>年次活動計画」</a:t>
            </a:r>
            <a:r>
              <a:rPr kumimoji="1" lang="ja-JP" altLang="en-US" smtClean="0"/>
              <a:t>へ。</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58</a:t>
            </a:fld>
            <a:endParaRPr kumimoji="1" lang="ja-JP" altLang="en-US"/>
          </a:p>
        </p:txBody>
      </p:sp>
    </p:spTree>
    <p:extLst>
      <p:ext uri="{BB962C8B-B14F-4D97-AF65-F5344CB8AC3E}">
        <p14:creationId xmlns:p14="http://schemas.microsoft.com/office/powerpoint/2010/main" val="37384307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59</a:t>
            </a:fld>
            <a:endParaRPr kumimoji="1" lang="ja-JP" altLang="en-US"/>
          </a:p>
        </p:txBody>
      </p:sp>
    </p:spTree>
    <p:extLst>
      <p:ext uri="{BB962C8B-B14F-4D97-AF65-F5344CB8AC3E}">
        <p14:creationId xmlns:p14="http://schemas.microsoft.com/office/powerpoint/2010/main" val="390411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1100"/>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5300476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60</a:t>
            </a:fld>
            <a:endParaRPr kumimoji="1" lang="ja-JP" altLang="en-US"/>
          </a:p>
        </p:txBody>
      </p:sp>
    </p:spTree>
    <p:extLst>
      <p:ext uri="{BB962C8B-B14F-4D97-AF65-F5344CB8AC3E}">
        <p14:creationId xmlns:p14="http://schemas.microsoft.com/office/powerpoint/2010/main" val="1808882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61</a:t>
            </a:fld>
            <a:endParaRPr kumimoji="1" lang="ja-JP" altLang="en-US"/>
          </a:p>
        </p:txBody>
      </p:sp>
    </p:spTree>
    <p:extLst>
      <p:ext uri="{BB962C8B-B14F-4D97-AF65-F5344CB8AC3E}">
        <p14:creationId xmlns:p14="http://schemas.microsoft.com/office/powerpoint/2010/main" val="10430377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62</a:t>
            </a:fld>
            <a:endParaRPr kumimoji="1" lang="ja-JP" altLang="en-US"/>
          </a:p>
        </p:txBody>
      </p:sp>
    </p:spTree>
    <p:extLst>
      <p:ext uri="{BB962C8B-B14F-4D97-AF65-F5344CB8AC3E}">
        <p14:creationId xmlns:p14="http://schemas.microsoft.com/office/powerpoint/2010/main" val="3202421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63</a:t>
            </a:fld>
            <a:endParaRPr kumimoji="1" lang="ja-JP" altLang="en-US"/>
          </a:p>
        </p:txBody>
      </p:sp>
    </p:spTree>
    <p:extLst>
      <p:ext uri="{BB962C8B-B14F-4D97-AF65-F5344CB8AC3E}">
        <p14:creationId xmlns:p14="http://schemas.microsoft.com/office/powerpoint/2010/main" val="2280034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64</a:t>
            </a:fld>
            <a:endParaRPr kumimoji="1" lang="ja-JP" altLang="en-US"/>
          </a:p>
        </p:txBody>
      </p:sp>
    </p:spTree>
    <p:extLst>
      <p:ext uri="{BB962C8B-B14F-4D97-AF65-F5344CB8AC3E}">
        <p14:creationId xmlns:p14="http://schemas.microsoft.com/office/powerpoint/2010/main" val="16614750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65</a:t>
            </a:fld>
            <a:endParaRPr kumimoji="1" lang="ja-JP" altLang="en-US"/>
          </a:p>
        </p:txBody>
      </p:sp>
    </p:spTree>
    <p:extLst>
      <p:ext uri="{BB962C8B-B14F-4D97-AF65-F5344CB8AC3E}">
        <p14:creationId xmlns:p14="http://schemas.microsoft.com/office/powerpoint/2010/main" val="33914991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66</a:t>
            </a:fld>
            <a:endParaRPr kumimoji="1" lang="ja-JP" altLang="en-US"/>
          </a:p>
        </p:txBody>
      </p:sp>
    </p:spTree>
    <p:extLst>
      <p:ext uri="{BB962C8B-B14F-4D97-AF65-F5344CB8AC3E}">
        <p14:creationId xmlns:p14="http://schemas.microsoft.com/office/powerpoint/2010/main" val="38909013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67</a:t>
            </a:fld>
            <a:endParaRPr kumimoji="1" lang="ja-JP" altLang="en-US"/>
          </a:p>
        </p:txBody>
      </p:sp>
    </p:spTree>
    <p:extLst>
      <p:ext uri="{BB962C8B-B14F-4D97-AF65-F5344CB8AC3E}">
        <p14:creationId xmlns:p14="http://schemas.microsoft.com/office/powerpoint/2010/main" val="35857795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69</a:t>
            </a:fld>
            <a:endParaRPr kumimoji="1" lang="ja-JP" altLang="en-US"/>
          </a:p>
        </p:txBody>
      </p:sp>
    </p:spTree>
    <p:extLst>
      <p:ext uri="{BB962C8B-B14F-4D97-AF65-F5344CB8AC3E}">
        <p14:creationId xmlns:p14="http://schemas.microsoft.com/office/powerpoint/2010/main" val="38830432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70</a:t>
            </a:fld>
            <a:endParaRPr kumimoji="1" lang="ja-JP" altLang="en-US"/>
          </a:p>
        </p:txBody>
      </p:sp>
    </p:spTree>
    <p:extLst>
      <p:ext uri="{BB962C8B-B14F-4D97-AF65-F5344CB8AC3E}">
        <p14:creationId xmlns:p14="http://schemas.microsoft.com/office/powerpoint/2010/main" val="176794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1200" y="744538"/>
            <a:ext cx="5375275" cy="372110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F798F44F-C5C4-43A1-90A8-6D7DA1DEE824}"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39683168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71</a:t>
            </a:fld>
            <a:endParaRPr kumimoji="1" lang="ja-JP" altLang="en-US"/>
          </a:p>
        </p:txBody>
      </p:sp>
    </p:spTree>
    <p:extLst>
      <p:ext uri="{BB962C8B-B14F-4D97-AF65-F5344CB8AC3E}">
        <p14:creationId xmlns:p14="http://schemas.microsoft.com/office/powerpoint/2010/main" val="24405400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72</a:t>
            </a:fld>
            <a:endParaRPr kumimoji="1" lang="ja-JP" altLang="en-US"/>
          </a:p>
        </p:txBody>
      </p:sp>
    </p:spTree>
    <p:extLst>
      <p:ext uri="{BB962C8B-B14F-4D97-AF65-F5344CB8AC3E}">
        <p14:creationId xmlns:p14="http://schemas.microsoft.com/office/powerpoint/2010/main" val="13116795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75</a:t>
            </a:fld>
            <a:endParaRPr kumimoji="1" lang="ja-JP" altLang="en-US"/>
          </a:p>
        </p:txBody>
      </p:sp>
    </p:spTree>
    <p:extLst>
      <p:ext uri="{BB962C8B-B14F-4D97-AF65-F5344CB8AC3E}">
        <p14:creationId xmlns:p14="http://schemas.microsoft.com/office/powerpoint/2010/main" val="16370377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xfrm>
            <a:off x="712788" y="744538"/>
            <a:ext cx="5373687" cy="3721100"/>
          </a:xfrm>
          <a:ln/>
        </p:spPr>
      </p:sp>
      <p:sp>
        <p:nvSpPr>
          <p:cNvPr id="16387" name="ノート プレースホルダ 2"/>
          <p:cNvSpPr>
            <a:spLocks noGrp="1"/>
          </p:cNvSpPr>
          <p:nvPr>
            <p:ph type="body" idx="1"/>
          </p:nvPr>
        </p:nvSpPr>
        <p:spPr>
          <a:noFill/>
          <a:ln/>
        </p:spPr>
        <p:txBody>
          <a:bodyPr/>
          <a:lstStyle/>
          <a:p>
            <a:endParaRPr lang="en-US" altLang="ja-JP" dirty="0" smtClean="0">
              <a:ea typeface="ＭＳ Ｐ明朝" charset="-128"/>
            </a:endParaRPr>
          </a:p>
        </p:txBody>
      </p:sp>
      <p:sp>
        <p:nvSpPr>
          <p:cNvPr id="16388" name="スライド番号プレースホルダ 3"/>
          <p:cNvSpPr>
            <a:spLocks noGrp="1"/>
          </p:cNvSpPr>
          <p:nvPr>
            <p:ph type="sldNum" sz="quarter" idx="5"/>
          </p:nvPr>
        </p:nvSpPr>
        <p:spPr>
          <a:noFill/>
        </p:spPr>
        <p:txBody>
          <a:bodyPr/>
          <a:lstStyle/>
          <a:p>
            <a:pPr defTabSz="911441"/>
            <a:fld id="{9DDD4639-6908-41D3-B42D-264478E1C3A5}" type="slidenum">
              <a:rPr lang="ja-JP" altLang="en-US" smtClean="0">
                <a:ea typeface="ＭＳ Ｐゴシック" charset="-128"/>
              </a:rPr>
              <a:pPr defTabSz="911441"/>
              <a:t>77</a:t>
            </a:fld>
            <a:endParaRPr lang="ja-JP" altLang="en-US" dirty="0" smtClean="0">
              <a:ea typeface="ＭＳ Ｐゴシック" charset="-128"/>
            </a:endParaRPr>
          </a:p>
        </p:txBody>
      </p:sp>
    </p:spTree>
    <p:extLst>
      <p:ext uri="{BB962C8B-B14F-4D97-AF65-F5344CB8AC3E}">
        <p14:creationId xmlns:p14="http://schemas.microsoft.com/office/powerpoint/2010/main" val="16906702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78</a:t>
            </a:fld>
            <a:endParaRPr kumimoji="1" lang="ja-JP" altLang="en-US"/>
          </a:p>
        </p:txBody>
      </p:sp>
    </p:spTree>
    <p:extLst>
      <p:ext uri="{BB962C8B-B14F-4D97-AF65-F5344CB8AC3E}">
        <p14:creationId xmlns:p14="http://schemas.microsoft.com/office/powerpoint/2010/main" val="10468832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１２</a:t>
            </a:r>
            <a:r>
              <a:rPr kumimoji="1" lang="en-US" altLang="ja-JP" dirty="0" smtClean="0"/>
              <a:t>/</a:t>
            </a:r>
            <a:r>
              <a:rPr kumimoji="1" lang="ja-JP" altLang="en-US" dirty="0" smtClean="0"/>
              <a:t>１２＠大阪から追加。</a:t>
            </a:r>
            <a:endParaRPr kumimoji="1" lang="ja-JP" altLang="en-US" dirty="0"/>
          </a:p>
        </p:txBody>
      </p:sp>
      <p:sp>
        <p:nvSpPr>
          <p:cNvPr id="4" name="スライド番号プレースホルダー 3"/>
          <p:cNvSpPr>
            <a:spLocks noGrp="1"/>
          </p:cNvSpPr>
          <p:nvPr>
            <p:ph type="sldNum" sz="quarter" idx="10"/>
          </p:nvPr>
        </p:nvSpPr>
        <p:spPr/>
        <p:txBody>
          <a:bodyPr/>
          <a:lstStyle/>
          <a:p>
            <a:fld id="{8ED8F4D7-C501-4C78-A46E-5CBEC1E14971}" type="slidenum">
              <a:rPr kumimoji="1" lang="ja-JP" altLang="en-US" smtClean="0"/>
              <a:pPr/>
              <a:t>79</a:t>
            </a:fld>
            <a:endParaRPr kumimoji="1" lang="ja-JP" altLang="en-US"/>
          </a:p>
        </p:txBody>
      </p:sp>
    </p:spTree>
    <p:extLst>
      <p:ext uri="{BB962C8B-B14F-4D97-AF65-F5344CB8AC3E}">
        <p14:creationId xmlns:p14="http://schemas.microsoft.com/office/powerpoint/2010/main" val="163717488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82</a:t>
            </a:fld>
            <a:endParaRPr kumimoji="1" lang="ja-JP" altLang="en-US"/>
          </a:p>
        </p:txBody>
      </p:sp>
    </p:spTree>
    <p:extLst>
      <p:ext uri="{BB962C8B-B14F-4D97-AF65-F5344CB8AC3E}">
        <p14:creationId xmlns:p14="http://schemas.microsoft.com/office/powerpoint/2010/main" val="35709447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84</a:t>
            </a:fld>
            <a:endParaRPr kumimoji="1" lang="ja-JP" altLang="en-US"/>
          </a:p>
        </p:txBody>
      </p:sp>
    </p:spTree>
    <p:extLst>
      <p:ext uri="{BB962C8B-B14F-4D97-AF65-F5344CB8AC3E}">
        <p14:creationId xmlns:p14="http://schemas.microsoft.com/office/powerpoint/2010/main" val="31391838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85</a:t>
            </a:fld>
            <a:endParaRPr kumimoji="1" lang="ja-JP" altLang="en-US"/>
          </a:p>
        </p:txBody>
      </p:sp>
    </p:spTree>
    <p:extLst>
      <p:ext uri="{BB962C8B-B14F-4D97-AF65-F5344CB8AC3E}">
        <p14:creationId xmlns:p14="http://schemas.microsoft.com/office/powerpoint/2010/main" val="3383475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dirty="0" smtClean="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7</a:t>
            </a:fld>
            <a:endParaRPr kumimoji="1" lang="ja-JP" altLang="en-US"/>
          </a:p>
        </p:txBody>
      </p:sp>
    </p:spTree>
    <p:extLst>
      <p:ext uri="{BB962C8B-B14F-4D97-AF65-F5344CB8AC3E}">
        <p14:creationId xmlns:p14="http://schemas.microsoft.com/office/powerpoint/2010/main" val="654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ED8F4D7-C501-4C78-A46E-5CBEC1E14971}" type="slidenum">
              <a:rPr kumimoji="1" lang="ja-JP" altLang="en-US" smtClean="0"/>
              <a:pPr/>
              <a:t>8</a:t>
            </a:fld>
            <a:endParaRPr kumimoji="1" lang="ja-JP" altLang="en-US"/>
          </a:p>
        </p:txBody>
      </p:sp>
    </p:spTree>
    <p:extLst>
      <p:ext uri="{BB962C8B-B14F-4D97-AF65-F5344CB8AC3E}">
        <p14:creationId xmlns:p14="http://schemas.microsoft.com/office/powerpoint/2010/main" val="3163635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9E314A-1E3A-4EED-836A-EEB3BB10A603}" type="datetime1">
              <a:rPr kumimoji="1" lang="ja-JP" altLang="en-US" smtClean="0"/>
              <a:pPr/>
              <a:t>2015/1/26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205054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628F70-A1FD-4EDE-B108-05D316F233D8}" type="datetime1">
              <a:rPr kumimoji="1" lang="ja-JP" altLang="en-US" smtClean="0"/>
              <a:pPr/>
              <a:t>2015/1/26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24293121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C4C61B7-418D-4FF1-92CE-788CA11F05B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4686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7637165-C8C5-4B34-8460-AFF1D04A8754}"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434037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DCF840D-A1BA-4B52-9C24-EEC6ACFB10F9}"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0760172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D792D63C-99A8-4F7E-AD9D-BED38883F1C1}"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74223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BD127E2-AC97-4D62-BED5-F100189D9AFB}"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609343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2990D06-23D5-40A0-BC17-2FE36B289222}"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507569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D69031E-4401-43C6-89A3-DE8C838F3DC8}"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568972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11FE444-CED7-48DA-85D4-FE1865EB62B3}"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571370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5D18C0-C5BB-4008-B2FF-CEAD396BE3FF}"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538718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123E691-311A-4BA0-AF30-B06F79879B37}"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36970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93DC35E-74CF-4253-AEFD-0C5D0984A082}" type="datetime1">
              <a:rPr kumimoji="1" lang="ja-JP" altLang="en-US" smtClean="0"/>
              <a:pPr/>
              <a:t>2015/1/26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40858285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BCA3E1A-CAF6-4264-A56C-35384BBD8FE4}"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49282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8766F02-809D-41D0-BDA0-CB239CC9B546}"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7623013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0A4D696-3D5C-4E32-A3F3-77E9B27D4C0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31282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5ED42D-EA8D-49B2-82FB-26A79A286F2B}"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283146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00416AE-26BC-493E-8D61-B7D141F4869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27897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216B48-0AA0-4D58-81C0-22F5A8CBC6C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89578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D86C135-6BE3-4179-971E-E0579847011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87405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80AD2DB-F439-4BA4-92AF-E996EAF529E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96115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B77486F-5EFE-47E3-ABF9-0743D3ACEC6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62577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A9370C5-7B3F-46BB-AFA2-0A7AF2530C2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569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3366800-E7AF-4F12-B0A8-51638F2AEC1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175957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246F7FF-BD55-44CC-BB79-E7F8B230E35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18082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38CE54-CFE1-4AE9-A23A-2E1D1F0050A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66783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1755247-4621-4450-9BFC-30033957496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06625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4DDB3E-D44E-4D8E-9A4D-E8FCF162759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695338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6C112AD-9D9E-4EBE-AE78-538F811DDFDC}"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8125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4F41596-D913-4682-B150-3671F648FD2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12796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795D1A6-40FD-4994-BE6E-4B23B0CFF93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13782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1C98A1E-6815-4E3F-B1CD-9FE200CFE67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06208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5FFB4D4-A701-4EBC-9C86-0699B3D80F2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36436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03AEED7-A2B8-4A9C-B721-3758D0D82C6B}"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611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2B5BF2-D10B-4A2A-B944-6D84866F894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95677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453BD84-9459-4EA6-AAEB-CBC2D15680F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18254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FB9ECF5-90BC-475D-A64E-99B14498E01D}"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16304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14076E-0121-4FCA-A36E-3E0B323195C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14358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E31483D-D398-46B5-8DAE-17755281893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22464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EEFE834-7361-4E78-8DAF-1E1A6A0B60D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1286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E6F3926-DBCF-4467-AF61-0F1B56A4A95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88402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92B8F54-A73E-416B-9DFB-BC6DED19C25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8002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E60E090-59D7-408A-92A9-02643550C37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22388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AB23662-6656-4DC1-8A91-965C534D57C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15252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573342F-7427-4AAF-970F-4A5E1DE1497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0798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E86ECDB-D58D-40E4-9CC3-BB68DBE9FAB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34371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7C0EC37-7A8D-4EE9-9A08-D1FD7ABE58E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55573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789D5B2-7B9D-4365-9468-1F085BA59F9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8979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5645601-6667-4846-B86D-12AA498DBBCD}"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16172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2CDB0A-DFEB-4038-8EB8-D1410D19C7B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78653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20A4DF-A85B-4A39-92D0-C466A86C9A9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8916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2"/>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CC984BA-EAEB-4CF9-ABFA-A5AFD11ED60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96914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5A2BC1-A4DF-4311-9E4D-79C87C18675D}"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05011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17"/>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908E139-0204-4FA8-914C-CDF91CD0EF3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81124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7B8B08C-B450-43FD-8F06-02B19F714A2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87377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B9C40FC-9BEA-48B9-AA1F-18EE5A1EFBB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6442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454E41B-CC37-4955-A3DF-2762E1B3710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10881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D3321A1-F913-4CD7-8CBE-5E37FEF9830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48333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97A27C0-8CBD-4AEF-834D-057FE918492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09568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9FDC91E-CD67-4F54-A3F8-5F6490F9456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66809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DCD598F-002E-4D6A-9474-E196B0F09DE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59671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63AAEF5-02B3-4AB3-B1CB-DA064B9C715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82157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38CD18-4FAB-4F9A-893B-1CC9AF4A7BC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788253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2"/>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B5F7537-83EC-45C8-B386-3DA9DF554B1D}"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4989606"/>
      </p:ext>
    </p:extLst>
  </p:cSld>
  <p:clrMapOvr>
    <a:masterClrMapping/>
  </p:clrMapOvr>
  <p:transition>
    <p:wipe dir="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65654B2-170F-416A-BB5A-9F4F817169A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00903000"/>
      </p:ext>
    </p:extLst>
  </p:cSld>
  <p:clrMapOvr>
    <a:masterClrMapping/>
  </p:clrMapOvr>
  <p:transition>
    <p:wipe dir="r"/>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E514806-43D6-4EC5-84D2-6CD9E2C9CEE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066354"/>
      </p:ext>
    </p:extLst>
  </p:cSld>
  <p:clrMapOvr>
    <a:masterClrMapping/>
  </p:clrMapOvr>
  <p:transition>
    <p:wipe dir="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FB47707-EF95-44F5-9E5A-486D8E7F32E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0112299"/>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2935521-3F66-4729-B9A3-2752677C6AE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99797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D604D3D-550A-4C32-90E5-435720A95D3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3918781"/>
      </p:ext>
    </p:extLst>
  </p:cSld>
  <p:clrMapOvr>
    <a:masterClrMapping/>
  </p:clrMapOvr>
  <p:transition>
    <p:wipe dir="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C95C013-9CC3-4C89-9B5F-E5B4C065E3F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2234764"/>
      </p:ext>
    </p:extLst>
  </p:cSld>
  <p:clrMapOvr>
    <a:masterClrMapping/>
  </p:clrMapOvr>
  <p:transition>
    <p:wipe dir="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EACCE92-E0D1-4659-81C4-52A4E856E3C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4898890"/>
      </p:ext>
    </p:extLst>
  </p:cSld>
  <p:clrMapOvr>
    <a:masterClrMapping/>
  </p:clrMapOvr>
  <p:transition>
    <p:wipe dir="r"/>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76C830-9347-4253-9840-6DFAE47187F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3688282"/>
      </p:ext>
    </p:extLst>
  </p:cSld>
  <p:clrMapOvr>
    <a:masterClrMapping/>
  </p:clrMapOvr>
  <p:transition>
    <p:wipe dir="r"/>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51C0381-9022-4C8A-B35E-8341F4A7070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0738595"/>
      </p:ext>
    </p:extLst>
  </p:cSld>
  <p:clrMapOvr>
    <a:masterClrMapping/>
  </p:clrMapOvr>
  <p:transition>
    <p:wipe dir="r"/>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4877F1D-E69B-411E-A631-0C993F29E67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136439"/>
      </p:ext>
    </p:extLst>
  </p:cSld>
  <p:clrMapOvr>
    <a:masterClrMapping/>
  </p:clrMapOvr>
  <p:transition>
    <p:wipe dir="r"/>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2527EFA-917E-4935-B0A4-3029C10DB40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7170117"/>
      </p:ext>
    </p:extLst>
  </p:cSld>
  <p:clrMapOvr>
    <a:masterClrMapping/>
  </p:clrMapOvr>
  <p:transition>
    <p:wipe dir="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B9D8B633-FD2E-414C-96B2-43A7642A1B8A}" type="datetime1">
              <a:rPr lang="ja-JP" altLang="en-US" smtClean="0">
                <a:solidFill>
                  <a:prstClr val="black">
                    <a:tint val="75000"/>
                  </a:prstClr>
                </a:solidFill>
              </a:rPr>
              <a:pPr>
                <a:defRPr/>
              </a:pPr>
              <a:t>2015/1/26</a:t>
            </a:fld>
            <a:endParaRPr lang="en-US" altLang="ja-JP">
              <a:solidFill>
                <a:prstClr val="black">
                  <a:tint val="75000"/>
                </a:prstClr>
              </a:solidFill>
            </a:endParaRPr>
          </a:p>
        </p:txBody>
      </p:sp>
    </p:spTree>
    <p:extLst>
      <p:ext uri="{BB962C8B-B14F-4D97-AF65-F5344CB8AC3E}">
        <p14:creationId xmlns:p14="http://schemas.microsoft.com/office/powerpoint/2010/main" val="3508964949"/>
      </p:ext>
    </p:extLst>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2"/>
            <a:ext cx="84201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4F7EDD6D-57E7-4C79-B2B4-731DB76B6EE1}" type="datetime1">
              <a:rPr lang="ja-JP" altLang="en-US" smtClean="0">
                <a:solidFill>
                  <a:srgbClr val="000000"/>
                </a:solidFill>
              </a:rPr>
              <a:pPr>
                <a:defRPr/>
              </a:pPr>
              <a:t>2015/1/26</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54FF73-7200-4A9E-9957-54710971860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440845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0525B164-ECDB-4067-AE43-EEB63846225C}" type="datetime1">
              <a:rPr lang="ja-JP" altLang="en-US" smtClean="0">
                <a:solidFill>
                  <a:srgbClr val="000000"/>
                </a:solidFill>
              </a:rPr>
              <a:pPr>
                <a:defRPr/>
              </a:pPr>
              <a:t>2015/1/26</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E4D962-9683-41C3-973D-A9591AF3ED0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11577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F661613-E0D7-42FC-AB5A-566EB10DCA6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257667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7"/>
            <a:ext cx="84201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81CFE007-1B64-40EC-AF04-69CB4818C9B5}" type="datetime1">
              <a:rPr lang="ja-JP" altLang="en-US" smtClean="0">
                <a:solidFill>
                  <a:srgbClr val="000000"/>
                </a:solidFill>
              </a:rPr>
              <a:pPr>
                <a:defRPr/>
              </a:pPr>
              <a:t>2015/1/26</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9335CD-C76F-4EE0-8CFE-13BC2B5D71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248135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fld id="{BDD05090-8F5B-451B-A975-1E9317E39E7C}" type="datetime1">
              <a:rPr lang="ja-JP" altLang="en-US" smtClean="0">
                <a:solidFill>
                  <a:srgbClr val="000000"/>
                </a:solidFill>
              </a:rPr>
              <a:pPr>
                <a:defRPr/>
              </a:pPr>
              <a:t>2015/1/26</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476AA5-C343-47A1-A7AD-48932E1E1D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0559274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fld id="{8D60A3EB-2FC4-4F84-884F-2452BE53E64A}" type="datetime1">
              <a:rPr lang="ja-JP" altLang="en-US" smtClean="0">
                <a:solidFill>
                  <a:srgbClr val="000000"/>
                </a:solidFill>
              </a:rPr>
              <a:pPr>
                <a:defRPr/>
              </a:pPr>
              <a:t>2015/1/26</a:t>
            </a:fld>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0D7CDD-3047-43A9-933F-B99678E4D03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37937523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217DE109-481F-4C37-8968-001205742776}" type="datetime1">
              <a:rPr lang="ja-JP" altLang="en-US" smtClean="0">
                <a:solidFill>
                  <a:srgbClr val="000000"/>
                </a:solidFill>
              </a:rPr>
              <a:pPr>
                <a:defRPr/>
              </a:pPr>
              <a:t>2015/1/26</a:t>
            </a:fld>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B37C4F-35DB-47CA-BC7E-B0CAE638303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81885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5F320FC-D5D5-4E2D-B23F-E6C276455358}" type="datetime1">
              <a:rPr lang="ja-JP" altLang="en-US" smtClean="0">
                <a:solidFill>
                  <a:srgbClr val="000000"/>
                </a:solidFill>
              </a:rPr>
              <a:pPr>
                <a:defRPr/>
              </a:pPr>
              <a:t>2015/1/26</a:t>
            </a:fld>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4B1400B-3B5D-4D52-89CE-692318CEDE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7711079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872972" y="27306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721B5865-A281-4CE8-BE97-B9867974FDFE}" type="datetime1">
              <a:rPr lang="ja-JP" altLang="en-US" smtClean="0">
                <a:solidFill>
                  <a:srgbClr val="000000"/>
                </a:solidFill>
              </a:rPr>
              <a:pPr>
                <a:defRPr/>
              </a:pPr>
              <a:t>2015/1/26</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8426D5-EDEC-4385-A8F6-8B242FD516F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57606389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3A682812-C010-4C5F-A29A-E65C65B702DD}" type="datetime1">
              <a:rPr lang="ja-JP" altLang="en-US" smtClean="0">
                <a:solidFill>
                  <a:srgbClr val="000000"/>
                </a:solidFill>
              </a:rPr>
              <a:pPr>
                <a:defRPr/>
              </a:pPr>
              <a:t>2015/1/26</a:t>
            </a:fld>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9F0B5E-08FF-4112-80C6-62BB6EA5CFE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79299438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39457CF-6A6B-4872-BDDE-B21E70ED5019}" type="datetime1">
              <a:rPr lang="ja-JP" altLang="en-US" smtClean="0">
                <a:solidFill>
                  <a:srgbClr val="000000"/>
                </a:solidFill>
              </a:rPr>
              <a:pPr>
                <a:defRPr/>
              </a:pPr>
              <a:t>2015/1/26</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5BBE0-7957-447B-913F-C009BFCA2C7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4314295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fld id="{5303A762-E2AF-49F7-BCDB-C5F632D6FA66}" type="datetime1">
              <a:rPr lang="ja-JP" altLang="en-US" smtClean="0">
                <a:solidFill>
                  <a:srgbClr val="000000"/>
                </a:solidFill>
              </a:rPr>
              <a:pPr>
                <a:defRPr/>
              </a:pPr>
              <a:t>2015/1/26</a:t>
            </a:fld>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50EA9D-4771-47AA-ADD2-FBC20D9A7B8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258850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8E1B5A2-6ABC-445C-90AC-90F4FF62A90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1682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80D2A1-5455-4F20-95C5-B33AA2D1F47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36610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14B1204-336F-49BC-BD97-392504BF9B0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482011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B780213-9B26-4295-8D07-A5FB806E24F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253677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CB840CF-45F8-416A-B91A-5D0F867CDE3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06586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CE19C93-DB85-4F22-8C1D-CB647BF42E0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80917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13FE743-F25C-4A55-8FDF-D2A69448EF4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58614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7E047D2-E054-46C1-927E-A779A11FC63C}"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741640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824CA70-FEB5-4894-888E-68FF742AFC7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317716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75FDEDE-2C93-4455-A0CB-9615BCE2C14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080176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45E9A7-6F74-4CA5-B612-6EDA70995B7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118343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5C271EF-7B46-4B5E-9109-8FCE8D57E18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7947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B777EE-0E02-413B-AEDC-38CB05CA9EA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35661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85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F5B7008-A1D1-418F-9C4F-40967F932F9C}"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833613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D1512E-A8AF-479E-824B-FC7FD4F509B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365335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33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E856255-316A-4EB2-B4EF-EDAE61129BA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101096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363D312-0CD0-4417-83F8-D1A7D8E1B90C}"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066306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0C2CBCB-3274-434C-8AC7-003774E212B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41276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9DE4939-9046-40FC-8D53-19529FB2E4C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7755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6299056-34B3-44D6-86E1-1ACCCC0D39D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469763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EB9157-D844-4EDC-BDFC-68121345630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06383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BB9026B-0728-4E3F-8A54-252E25EECD9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806922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070A3B5-160F-4BEB-B123-C4164FC240A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5372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938177F-FE96-4A6A-AB16-1EE3BB4123B0}" type="datetime1">
              <a:rPr kumimoji="1" lang="ja-JP" altLang="en-US" smtClean="0"/>
              <a:pPr/>
              <a:t>2015/1/26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338533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7915E84-84E9-4C63-AAF9-B6B14A88224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48719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20FA15F-6816-44C6-A7DD-428BAACC03B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73948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1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4835AE7-30B2-4FE6-95EA-AC72D2FFDA2F}"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9434704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135D175-A1F4-4011-9CA7-4470FC844695}"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809211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7"/>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3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2ECAD49-865E-47FF-B5CB-448A558F95A8}"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27349412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536577" y="160021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448326" y="160021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60E7C1D-05BF-4DDE-87C5-BE4CAE5CFEE1}"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56018619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FD9C201-21A5-4D34-BA38-2C117E8B02AF}"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84779631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8216390-89BD-474B-8036-73259082C32C}"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8660172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EC76CF-4A6F-4833-9459-6E4233ADEFF4}"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4912031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4"/>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4"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1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D00E04F-28F9-4818-8D71-05AACE71EF84}"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6013294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C473A0F-546F-4687-B70E-6BEF086E3292}"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119828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BDA1D76-DAA4-453A-BBCD-E10ADF69C52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89671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AEBA756-8C9E-4200-8956-CE9A2E641660}"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84794734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9" y="274645"/>
            <a:ext cx="2414588"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536580" y="274645"/>
            <a:ext cx="7078663"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25B1900-6B76-4181-AAED-61DB6893BF57}"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452031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p>
            <a:r>
              <a:rPr lang="ja-JP" altLang="en-US" smtClean="0"/>
              <a:t>マスタ タイトルの書式設定</a:t>
            </a:r>
            <a:endParaRPr lang="ja-JP" altLang="en-US"/>
          </a:p>
        </p:txBody>
      </p:sp>
      <p:sp>
        <p:nvSpPr>
          <p:cNvPr id="3" name="グラフ プレースホルダ 2"/>
          <p:cNvSpPr>
            <a:spLocks noGrp="1"/>
          </p:cNvSpPr>
          <p:nvPr>
            <p:ph type="chart" idx="1"/>
          </p:nvPr>
        </p:nvSpPr>
        <p:spPr>
          <a:xfrm>
            <a:off x="495302" y="1600204"/>
            <a:ext cx="89154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fld id="{BD64AABE-0282-4F3D-A080-83E67257EE0B}" type="datetime1">
              <a:rPr lang="ja-JP" altLang="en-US" smtClean="0">
                <a:solidFill>
                  <a:prstClr val="black">
                    <a:tint val="75000"/>
                  </a:prstClr>
                </a:solidFill>
              </a:rPr>
              <a:pPr>
                <a:defRPr/>
              </a:pPr>
              <a:t>2015/1/26</a:t>
            </a:fld>
            <a:endParaRPr lang="en-US" altLang="ja-JP">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BB4DEB-7B31-4128-B71A-FB51168D923D}"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569367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552" y="274663"/>
            <a:ext cx="8914924"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fld id="{42E9216A-E8D6-48F1-9FE1-EBE97D3DD1AA}" type="datetime1">
              <a:rPr lang="ja-JP" altLang="en-US" smtClean="0">
                <a:solidFill>
                  <a:prstClr val="black">
                    <a:tint val="75000"/>
                  </a:prstClr>
                </a:solidFill>
              </a:rPr>
              <a:pPr>
                <a:defRPr/>
              </a:pPr>
              <a:t>2015/1/26</a:t>
            </a:fld>
            <a:endParaRPr lang="en-US" altLang="ja-JP">
              <a:solidFill>
                <a:prstClr val="black">
                  <a:tint val="75000"/>
                </a:prstClr>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7CC7E30-E6A2-48DF-BBDC-70A482C76B70}"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07314597"/>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54A62D8-41A2-4F90-9A5E-4420AF2C4DAD}"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8703084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83FDAF5-B238-4E20-9623-3230E6795FB0}"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4411670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8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5739D3D-BB72-4497-94BC-CCD6F8232806}"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7688212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F7FC267-8782-4D99-834A-5ECBD93CAAB5}"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49344227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ED52204-D131-47A4-AA64-E9B0BD325193}"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4001487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462FEBB-A2BB-47B6-BCEE-E9DF9A14A774}"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77451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4B797FA-3A72-4D50-9FF8-EB9F9A3AC89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16704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08A40AC-1AD9-44AB-8F7E-037B2751D12F}"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6303910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F992EE7-A997-4FE3-B2AF-74F7A52279E6}"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0333391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C68BA2D-2CF9-4680-9719-7E938652A143}"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482424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57799D2-7C0B-41F7-93FE-2644A6B9EB2F}"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84118667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8CB9A69-A036-4ECA-A25E-8172FA9430E3}"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53703516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9"/>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59" indent="0" algn="ctr">
              <a:buNone/>
              <a:defRPr>
                <a:solidFill>
                  <a:schemeClr val="tx1">
                    <a:tint val="75000"/>
                  </a:schemeClr>
                </a:solidFill>
              </a:defRPr>
            </a:lvl2pPr>
            <a:lvl3pPr marL="914320" indent="0" algn="ctr">
              <a:buNone/>
              <a:defRPr>
                <a:solidFill>
                  <a:schemeClr val="tx1">
                    <a:tint val="75000"/>
                  </a:schemeClr>
                </a:solidFill>
              </a:defRPr>
            </a:lvl3pPr>
            <a:lvl4pPr marL="1371479" indent="0" algn="ctr">
              <a:buNone/>
              <a:defRPr>
                <a:solidFill>
                  <a:schemeClr val="tx1">
                    <a:tint val="75000"/>
                  </a:schemeClr>
                </a:solidFill>
              </a:defRPr>
            </a:lvl4pPr>
            <a:lvl5pPr marL="1828639" indent="0" algn="ctr">
              <a:buNone/>
              <a:defRPr>
                <a:solidFill>
                  <a:schemeClr val="tx1">
                    <a:tint val="75000"/>
                  </a:schemeClr>
                </a:solidFill>
              </a:defRPr>
            </a:lvl5pPr>
            <a:lvl6pPr marL="2285799" indent="0" algn="ctr">
              <a:buNone/>
              <a:defRPr>
                <a:solidFill>
                  <a:schemeClr val="tx1">
                    <a:tint val="75000"/>
                  </a:schemeClr>
                </a:solidFill>
              </a:defRPr>
            </a:lvl6pPr>
            <a:lvl7pPr marL="2742958" indent="0" algn="ctr">
              <a:buNone/>
              <a:defRPr>
                <a:solidFill>
                  <a:schemeClr val="tx1">
                    <a:tint val="75000"/>
                  </a:schemeClr>
                </a:solidFill>
              </a:defRPr>
            </a:lvl7pPr>
            <a:lvl8pPr marL="3200119" indent="0" algn="ctr">
              <a:buNone/>
              <a:defRPr>
                <a:solidFill>
                  <a:schemeClr val="tx1">
                    <a:tint val="75000"/>
                  </a:schemeClr>
                </a:solidFill>
              </a:defRPr>
            </a:lvl8pPr>
            <a:lvl9pPr marL="3657278"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FC586D4-DEEC-4BE5-AF03-331A4F9C543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591615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9D68ACA-BDAF-442C-B03A-BA71BFFBC5A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853594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7" y="4406964"/>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7" y="2906722"/>
            <a:ext cx="84201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20" indent="0">
              <a:buNone/>
              <a:defRPr sz="1600">
                <a:solidFill>
                  <a:schemeClr val="tx1">
                    <a:tint val="75000"/>
                  </a:schemeClr>
                </a:solidFill>
              </a:defRPr>
            </a:lvl3pPr>
            <a:lvl4pPr marL="1371479" indent="0">
              <a:buNone/>
              <a:defRPr sz="1400">
                <a:solidFill>
                  <a:schemeClr val="tx1">
                    <a:tint val="75000"/>
                  </a:schemeClr>
                </a:solidFill>
              </a:defRPr>
            </a:lvl4pPr>
            <a:lvl5pPr marL="1828639" indent="0">
              <a:buNone/>
              <a:defRPr sz="1400">
                <a:solidFill>
                  <a:schemeClr val="tx1">
                    <a:tint val="75000"/>
                  </a:schemeClr>
                </a:solidFill>
              </a:defRPr>
            </a:lvl5pPr>
            <a:lvl6pPr marL="2285799" indent="0">
              <a:buNone/>
              <a:defRPr sz="1400">
                <a:solidFill>
                  <a:schemeClr val="tx1">
                    <a:tint val="75000"/>
                  </a:schemeClr>
                </a:solidFill>
              </a:defRPr>
            </a:lvl6pPr>
            <a:lvl7pPr marL="2742958" indent="0">
              <a:buNone/>
              <a:defRPr sz="1400">
                <a:solidFill>
                  <a:schemeClr val="tx1">
                    <a:tint val="75000"/>
                  </a:schemeClr>
                </a:solidFill>
              </a:defRPr>
            </a:lvl7pPr>
            <a:lvl8pPr marL="3200119" indent="0">
              <a:buNone/>
              <a:defRPr sz="1400">
                <a:solidFill>
                  <a:schemeClr val="tx1">
                    <a:tint val="75000"/>
                  </a:schemeClr>
                </a:solidFill>
              </a:defRPr>
            </a:lvl8pPr>
            <a:lvl9pPr marL="3657278"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569C4F7-F364-4D34-B2F2-99D7595A88F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5912900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1"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5B337C9-AABC-4092-AD7B-5E8133393AB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62888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535113"/>
            <a:ext cx="4376870" cy="639762"/>
          </a:xfrm>
        </p:spPr>
        <p:txBody>
          <a:bodyPr anchor="b"/>
          <a:lstStyle>
            <a:lvl1pPr marL="0" indent="0">
              <a:buNone/>
              <a:defRPr sz="2400" b="1"/>
            </a:lvl1pPr>
            <a:lvl2pPr marL="457159" indent="0">
              <a:buNone/>
              <a:defRPr sz="2000" b="1"/>
            </a:lvl2pPr>
            <a:lvl3pPr marL="914320" indent="0">
              <a:buNone/>
              <a:defRPr sz="1800" b="1"/>
            </a:lvl3pPr>
            <a:lvl4pPr marL="1371479" indent="0">
              <a:buNone/>
              <a:defRPr sz="1600" b="1"/>
            </a:lvl4pPr>
            <a:lvl5pPr marL="1828639" indent="0">
              <a:buNone/>
              <a:defRPr sz="1600" b="1"/>
            </a:lvl5pPr>
            <a:lvl6pPr marL="2285799" indent="0">
              <a:buNone/>
              <a:defRPr sz="1600" b="1"/>
            </a:lvl6pPr>
            <a:lvl7pPr marL="2742958" indent="0">
              <a:buNone/>
              <a:defRPr sz="1600" b="1"/>
            </a:lvl7pPr>
            <a:lvl8pPr marL="3200119" indent="0">
              <a:buNone/>
              <a:defRPr sz="1600" b="1"/>
            </a:lvl8pPr>
            <a:lvl9pPr marL="3657278"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9" indent="0">
              <a:buNone/>
              <a:defRPr sz="2000" b="1"/>
            </a:lvl2pPr>
            <a:lvl3pPr marL="914320" indent="0">
              <a:buNone/>
              <a:defRPr sz="1800" b="1"/>
            </a:lvl3pPr>
            <a:lvl4pPr marL="1371479" indent="0">
              <a:buNone/>
              <a:defRPr sz="1600" b="1"/>
            </a:lvl4pPr>
            <a:lvl5pPr marL="1828639" indent="0">
              <a:buNone/>
              <a:defRPr sz="1600" b="1"/>
            </a:lvl5pPr>
            <a:lvl6pPr marL="2285799" indent="0">
              <a:buNone/>
              <a:defRPr sz="1600" b="1"/>
            </a:lvl6pPr>
            <a:lvl7pPr marL="2742958" indent="0">
              <a:buNone/>
              <a:defRPr sz="1600" b="1"/>
            </a:lvl7pPr>
            <a:lvl8pPr marL="3200119" indent="0">
              <a:buNone/>
              <a:defRPr sz="1600" b="1"/>
            </a:lvl8pPr>
            <a:lvl9pPr marL="3657278"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DC948EC-06F2-453E-A446-F5B7590524B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0923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4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4A54BA6-435C-4339-A7D2-4ABAA829ECF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6593235"/>
      </p:ext>
    </p:extLst>
  </p:cSld>
  <p:clrMapOvr>
    <a:masterClrMapping/>
  </p:clrMapOvr>
  <p:transition>
    <p:wipe dir="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5F5B223-9A8E-479D-8D1D-4BB4703003C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961636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0BFC2F4-BB96-4312-AEFE-945FA478D83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642783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1"/>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159" indent="0">
              <a:buNone/>
              <a:defRPr sz="1200"/>
            </a:lvl2pPr>
            <a:lvl3pPr marL="914320" indent="0">
              <a:buNone/>
              <a:defRPr sz="1000"/>
            </a:lvl3pPr>
            <a:lvl4pPr marL="1371479" indent="0">
              <a:buNone/>
              <a:defRPr sz="900"/>
            </a:lvl4pPr>
            <a:lvl5pPr marL="1828639" indent="0">
              <a:buNone/>
              <a:defRPr sz="900"/>
            </a:lvl5pPr>
            <a:lvl6pPr marL="2285799" indent="0">
              <a:buNone/>
              <a:defRPr sz="900"/>
            </a:lvl6pPr>
            <a:lvl7pPr marL="2742958" indent="0">
              <a:buNone/>
              <a:defRPr sz="900"/>
            </a:lvl7pPr>
            <a:lvl8pPr marL="3200119" indent="0">
              <a:buNone/>
              <a:defRPr sz="900"/>
            </a:lvl8pPr>
            <a:lvl9pPr marL="365727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89BC241-3D6E-4CF7-9632-7249FE9F3BC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065118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159" indent="0">
              <a:buNone/>
              <a:defRPr sz="2800"/>
            </a:lvl2pPr>
            <a:lvl3pPr marL="914320" indent="0">
              <a:buNone/>
              <a:defRPr sz="2400"/>
            </a:lvl3pPr>
            <a:lvl4pPr marL="1371479" indent="0">
              <a:buNone/>
              <a:defRPr sz="2000"/>
            </a:lvl4pPr>
            <a:lvl5pPr marL="1828639" indent="0">
              <a:buNone/>
              <a:defRPr sz="2000"/>
            </a:lvl5pPr>
            <a:lvl6pPr marL="2285799" indent="0">
              <a:buNone/>
              <a:defRPr sz="2000"/>
            </a:lvl6pPr>
            <a:lvl7pPr marL="2742958" indent="0">
              <a:buNone/>
              <a:defRPr sz="2000"/>
            </a:lvl7pPr>
            <a:lvl8pPr marL="3200119" indent="0">
              <a:buNone/>
              <a:defRPr sz="2000"/>
            </a:lvl8pPr>
            <a:lvl9pPr marL="3657278"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159" indent="0">
              <a:buNone/>
              <a:defRPr sz="1200"/>
            </a:lvl2pPr>
            <a:lvl3pPr marL="914320" indent="0">
              <a:buNone/>
              <a:defRPr sz="1000"/>
            </a:lvl3pPr>
            <a:lvl4pPr marL="1371479" indent="0">
              <a:buNone/>
              <a:defRPr sz="900"/>
            </a:lvl4pPr>
            <a:lvl5pPr marL="1828639" indent="0">
              <a:buNone/>
              <a:defRPr sz="900"/>
            </a:lvl5pPr>
            <a:lvl6pPr marL="2285799" indent="0">
              <a:buNone/>
              <a:defRPr sz="900"/>
            </a:lvl6pPr>
            <a:lvl7pPr marL="2742958" indent="0">
              <a:buNone/>
              <a:defRPr sz="900"/>
            </a:lvl7pPr>
            <a:lvl8pPr marL="3200119" indent="0">
              <a:buNone/>
              <a:defRPr sz="900"/>
            </a:lvl8pPr>
            <a:lvl9pPr marL="3657278"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0596190-D0D1-433C-BF9D-94D12FE9834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88041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A387699-0FD5-4205-B999-6FFF37D6CB8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747838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0"/>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1CE14CB-4914-4734-95EB-E34C00904E9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17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20"/>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C4A5A96-8EA6-4C12-B1E6-C49E4D693FF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82882548"/>
      </p:ext>
    </p:extLst>
  </p:cSld>
  <p:clrMapOvr>
    <a:masterClrMapping/>
  </p:clrMapOvr>
  <p:transition>
    <p:wipe dir="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4E390EA-7D4A-4BA3-966D-93C884A8D7B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1180176"/>
      </p:ext>
    </p:extLst>
  </p:cSld>
  <p:clrMapOvr>
    <a:masterClrMapping/>
  </p:clrMapOvr>
  <p:transition>
    <p:wipe dir="r"/>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95"/>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B2E5C2F5-20CC-40BC-9DE9-834637ABD0DC}"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0038843"/>
      </p:ext>
    </p:extLst>
  </p:cSld>
  <p:clrMapOvr>
    <a:masterClrMapping/>
  </p:clrMapOvr>
  <p:transition>
    <p:wipe dir="r"/>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54D6D36-8EC6-4D05-A1C3-19AD9CD6100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7589915"/>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C57474-BBC0-4537-B355-ED18AB4FB10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6669979"/>
      </p:ext>
    </p:extLst>
  </p:cSld>
  <p:clrMapOvr>
    <a:masterClrMapping/>
  </p:clrMapOvr>
  <p:transition>
    <p:wipe dir="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4C2505D6-3152-4E23-B7D6-E7D73C50BD5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19714945"/>
      </p:ext>
    </p:extLst>
  </p:cSld>
  <p:clrMapOvr>
    <a:masterClrMapping/>
  </p:clrMapOvr>
  <p:transition>
    <p:wipe dir="r"/>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F3987CF-64FF-434C-9E04-0B5FA24E193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39877247"/>
      </p:ext>
    </p:extLst>
  </p:cSld>
  <p:clrMapOvr>
    <a:masterClrMapping/>
  </p:clrMapOvr>
  <p:transition>
    <p:wipe dir="r"/>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13E81B6-850C-423F-9C2C-41D67EDD8D8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243840"/>
      </p:ext>
    </p:extLst>
  </p:cSld>
  <p:clrMapOvr>
    <a:masterClrMapping/>
  </p:clrMapOvr>
  <p:transition>
    <p:wipe dir="r"/>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DD81BD1-585D-4FF9-8A61-15F8F08C9BBD}"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1135886"/>
      </p:ext>
    </p:extLst>
  </p:cSld>
  <p:clrMapOvr>
    <a:masterClrMapping/>
  </p:clrMapOvr>
  <p:transition>
    <p:wipe dir="r"/>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7F104B0-D71E-448A-85E6-6FD4E5693C5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3788994"/>
      </p:ext>
    </p:extLst>
  </p:cSld>
  <p:clrMapOvr>
    <a:masterClrMapping/>
  </p:clrMapOvr>
  <p:transition>
    <p:wipe dir="r"/>
  </p:transition>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B6EC65A-8A40-4C90-B258-AE73D1F0835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2383728"/>
      </p:ext>
    </p:extLst>
  </p:cSld>
  <p:clrMapOvr>
    <a:masterClrMapping/>
  </p:clrMapOvr>
  <p:transition>
    <p:wipe dir="r"/>
  </p:transition>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899BC41-09CE-49DC-994F-66CACF978CAB}"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3601580"/>
      </p:ext>
    </p:extLst>
  </p:cSld>
  <p:clrMapOvr>
    <a:masterClrMapping/>
  </p:clrMapOvr>
  <p:transition>
    <p:wipe dir="r"/>
  </p:transition>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1822A50C-FEC6-4144-A635-00769645FE89}" type="datetime1">
              <a:rPr lang="ja-JP" altLang="en-US" smtClean="0">
                <a:solidFill>
                  <a:prstClr val="black">
                    <a:tint val="75000"/>
                  </a:prstClr>
                </a:solidFill>
              </a:rPr>
              <a:pPr>
                <a:defRPr/>
              </a:pPr>
              <a:t>2015/1/26</a:t>
            </a:fld>
            <a:endParaRPr lang="en-US" altLang="ja-JP">
              <a:solidFill>
                <a:prstClr val="black">
                  <a:tint val="75000"/>
                </a:prstClr>
              </a:solidFill>
            </a:endParaRPr>
          </a:p>
        </p:txBody>
      </p:sp>
    </p:spTree>
    <p:extLst>
      <p:ext uri="{BB962C8B-B14F-4D97-AF65-F5344CB8AC3E}">
        <p14:creationId xmlns:p14="http://schemas.microsoft.com/office/powerpoint/2010/main" val="1835847345"/>
      </p:ext>
    </p:extLst>
  </p:cSld>
  <p:clrMapOvr>
    <a:masterClrMapping/>
  </p:clrMapOvr>
  <p:transition>
    <p:wipe dir="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5FD661E-124C-4473-89A8-F7AC68F20F8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35118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324DA3-7907-49B1-B831-EBB535AF98E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2291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2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D7DFC17-43E2-491E-BA12-4E44E04ED8D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4492564"/>
      </p:ext>
    </p:extLst>
  </p:cSld>
  <p:clrMapOvr>
    <a:masterClrMapping/>
  </p:clrMapOvr>
  <p:transition>
    <p:wipe dir="r"/>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6B411FC-6CCF-4318-92EF-471791C4F1B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6674171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6217E86-95B7-4555-9E45-8CB6C218C4D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37065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1EB7A7E-E60F-4BA4-896F-D3FB9996EFC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113055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1A09D5A-6C5F-4421-8A1C-CCE73100F8A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618290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3C957F1-14E0-4996-A731-B0EB185C254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540717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EF2421-9DA3-4569-ACE5-01AC65877B3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72163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28C549D-A70F-42C1-A8C0-EEF05DA10F5C}"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736472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88F89DD-CB48-48C6-94B1-E03B385690B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015043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36C9C7E-1AB4-4984-9400-DB0A7F85AF4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690885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5"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DFA30C4B-BC7A-4897-87CB-7799789FED03}"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2284269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40F0014-15EB-4AFB-91CA-B7D50A88EA9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8241385"/>
      </p:ext>
    </p:extLst>
  </p:cSld>
  <p:clrMapOvr>
    <a:masterClrMapping/>
  </p:clrMapOvr>
  <p:transition>
    <p:wipe dir="r"/>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4538540-87BB-4DA8-A3F9-970A620A4DBB}"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6770681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FFDB179-04CC-4C72-B849-FAA545985FC4}"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161929364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r>
              <a:rPr lang="en-US" altLang="ja-JP" dirty="0" smtClean="0">
                <a:solidFill>
                  <a:prstClr val="black"/>
                </a:solidFill>
              </a:rPr>
              <a:t>- </a:t>
            </a:r>
            <a:fld id="{FCDF2F76-DA61-4685-92FF-E2131349BB0F}" type="slidenum">
              <a:rPr lang="ja-JP" altLang="en-US" smtClean="0">
                <a:solidFill>
                  <a:prstClr val="black"/>
                </a:solidFill>
              </a:rPr>
              <a:pPr>
                <a:def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329495805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fld id="{D6D95C26-A585-45AA-B16F-9EB3A1287362}" type="datetime1">
              <a:rPr lang="ja-JP" altLang="en-US" smtClean="0">
                <a:solidFill>
                  <a:prstClr val="black">
                    <a:tint val="75000"/>
                  </a:prstClr>
                </a:solidFill>
              </a:rPr>
              <a:pPr/>
              <a:t>2015/1/26</a:t>
            </a:fld>
            <a:endParaRPr lang="en-US" altLang="ja-JP" dirty="0">
              <a:solidFill>
                <a:prstClr val="black">
                  <a:tint val="75000"/>
                </a:prstClr>
              </a:solidFill>
            </a:endParaRPr>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dirty="0">
              <a:solidFill>
                <a:prstClr val="black">
                  <a:tint val="75000"/>
                </a:prstClr>
              </a:solidFill>
            </a:endParaRPr>
          </a:p>
        </p:txBody>
      </p:sp>
      <p:sp>
        <p:nvSpPr>
          <p:cNvPr id="5" name="スライド番号プレースホルダ 4"/>
          <p:cNvSpPr>
            <a:spLocks noGrp="1"/>
          </p:cNvSpPr>
          <p:nvPr>
            <p:ph type="sldNum" sz="quarter" idx="12"/>
          </p:nvPr>
        </p:nvSpPr>
        <p:spPr>
          <a:xfrm>
            <a:off x="7677150" y="6610350"/>
            <a:ext cx="2311400" cy="476250"/>
          </a:xfrm>
        </p:spPr>
        <p:txBody>
          <a:bodyPr/>
          <a:lstStyle>
            <a:lvl1pPr>
              <a:defRPr/>
            </a:lvl1pPr>
          </a:lstStyle>
          <a:p>
            <a:fld id="{46E350C5-B228-49F1-8C84-0F3958BCFBB1}" type="slidenum">
              <a:rPr lang="en-US" altLang="ja-JP">
                <a:solidFill>
                  <a:prstClr val="black"/>
                </a:solidFill>
              </a:rPr>
              <a:pPr/>
              <a:t>‹#›</a:t>
            </a:fld>
            <a:endParaRPr lang="en-US" altLang="ja-JP" dirty="0">
              <a:solidFill>
                <a:prstClr val="black"/>
              </a:solidFill>
            </a:endParaRPr>
          </a:p>
        </p:txBody>
      </p:sp>
    </p:spTree>
    <p:extLst>
      <p:ext uri="{BB962C8B-B14F-4D97-AF65-F5344CB8AC3E}">
        <p14:creationId xmlns:p14="http://schemas.microsoft.com/office/powerpoint/2010/main" val="132753109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pPr fontAlgn="base">
              <a:spcBef>
                <a:spcPct val="0"/>
              </a:spcBef>
              <a:spcAft>
                <a:spcPct val="0"/>
              </a:spcAft>
              <a:defRPr/>
            </a:pPr>
            <a:fld id="{1B2FB125-B31A-437A-94CA-A3F9111DE586}" type="datetime1">
              <a:rPr lang="ja-JP" altLang="en-US" sz="1400" smtClean="0">
                <a:solidFill>
                  <a:srgbClr val="000000"/>
                </a:solidFill>
                <a:latin typeface="Arial" charset="0"/>
              </a:rPr>
              <a:pPr fontAlgn="base">
                <a:spcBef>
                  <a:spcPct val="0"/>
                </a:spcBef>
                <a:spcAft>
                  <a:spcPct val="0"/>
                </a:spcAft>
                <a:defRPr/>
              </a:pPr>
              <a:t>2015/1/26</a:t>
            </a:fld>
            <a:endParaRPr lang="en-US" altLang="ja-JP" sz="1400">
              <a:solidFill>
                <a:srgbClr val="000000"/>
              </a:solidFill>
              <a:latin typeface="Arial" charset="0"/>
            </a:endParaRPr>
          </a:p>
        </p:txBody>
      </p:sp>
      <p:sp>
        <p:nvSpPr>
          <p:cNvPr id="8" name="フッター プレースホルダ 7"/>
          <p:cNvSpPr>
            <a:spLocks noGrp="1"/>
          </p:cNvSpPr>
          <p:nvPr>
            <p:ph type="ftr" sz="quarter" idx="11"/>
          </p:nvPr>
        </p:nvSpPr>
        <p:spPr/>
        <p:txBody>
          <a:bodyPr/>
          <a:lstStyle/>
          <a:p>
            <a:pPr fontAlgn="base">
              <a:spcBef>
                <a:spcPct val="0"/>
              </a:spcBef>
              <a:spcAft>
                <a:spcPct val="0"/>
              </a:spcAft>
              <a:defRPr/>
            </a:pPr>
            <a:endParaRPr lang="en-US" altLang="ja-JP" sz="1400">
              <a:solidFill>
                <a:srgbClr val="000000"/>
              </a:solidFill>
              <a:latin typeface="Arial" charset="0"/>
            </a:endParaRPr>
          </a:p>
        </p:txBody>
      </p:sp>
      <p:sp>
        <p:nvSpPr>
          <p:cNvPr id="9" name="スライド番号プレースホルダ 8"/>
          <p:cNvSpPr>
            <a:spLocks noGrp="1"/>
          </p:cNvSpPr>
          <p:nvPr>
            <p:ph type="sldNum" sz="quarter" idx="12"/>
          </p:nvPr>
        </p:nvSpPr>
        <p:spPr/>
        <p:txBody>
          <a:bodyPr/>
          <a:lstStyle/>
          <a:p>
            <a:pPr fontAlgn="base">
              <a:spcBef>
                <a:spcPct val="0"/>
              </a:spcBef>
              <a:spcAft>
                <a:spcPct val="0"/>
              </a:spcAft>
              <a:defRPr/>
            </a:pPr>
            <a:fld id="{0A843B9C-21C5-4DEF-A707-AD0B2EAC224F}" type="slidenum">
              <a:rPr lang="en-US" altLang="ja-JP" sz="1400" smtClean="0">
                <a:solidFill>
                  <a:srgbClr val="000000"/>
                </a:solidFill>
                <a:latin typeface="Arial" charset="0"/>
              </a:rPr>
              <a:pPr fontAlgn="base">
                <a:spcBef>
                  <a:spcPct val="0"/>
                </a:spcBef>
                <a:spcAft>
                  <a:spcPct val="0"/>
                </a:spcAft>
                <a:defRPr/>
              </a:pPr>
              <a:t>‹#›</a:t>
            </a:fld>
            <a:endParaRPr lang="en-US" altLang="ja-JP" sz="1400">
              <a:solidFill>
                <a:srgbClr val="000000"/>
              </a:solidFill>
              <a:latin typeface="Arial" charset="0"/>
            </a:endParaRPr>
          </a:p>
        </p:txBody>
      </p:sp>
    </p:spTree>
    <p:extLst>
      <p:ext uri="{BB962C8B-B14F-4D97-AF65-F5344CB8AC3E}">
        <p14:creationId xmlns:p14="http://schemas.microsoft.com/office/powerpoint/2010/main" val="357231629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7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F7E5487-D2A2-40D9-9A00-D6B350A1272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246792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6B47E7F-DDE4-4D9A-8916-63E6ADB0139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971333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0AB031F-AB10-4F94-975D-677B5AB579F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707121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FB0F847-67B9-4BF7-8F1E-15B30D907F3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3651878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9D490CB-665F-4DE3-B5D7-F7C58F6569C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4799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4F5A724-30B4-4069-A710-79CBCC0E85C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0391569"/>
      </p:ext>
    </p:extLst>
  </p:cSld>
  <p:clrMapOvr>
    <a:masterClrMapping/>
  </p:clrMapOvr>
  <p:transition>
    <p:wipe dir="r"/>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7467C120-6BB6-4094-B6A1-E05816D5F4D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118519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C8664A6-5422-4AF5-A530-4B3276918EF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3897056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8B87D9D-7A55-49A6-B14A-09DD6FC794A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263796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90B4216-40CC-44F3-83A2-070563D20A0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330864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43D8AF-D82D-4FCC-8046-1512DDD159E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295417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5"/>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BD4601A-B18B-46D8-BA90-47B52EFAA12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100404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C9B53AE-D1A0-46BA-8940-370488C4C83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458344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E72C63-0A59-4431-A89F-776954B7708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29604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ECEBAA9-B3DE-4B80-9105-BADBC8036A1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956830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C4DCEC8-97BE-478B-9BEB-0DE6947692CD}"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4662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303D740-A8FB-43F2-8716-346BA0A6295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8090178"/>
      </p:ext>
    </p:extLst>
  </p:cSld>
  <p:clrMapOvr>
    <a:masterClrMapping/>
  </p:clrMapOvr>
  <p:transition>
    <p:wipe dir="r"/>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5EFF150-E45E-4F06-9DBE-0EA5B047795C}"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064398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344D94C-0E5B-4D67-A2E9-6AA4D4D31A6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64683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166FB9E-62AB-4916-8FCF-18D16444513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263644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672538A-536A-40B8-B344-05357B3464B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278651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594FFDD-184E-4D5B-81E0-900E457DA39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899622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EED995-A9EE-476C-8B0E-4E51D9E91CA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0410633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58FE04-6124-4ECF-83F9-40E679B2D9D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719297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53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solidFill>
                  <a:schemeClr val="tx1">
                    <a:tint val="75000"/>
                  </a:schemeClr>
                </a:solidFill>
              </a:defRPr>
            </a:lvl1pPr>
            <a:lvl2pPr marL="456650" indent="0" algn="ctr">
              <a:buNone/>
              <a:defRPr>
                <a:solidFill>
                  <a:schemeClr val="tx1">
                    <a:tint val="75000"/>
                  </a:schemeClr>
                </a:solidFill>
              </a:defRPr>
            </a:lvl2pPr>
            <a:lvl3pPr marL="913300" indent="0" algn="ctr">
              <a:buNone/>
              <a:defRPr>
                <a:solidFill>
                  <a:schemeClr val="tx1">
                    <a:tint val="75000"/>
                  </a:schemeClr>
                </a:solidFill>
              </a:defRPr>
            </a:lvl3pPr>
            <a:lvl4pPr marL="1369952" indent="0" algn="ctr">
              <a:buNone/>
              <a:defRPr>
                <a:solidFill>
                  <a:schemeClr val="tx1">
                    <a:tint val="75000"/>
                  </a:schemeClr>
                </a:solidFill>
              </a:defRPr>
            </a:lvl4pPr>
            <a:lvl5pPr marL="1826602" indent="0" algn="ctr">
              <a:buNone/>
              <a:defRPr>
                <a:solidFill>
                  <a:schemeClr val="tx1">
                    <a:tint val="75000"/>
                  </a:schemeClr>
                </a:solidFill>
              </a:defRPr>
            </a:lvl5pPr>
            <a:lvl6pPr marL="2283254" indent="0" algn="ctr">
              <a:buNone/>
              <a:defRPr>
                <a:solidFill>
                  <a:schemeClr val="tx1">
                    <a:tint val="75000"/>
                  </a:schemeClr>
                </a:solidFill>
              </a:defRPr>
            </a:lvl6pPr>
            <a:lvl7pPr marL="2739906" indent="0" algn="ctr">
              <a:buNone/>
              <a:defRPr>
                <a:solidFill>
                  <a:schemeClr val="tx1">
                    <a:tint val="75000"/>
                  </a:schemeClr>
                </a:solidFill>
              </a:defRPr>
            </a:lvl7pPr>
            <a:lvl8pPr marL="3196554" indent="0" algn="ctr">
              <a:buNone/>
              <a:defRPr>
                <a:solidFill>
                  <a:schemeClr val="tx1">
                    <a:tint val="75000"/>
                  </a:schemeClr>
                </a:solidFill>
              </a:defRPr>
            </a:lvl8pPr>
            <a:lvl9pPr marL="3653204"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BBFD128-4705-4993-B032-78F8D975AD69}"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52436478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A2039BF-674A-403A-9B6D-2A2813D9363E}"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2204766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701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8" y="2906722"/>
            <a:ext cx="8420100" cy="1500187"/>
          </a:xfrm>
        </p:spPr>
        <p:txBody>
          <a:bodyPr anchor="b"/>
          <a:lstStyle>
            <a:lvl1pPr marL="0" indent="0">
              <a:buNone/>
              <a:defRPr sz="2000">
                <a:solidFill>
                  <a:schemeClr val="tx1">
                    <a:tint val="75000"/>
                  </a:schemeClr>
                </a:solidFill>
              </a:defRPr>
            </a:lvl1pPr>
            <a:lvl2pPr marL="456650" indent="0">
              <a:buNone/>
              <a:defRPr sz="1800">
                <a:solidFill>
                  <a:schemeClr val="tx1">
                    <a:tint val="75000"/>
                  </a:schemeClr>
                </a:solidFill>
              </a:defRPr>
            </a:lvl2pPr>
            <a:lvl3pPr marL="913300" indent="0">
              <a:buNone/>
              <a:defRPr sz="1600">
                <a:solidFill>
                  <a:schemeClr val="tx1">
                    <a:tint val="75000"/>
                  </a:schemeClr>
                </a:solidFill>
              </a:defRPr>
            </a:lvl3pPr>
            <a:lvl4pPr marL="1369952" indent="0">
              <a:buNone/>
              <a:defRPr sz="1400">
                <a:solidFill>
                  <a:schemeClr val="tx1">
                    <a:tint val="75000"/>
                  </a:schemeClr>
                </a:solidFill>
              </a:defRPr>
            </a:lvl4pPr>
            <a:lvl5pPr marL="1826602" indent="0">
              <a:buNone/>
              <a:defRPr sz="1400">
                <a:solidFill>
                  <a:schemeClr val="tx1">
                    <a:tint val="75000"/>
                  </a:schemeClr>
                </a:solidFill>
              </a:defRPr>
            </a:lvl5pPr>
            <a:lvl6pPr marL="2283254" indent="0">
              <a:buNone/>
              <a:defRPr sz="1400">
                <a:solidFill>
                  <a:schemeClr val="tx1">
                    <a:tint val="75000"/>
                  </a:schemeClr>
                </a:solidFill>
              </a:defRPr>
            </a:lvl6pPr>
            <a:lvl7pPr marL="2739906" indent="0">
              <a:buNone/>
              <a:defRPr sz="1400">
                <a:solidFill>
                  <a:schemeClr val="tx1">
                    <a:tint val="75000"/>
                  </a:schemeClr>
                </a:solidFill>
              </a:defRPr>
            </a:lvl7pPr>
            <a:lvl8pPr marL="3196554" indent="0">
              <a:buNone/>
              <a:defRPr sz="1400">
                <a:solidFill>
                  <a:schemeClr val="tx1">
                    <a:tint val="75000"/>
                  </a:schemeClr>
                </a:solidFill>
              </a:defRPr>
            </a:lvl8pPr>
            <a:lvl9pPr marL="3653204"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C1B2BCE-B7AB-4927-96FB-EAF5CEE56873}"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48344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3FFF2AD-E5B3-48D2-9D8A-0AB6DB9D452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6046223"/>
      </p:ext>
    </p:extLst>
  </p:cSld>
  <p:clrMapOvr>
    <a:masterClrMapping/>
  </p:clrMapOvr>
  <p:transition>
    <p:wipe dir="r"/>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2"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F55CCCA-A2B5-4F4B-9395-D932854C3481}"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4189434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2" y="1535113"/>
            <a:ext cx="437687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8" y="1535113"/>
            <a:ext cx="4378590" cy="639762"/>
          </a:xfrm>
        </p:spPr>
        <p:txBody>
          <a:bodyPr anchor="b"/>
          <a:lstStyle>
            <a:lvl1pPr marL="0" indent="0">
              <a:buNone/>
              <a:defRPr sz="2400" b="1"/>
            </a:lvl1pPr>
            <a:lvl2pPr marL="456650" indent="0">
              <a:buNone/>
              <a:defRPr sz="2000" b="1"/>
            </a:lvl2pPr>
            <a:lvl3pPr marL="913300" indent="0">
              <a:buNone/>
              <a:defRPr sz="1800" b="1"/>
            </a:lvl3pPr>
            <a:lvl4pPr marL="1369952" indent="0">
              <a:buNone/>
              <a:defRPr sz="1600" b="1"/>
            </a:lvl4pPr>
            <a:lvl5pPr marL="1826602" indent="0">
              <a:buNone/>
              <a:defRPr sz="1600" b="1"/>
            </a:lvl5pPr>
            <a:lvl6pPr marL="2283254" indent="0">
              <a:buNone/>
              <a:defRPr sz="1600" b="1"/>
            </a:lvl6pPr>
            <a:lvl7pPr marL="2739906" indent="0">
              <a:buNone/>
              <a:defRPr sz="1600" b="1"/>
            </a:lvl7pPr>
            <a:lvl8pPr marL="3196554" indent="0">
              <a:buNone/>
              <a:defRPr sz="1600" b="1"/>
            </a:lvl8pPr>
            <a:lvl9pPr marL="3653204"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0A3746F-1D3A-45C3-A6C3-AE0122548A91}"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2492089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83A8721-A0ED-4C33-8E66-62DB9CEE92F9}"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41511515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BECE491-40C2-4522-8968-464BDC314B21}"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9618678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4" y="27307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B73F66B6-AB9C-4A96-9225-C1537CA427CD}"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2589064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6650" indent="0">
              <a:buNone/>
              <a:defRPr sz="2800"/>
            </a:lvl2pPr>
            <a:lvl3pPr marL="913300" indent="0">
              <a:buNone/>
              <a:defRPr sz="2400"/>
            </a:lvl3pPr>
            <a:lvl4pPr marL="1369952" indent="0">
              <a:buNone/>
              <a:defRPr sz="2000"/>
            </a:lvl4pPr>
            <a:lvl5pPr marL="1826602" indent="0">
              <a:buNone/>
              <a:defRPr sz="2000"/>
            </a:lvl5pPr>
            <a:lvl6pPr marL="2283254" indent="0">
              <a:buNone/>
              <a:defRPr sz="2000"/>
            </a:lvl6pPr>
            <a:lvl7pPr marL="2739906" indent="0">
              <a:buNone/>
              <a:defRPr sz="2000"/>
            </a:lvl7pPr>
            <a:lvl8pPr marL="3196554" indent="0">
              <a:buNone/>
              <a:defRPr sz="2000"/>
            </a:lvl8pPr>
            <a:lvl9pPr marL="3653204"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6650" indent="0">
              <a:buNone/>
              <a:defRPr sz="1200"/>
            </a:lvl2pPr>
            <a:lvl3pPr marL="913300" indent="0">
              <a:buNone/>
              <a:defRPr sz="1000"/>
            </a:lvl3pPr>
            <a:lvl4pPr marL="1369952" indent="0">
              <a:buNone/>
              <a:defRPr sz="900"/>
            </a:lvl4pPr>
            <a:lvl5pPr marL="1826602" indent="0">
              <a:buNone/>
              <a:defRPr sz="900"/>
            </a:lvl5pPr>
            <a:lvl6pPr marL="2283254" indent="0">
              <a:buNone/>
              <a:defRPr sz="900"/>
            </a:lvl6pPr>
            <a:lvl7pPr marL="2739906" indent="0">
              <a:buNone/>
              <a:defRPr sz="900"/>
            </a:lvl7pPr>
            <a:lvl8pPr marL="3196554" indent="0">
              <a:buNone/>
              <a:defRPr sz="900"/>
            </a:lvl8pPr>
            <a:lvl9pPr marL="3653204"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5E04D1E-EE41-4C09-88E4-3BD001133234}"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3748425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1E9AF74-9117-4F93-87F1-B8028BBF13A8}"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936020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3"/>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2" y="274663"/>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3D8F598-D006-4510-9D99-B33C168EA3F9}"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2385343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744E570-7119-46A7-991E-59D0CB6D49FD}"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409082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9D7C022-5FD5-488C-8637-CB1F3855DB0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954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A1192DD-E944-4484-BC2D-0EB373038B60}" type="datetime1">
              <a:rPr kumimoji="1" lang="ja-JP" altLang="en-US" smtClean="0"/>
              <a:pPr/>
              <a:t>2015/1/26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42149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E56B204-D2CE-435C-A786-1E910FD25D2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5554110"/>
      </p:ext>
    </p:extLst>
  </p:cSld>
  <p:clrMapOvr>
    <a:masterClrMapping/>
  </p:clrMapOvr>
  <p:transition>
    <p:wipe dir="r"/>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6C462AA-6F02-4ACA-B20D-26762816B43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484056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D2C76BC8-7918-4433-8F62-659C272AA7E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605064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B58B0E0-1BF6-4473-AD63-2181FC02DC6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839280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2022604-2403-40C4-BD37-75E5152A1A4D}"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730062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F75043D2-426C-4464-9A9A-1088089E1CF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46480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B2EAEE0-3816-4BD2-971E-1582389EAC4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299191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01A8075-CCE5-4932-8608-06983D15D59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030723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99AF415-93EF-4300-A781-0CE2762C9D8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93457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722FC64-C313-4EE6-B869-F50E69B611A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624874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D1831A4-40F0-4ABE-9455-F562D741405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9957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A9603EB7-7A72-4AC1-8F80-5E4135F7096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537934"/>
      </p:ext>
    </p:extLst>
  </p:cSld>
  <p:clrMapOvr>
    <a:masterClrMapping/>
  </p:clrMapOvr>
  <p:transition>
    <p:wipe dir="r"/>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86D405D-C133-476A-8A5B-18E4392097B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360430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6EC3CCF-E645-4EFB-BFF1-A59167CC587C}"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652739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8AD9FB4-852C-4A77-82BF-FC885AEB3DF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560173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0F8CB7-EF78-4952-81D3-C506F2E64A8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617555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BDEC50-3AE3-4ABA-8B7B-2866CC8FBBD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425080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5C3684-5C91-4E27-BFE8-653A811CD81D}"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924505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68"/>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9F99BB-F866-4DF4-B688-E387A96183C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826143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C1EF51-488C-4455-A844-9142E54B7D8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880721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CA9877-C326-45D2-9E60-59397910F8B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649610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58"/>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A612B8-6C35-4B66-AEF6-7D250412DE2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4953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A0EC79-2E94-4AD2-AC87-BE8EA848667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2458141"/>
      </p:ext>
    </p:extLst>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F18A0F2-8074-4A61-919E-F42BA023951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3468260"/>
      </p:ext>
    </p:extLst>
  </p:cSld>
  <p:clrMapOvr>
    <a:masterClrMapping/>
  </p:clrMapOvr>
  <p:transition>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3E39A585-4775-4F1E-B9C8-12F1B700F33D}" type="slidenum">
              <a:rPr lang="en-US" altLang="ja-JP">
                <a:solidFill>
                  <a:prstClr val="black">
                    <a:tint val="75000"/>
                  </a:prstClr>
                </a:solidFill>
              </a:rPr>
              <a:pPr>
                <a:defRPr/>
              </a:pPr>
              <a:t>‹#›</a:t>
            </a:fld>
            <a:endParaRPr lang="en-US" altLang="ja-JP">
              <a:solidFill>
                <a:prstClr val="black">
                  <a:tint val="75000"/>
                </a:prstClr>
              </a:solidFill>
            </a:endParaRPr>
          </a:p>
        </p:txBody>
      </p:sp>
      <p:sp>
        <p:nvSpPr>
          <p:cNvPr id="4" name="Rectangle 4"/>
          <p:cNvSpPr>
            <a:spLocks noGrp="1" noChangeArrowheads="1"/>
          </p:cNvSpPr>
          <p:nvPr>
            <p:ph type="dt" sz="half" idx="11"/>
          </p:nvPr>
        </p:nvSpPr>
        <p:spPr>
          <a:ln/>
        </p:spPr>
        <p:txBody>
          <a:bodyPr/>
          <a:lstStyle>
            <a:lvl1pPr>
              <a:defRPr/>
            </a:lvl1pPr>
          </a:lstStyle>
          <a:p>
            <a:pPr>
              <a:defRPr/>
            </a:pPr>
            <a:fld id="{7AFA6219-798C-4D82-8433-E76852ABA61B}" type="datetime1">
              <a:rPr lang="ja-JP" altLang="en-US" smtClean="0">
                <a:solidFill>
                  <a:prstClr val="black">
                    <a:tint val="75000"/>
                  </a:prstClr>
                </a:solidFill>
              </a:rPr>
              <a:pPr>
                <a:defRPr/>
              </a:pPr>
              <a:t>2015/1/26</a:t>
            </a:fld>
            <a:endParaRPr lang="en-US" altLang="ja-JP">
              <a:solidFill>
                <a:prstClr val="black">
                  <a:tint val="75000"/>
                </a:prstClr>
              </a:solidFill>
            </a:endParaRPr>
          </a:p>
        </p:txBody>
      </p:sp>
    </p:spTree>
    <p:extLst>
      <p:ext uri="{BB962C8B-B14F-4D97-AF65-F5344CB8AC3E}">
        <p14:creationId xmlns:p14="http://schemas.microsoft.com/office/powerpoint/2010/main" val="1439032418"/>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8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3B556AB-7EAE-49A0-8797-6836183B72BB}"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1373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69E3234-CB27-458E-8C02-BDFE9E220E1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9616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5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EAAF75E-3552-4E1B-A6C3-772D7BA0B35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2870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9C14E0E-D231-4583-80C8-525D1097FBC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9188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515A359-C544-4F4B-BB95-16A7F93D129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959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E5FF6F8-22CF-41DD-8F7D-39D0F74B1586}" type="datetime1">
              <a:rPr kumimoji="1" lang="ja-JP" altLang="en-US" smtClean="0"/>
              <a:pPr/>
              <a:t>2015/1/26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10284135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CC61AFC-D2E0-452E-8049-94C3C2C5513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1841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1F01F2-25B8-4A3A-8FCB-061B03F3FE0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3086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B8C29C-8EA3-4A8E-B9E6-BA5D63DF1BF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981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8FA333D-A1E0-48DC-B4E7-A75B69FEFC6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9494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757509-B869-4A87-ABA2-BC185332B12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8152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67397F-F78C-4DB7-BFE6-D0151FDD3F3C}"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637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B5E89755-7812-4A1D-AE05-09C9C0AE921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23399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6710666-07CF-4F4E-BE19-497DEB8FB2F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2639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7874238-CD56-48A5-9107-E36F921C977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5853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7C61A847-9BA3-4622-807B-1BC195D3116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684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2DF8A9-D53B-4B5C-B77A-0BF28593433D}" type="datetime1">
              <a:rPr kumimoji="1" lang="ja-JP" altLang="en-US" smtClean="0"/>
              <a:pPr/>
              <a:t>2015/1/26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3361647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8DBB9E8-55DE-4FF0-AAF2-39AF141E206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7883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525214B-79E5-429A-860E-39BF271DA37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77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8AF038-ED20-45DA-AE4A-B940BA5FF7F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1819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6BB473-06B5-4388-A5D5-C7D0A94C98F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1647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9614E00-F639-469B-BE2A-4974748C346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6431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3F4B200-E2EA-4270-BE9C-27529986265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9517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415628-CABC-4114-B4D1-FE14BB474F6B}"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8982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429F2DD-9B9D-43C9-91C7-34483485BAAB}"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7251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B036E0C-4A77-41BC-8D88-6D96D64CCB0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53056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BF7BFEC-F8C7-4401-AEA8-CD8DB8F01A6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45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0737438-60BA-4B1E-A329-5D74C5CD00AD}" type="datetime1">
              <a:rPr kumimoji="1" lang="ja-JP" altLang="en-US" smtClean="0"/>
              <a:pPr/>
              <a:t>2015/1/26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1881225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6109B60-D7DE-4376-9252-EE653918896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862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8EA6D02-D1A1-4637-A409-25732DD2483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5405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3B1E52B7-10FE-42CA-AF5E-E05D1FEFDAEB}"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6250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0ABCD6A-823C-4304-9B41-186F8ECC429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6815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A85D8F2-7F8C-4457-9777-3D962A185E5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96664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7D0E80A-AB8B-4CA8-B82A-53023EC21DF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83323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389E2B4-E67E-4023-B9B0-B5A677B2570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7651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DA9C2D0-8194-43C7-9AB0-6D8B231BF63F}"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3418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B4F23E4-467F-4A66-A909-5C796595BF1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0040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3AAE3BD-E997-4839-9669-F6058E6CEB2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824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3A64759-4CE5-4D3D-8758-B00362F6E104}" type="datetime1">
              <a:rPr kumimoji="1" lang="ja-JP" altLang="en-US" smtClean="0"/>
              <a:pPr/>
              <a:t>2015/1/26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37143881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9618BA6-92AB-4CDD-9F3E-A1E142E2A7C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80304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0EE57A1-9BBF-4F77-B63E-51E4C88BB2D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45670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E8D7AD0-2AF4-450A-A642-D4B4BA29876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4589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A1EEF5-D405-43F1-A9B6-7D732FBBE17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2196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462A7AB0-DCA8-4921-818E-9E7D85FCA27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04270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874E4C1-7740-4159-8475-1B6FA646317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757402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A620F9B-4C2A-4FA8-ADCE-83ABA553D5DB}"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9126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C5ECA33-F69E-41AB-8E9E-AA5EE76A24F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0601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63CAA08-98BF-4F3C-B28D-2924AE104CC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2007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66C77E7-55DC-45E8-B202-3746285D27AC}"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9641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D1D100A-E336-4465-9571-35E01555D4C9}" type="datetime1">
              <a:rPr kumimoji="1" lang="ja-JP" altLang="en-US" smtClean="0"/>
              <a:pPr/>
              <a:t>2015/1/26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202124345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B52957C-67FA-4EE8-B6E3-9FF9F134958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12650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9C67886-DAE0-4569-B907-9CFF6361BC4B}"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78546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A3E7F08-97A6-4E75-A700-0A1B1F8320A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73772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DB34A489-EA56-402C-8013-590E5D277D2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008777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D364AB92-2D2C-45FE-BF47-09FEB10731AD}"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19218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EEBDE01-B5FA-4CE6-879E-B37D7184DAB8}"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08609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02D5CE8-4032-414C-80FD-87A10C4256A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53168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75885D3-29D1-4B1E-AD7A-94936D33C05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10549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5E34DF9-B104-4C19-9632-8D81F219EEB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5508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ED22F9F-FB99-4B0E-ACCF-AB2104BB234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971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A6850CB-67B1-450E-B209-12A45E83B76F}" type="datetime1">
              <a:rPr kumimoji="1" lang="ja-JP" altLang="en-US" smtClean="0"/>
              <a:pPr/>
              <a:t>2015/1/26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37115122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3"/>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5" indent="0" algn="ctr">
              <a:buNone/>
              <a:defRPr>
                <a:solidFill>
                  <a:schemeClr val="tx1">
                    <a:tint val="75000"/>
                  </a:schemeClr>
                </a:solidFill>
              </a:defRPr>
            </a:lvl3pPr>
            <a:lvl4pPr marL="1371188"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39" indent="0" algn="ctr">
              <a:buNone/>
              <a:defRPr>
                <a:solidFill>
                  <a:schemeClr val="tx1">
                    <a:tint val="75000"/>
                  </a:schemeClr>
                </a:solidFill>
              </a:defRPr>
            </a:lvl8pPr>
            <a:lvl9pPr marL="365650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F3D23FA-60FF-4976-B232-4DC60649D06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solidFill>
                  <a:schemeClr val="tx1"/>
                </a:solidFill>
              </a:defRPr>
            </a:lvl1pPr>
          </a:lstStyle>
          <a:p>
            <a:fld id="{5A02BD7A-635E-43A0-8464-FD5073BFE4FA}"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3246521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E758FA-5A22-40BB-8948-F9CAF0BD8A9B}"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04542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78"/>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063" indent="0">
              <a:buNone/>
              <a:defRPr sz="1800">
                <a:solidFill>
                  <a:schemeClr val="tx1">
                    <a:tint val="75000"/>
                  </a:schemeClr>
                </a:solidFill>
              </a:defRPr>
            </a:lvl2pPr>
            <a:lvl3pPr marL="914125" indent="0">
              <a:buNone/>
              <a:defRPr sz="1600">
                <a:solidFill>
                  <a:schemeClr val="tx1">
                    <a:tint val="75000"/>
                  </a:schemeClr>
                </a:solidFill>
              </a:defRPr>
            </a:lvl3pPr>
            <a:lvl4pPr marL="1371188"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39" indent="0">
              <a:buNone/>
              <a:defRPr sz="1400">
                <a:solidFill>
                  <a:schemeClr val="tx1">
                    <a:tint val="75000"/>
                  </a:schemeClr>
                </a:solidFill>
              </a:defRPr>
            </a:lvl8pPr>
            <a:lvl9pPr marL="3656501"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9312A10-DC3B-4825-9062-9036CBAC1BA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8507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BC3C21A7-EA96-4376-8039-2BA6C4001C42}"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30593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6" y="1535113"/>
            <a:ext cx="4378590" cy="639762"/>
          </a:xfrm>
        </p:spPr>
        <p:txBody>
          <a:bodyPr anchor="b"/>
          <a:lstStyle>
            <a:lvl1pPr marL="0" indent="0">
              <a:buNone/>
              <a:defRPr sz="2400" b="1"/>
            </a:lvl1pPr>
            <a:lvl2pPr marL="457063" indent="0">
              <a:buNone/>
              <a:defRPr sz="2000" b="1"/>
            </a:lvl2pPr>
            <a:lvl3pPr marL="914125" indent="0">
              <a:buNone/>
              <a:defRPr sz="1800" b="1"/>
            </a:lvl3pPr>
            <a:lvl4pPr marL="1371188" indent="0">
              <a:buNone/>
              <a:defRPr sz="1600" b="1"/>
            </a:lvl4pPr>
            <a:lvl5pPr marL="1828251" indent="0">
              <a:buNone/>
              <a:defRPr sz="1600" b="1"/>
            </a:lvl5pPr>
            <a:lvl6pPr marL="2285314" indent="0">
              <a:buNone/>
              <a:defRPr sz="1600" b="1"/>
            </a:lvl6pPr>
            <a:lvl7pPr marL="2742377" indent="0">
              <a:buNone/>
              <a:defRPr sz="1600" b="1"/>
            </a:lvl7pPr>
            <a:lvl8pPr marL="3199439" indent="0">
              <a:buNone/>
              <a:defRPr sz="1600" b="1"/>
            </a:lvl8pPr>
            <a:lvl9pPr marL="3656501"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6"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B6752E7-AEBB-404B-AFCE-7773B8B8101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18386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95607E3-9D27-415E-B04B-2238AAA9C517}"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865415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5AE261-E251-4063-B557-D25350B7B29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842900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11" y="273053"/>
            <a:ext cx="3259006"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11" y="1435103"/>
            <a:ext cx="3259006" cy="4691063"/>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DDE4387-D6A5-4DBC-9E5D-252A1DDE3004}"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8817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3"/>
            <a:ext cx="59436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8"/>
            <a:ext cx="5943600" cy="4114800"/>
          </a:xfrm>
        </p:spPr>
        <p:txBody>
          <a:bodyPr/>
          <a:lstStyle>
            <a:lvl1pPr marL="0" indent="0">
              <a:buNone/>
              <a:defRPr sz="3200"/>
            </a:lvl1pPr>
            <a:lvl2pPr marL="457063" indent="0">
              <a:buNone/>
              <a:defRPr sz="2800"/>
            </a:lvl2pPr>
            <a:lvl3pPr marL="914125" indent="0">
              <a:buNone/>
              <a:defRPr sz="2400"/>
            </a:lvl3pPr>
            <a:lvl4pPr marL="1371188" indent="0">
              <a:buNone/>
              <a:defRPr sz="2000"/>
            </a:lvl4pPr>
            <a:lvl5pPr marL="1828251" indent="0">
              <a:buNone/>
              <a:defRPr sz="2000"/>
            </a:lvl5pPr>
            <a:lvl6pPr marL="2285314" indent="0">
              <a:buNone/>
              <a:defRPr sz="2000"/>
            </a:lvl6pPr>
            <a:lvl7pPr marL="2742377" indent="0">
              <a:buNone/>
              <a:defRPr sz="2000"/>
            </a:lvl7pPr>
            <a:lvl8pPr marL="3199439" indent="0">
              <a:buNone/>
              <a:defRPr sz="2000"/>
            </a:lvl8pPr>
            <a:lvl9pPr marL="3656501"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063" indent="0">
              <a:buNone/>
              <a:defRPr sz="1200"/>
            </a:lvl2pPr>
            <a:lvl3pPr marL="914125" indent="0">
              <a:buNone/>
              <a:defRPr sz="1000"/>
            </a:lvl3pPr>
            <a:lvl4pPr marL="1371188" indent="0">
              <a:buNone/>
              <a:defRPr sz="900"/>
            </a:lvl4pPr>
            <a:lvl5pPr marL="1828251" indent="0">
              <a:buNone/>
              <a:defRPr sz="900"/>
            </a:lvl5pPr>
            <a:lvl6pPr marL="2285314" indent="0">
              <a:buNone/>
              <a:defRPr sz="900"/>
            </a:lvl6pPr>
            <a:lvl7pPr marL="2742377" indent="0">
              <a:buNone/>
              <a:defRPr sz="900"/>
            </a:lvl7pPr>
            <a:lvl8pPr marL="3199439" indent="0">
              <a:buNone/>
              <a:defRPr sz="900"/>
            </a:lvl8pPr>
            <a:lvl9pPr marL="3656501"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6395807-64B3-4733-9DAF-3DC44218E95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15895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90BC7EA-A152-484D-897C-B30C6E588E8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A02BD7A-635E-43A0-8464-FD5073BFE4F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266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5.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20.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1.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theme" Target="../theme/theme22.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5.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23.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261.xml"/><Relationship Id="rId7" Type="http://schemas.openxmlformats.org/officeDocument/2006/relationships/theme" Target="../theme/theme24.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5" Type="http://schemas.openxmlformats.org/officeDocument/2006/relationships/slideLayout" Target="../slideLayouts/slideLayout263.xml"/><Relationship Id="rId4"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FB5D7D-C9EB-45DE-9FCC-29AA5F704EA7}" type="datetime1">
              <a:rPr kumimoji="1" lang="ja-JP" altLang="en-US" smtClean="0"/>
              <a:pPr/>
              <a:t>2015/1/26</a:t>
            </a:fld>
            <a:endParaRPr kumimoji="1" lang="ja-JP" altLang="en-US"/>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kumimoji="1" lang="ja-JP" altLang="en-US" smtClean="0"/>
              <a:pPr/>
              <a:t>‹#›</a:t>
            </a:fld>
            <a:endParaRPr kumimoji="1" lang="ja-JP" altLang="en-US"/>
          </a:p>
        </p:txBody>
      </p:sp>
    </p:spTree>
    <p:extLst>
      <p:ext uri="{BB962C8B-B14F-4D97-AF65-F5344CB8AC3E}">
        <p14:creationId xmlns:p14="http://schemas.microsoft.com/office/powerpoint/2010/main" val="242952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74"/>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3540300F-0809-494E-9AC5-CC3E08000120}" type="datetime1">
              <a:rPr lang="ja-JP" altLang="en-US" smtClean="0">
                <a:solidFill>
                  <a:prstClr val="black">
                    <a:tint val="75000"/>
                  </a:prstClr>
                </a:solidFill>
              </a:rPr>
              <a:pPr defTabSz="914125"/>
              <a:t>2015/1/26</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74"/>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80"/>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140339212"/>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44547-4745-4EEE-AD09-5C6AEA86ED9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8534826"/>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8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990A6-63D5-4F3A-A374-183C81D3C71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8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8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9394222"/>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81493-B18B-47F2-BD87-BE4BFAC06290}"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EEE1-67C7-4924-AE6B-BD4C2FD3A70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1042592"/>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6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7CC6E-31F5-45AD-A17A-4475CCF150D1}"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6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6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4706195"/>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07"/>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DE252-6759-4CB8-8CB8-88B18E5451D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07"/>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07"/>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2853121"/>
      </p:ext>
    </p:extLst>
  </p:cSld>
  <p:clrMap bg1="lt1" tx1="dk1" bg2="lt2" tx2="dk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 id="2147484326"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50" charset="-128"/>
              </a:defRPr>
            </a:lvl1pPr>
          </a:lstStyle>
          <a:p>
            <a:pPr fontAlgn="base">
              <a:spcBef>
                <a:spcPct val="0"/>
              </a:spcBef>
              <a:spcAft>
                <a:spcPct val="0"/>
              </a:spcAft>
              <a:defRPr/>
            </a:pPr>
            <a:fld id="{E77B1333-00D4-4008-8BE5-2762DAB9119D}" type="datetime1">
              <a:rPr lang="ja-JP" altLang="en-US" smtClean="0">
                <a:solidFill>
                  <a:srgbClr val="000000"/>
                </a:solidFill>
              </a:rPr>
              <a:pPr fontAlgn="base">
                <a:spcBef>
                  <a:spcPct val="0"/>
                </a:spcBef>
                <a:spcAft>
                  <a:spcPct val="0"/>
                </a:spcAft>
                <a:defRPr/>
              </a:pPr>
              <a:t>2015/1/26</a:t>
            </a:fld>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50" charset="-128"/>
              </a:defRPr>
            </a:lvl1pPr>
          </a:lstStyle>
          <a:p>
            <a:pPr fontAlgn="base">
              <a:spcBef>
                <a:spcPct val="0"/>
              </a:spcBef>
              <a:spcAft>
                <a:spcPct val="0"/>
              </a:spcAft>
              <a:defRPr/>
            </a:pPr>
            <a:fld id="{400F2DE7-D645-44F3-8A9B-6794632B7E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Tree>
    <p:extLst>
      <p:ext uri="{BB962C8B-B14F-4D97-AF65-F5344CB8AC3E}">
        <p14:creationId xmlns:p14="http://schemas.microsoft.com/office/powerpoint/2010/main" val="131848371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4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6401A-DB9C-49D7-917A-269F6A526C2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4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4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627036"/>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78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66563E-1398-47BE-9825-240373A0E98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78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78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0416002"/>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1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2" y="635643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7DD00A75-0EFF-46DD-8026-E6E6607A8A3E}" type="datetime1">
              <a:rPr lang="ja-JP" altLang="en-US" smtClean="0">
                <a:solidFill>
                  <a:prstClr val="black">
                    <a:tint val="75000"/>
                  </a:prstClr>
                </a:solidFill>
                <a:latin typeface="Arial" charset="0"/>
              </a:rPr>
              <a:pPr fontAlgn="base">
                <a:spcBef>
                  <a:spcPct val="0"/>
                </a:spcBef>
                <a:spcAft>
                  <a:spcPct val="0"/>
                </a:spcAft>
              </a:pPr>
              <a:t>2015/1/26</a:t>
            </a:fld>
            <a:endParaRPr lang="ja-JP" altLang="en-US" dirty="0">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0" y="635643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dirty="0">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594600" y="6492942"/>
            <a:ext cx="2311400" cy="365125"/>
          </a:xfrm>
          <a:prstGeom prst="rect">
            <a:avLst/>
          </a:prstGeom>
        </p:spPr>
        <p:txBody>
          <a:bodyPr vert="horz" lIns="91440" tIns="45720" rIns="91440" bIns="45720" rtlCol="0" anchor="ctr"/>
          <a:lstStyle>
            <a:lvl1pPr algn="r">
              <a:defRPr sz="1100">
                <a:solidFill>
                  <a:schemeClr val="tx1"/>
                </a:solidFill>
              </a:defRPr>
            </a:lvl1pPr>
          </a:lstStyle>
          <a:p>
            <a:pPr fontAlgn="base">
              <a:spcBef>
                <a:spcPct val="0"/>
              </a:spcBef>
              <a:spcAft>
                <a:spcPct val="0"/>
              </a:spcAft>
              <a:defRPr/>
            </a:pPr>
            <a:fld id="{5FAC86AF-D720-49A4-B88A-A73BCFA62A50}" type="slidenum">
              <a:rPr lang="en-US" altLang="ja-JP" smtClean="0">
                <a:solidFill>
                  <a:prstClr val="black"/>
                </a:solidFill>
                <a:latin typeface="Arial" charset="0"/>
              </a:rPr>
              <a:pPr fontAlgn="base">
                <a:spcBef>
                  <a:spcPct val="0"/>
                </a:spcBef>
                <a:spcAft>
                  <a:spcPct val="0"/>
                </a:spcAft>
                <a:defRPr/>
              </a:pPr>
              <a:t>‹#›</a:t>
            </a:fld>
            <a:endParaRPr lang="en-US" altLang="ja-JP" dirty="0">
              <a:solidFill>
                <a:prstClr val="black"/>
              </a:solidFill>
              <a:latin typeface="Arial" charset="0"/>
            </a:endParaRPr>
          </a:p>
        </p:txBody>
      </p:sp>
    </p:spTree>
    <p:extLst>
      <p:ext uri="{BB962C8B-B14F-4D97-AF65-F5344CB8AC3E}">
        <p14:creationId xmlns:p14="http://schemas.microsoft.com/office/powerpoint/2010/main" val="1028566270"/>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3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837C3-2566-41C2-BB97-AE48ECB1C18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3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3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093593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34"/>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C10DC007-8B2A-416A-AEB6-6E1C5482B8C9}" type="datetime1">
              <a:rPr lang="ja-JP" altLang="en-US" smtClean="0">
                <a:solidFill>
                  <a:prstClr val="black">
                    <a:tint val="75000"/>
                  </a:prstClr>
                </a:solidFill>
              </a:rPr>
              <a:pPr defTabSz="914125"/>
              <a:t>2015/1/26</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34"/>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40"/>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763549328"/>
      </p:ext>
    </p:extLst>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9"/>
            <a:ext cx="8915400" cy="1143000"/>
          </a:xfrm>
          <a:prstGeom prst="rect">
            <a:avLst/>
          </a:prstGeom>
        </p:spPr>
        <p:txBody>
          <a:bodyPr vert="horz" lIns="91432" tIns="45716" rIns="91432" bIns="45716"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32" tIns="45716" rIns="91432" bIns="45716"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14"/>
            <a:ext cx="2311400" cy="365125"/>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20"/>
            <a:fld id="{F80D6BBC-712C-4CEF-89C8-D165889EBC05}" type="datetime1">
              <a:rPr lang="ja-JP" altLang="en-US" smtClean="0">
                <a:solidFill>
                  <a:prstClr val="black">
                    <a:tint val="75000"/>
                  </a:prstClr>
                </a:solidFill>
              </a:rPr>
              <a:pPr defTabSz="914320"/>
              <a:t>2015/1/26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14"/>
            <a:ext cx="3136900" cy="365125"/>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20"/>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14"/>
            <a:ext cx="2311400" cy="365125"/>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20"/>
            <a:fld id="{32927FFD-3D24-4EC2-AEC8-E83A8D96C0AC}" type="slidenum">
              <a:rPr lang="ja-JP" altLang="en-US" smtClean="0">
                <a:solidFill>
                  <a:prstClr val="black">
                    <a:tint val="75000"/>
                  </a:prstClr>
                </a:solidFill>
              </a:rPr>
              <a:pPr defTabSz="914320"/>
              <a:t>‹#›</a:t>
            </a:fld>
            <a:endParaRPr lang="ja-JP" altLang="en-US">
              <a:solidFill>
                <a:prstClr val="black">
                  <a:tint val="75000"/>
                </a:prstClr>
              </a:solidFill>
            </a:endParaRPr>
          </a:p>
        </p:txBody>
      </p:sp>
    </p:spTree>
    <p:extLst>
      <p:ext uri="{BB962C8B-B14F-4D97-AF65-F5344CB8AC3E}">
        <p14:creationId xmlns:p14="http://schemas.microsoft.com/office/powerpoint/2010/main" val="3424979421"/>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hf hdr="0" ftr="0" dt="0"/>
  <p:txStyles>
    <p:titleStyle>
      <a:lvl1pPr algn="ctr" defTabSz="914320" rtl="0" eaLnBrk="1" latinLnBrk="0" hangingPunct="1">
        <a:spcBef>
          <a:spcPct val="0"/>
        </a:spcBef>
        <a:buNone/>
        <a:defRPr kumimoji="1" sz="4400" kern="1200">
          <a:solidFill>
            <a:schemeClr val="tx1"/>
          </a:solidFill>
          <a:latin typeface="+mj-lt"/>
          <a:ea typeface="+mj-ea"/>
          <a:cs typeface="+mj-cs"/>
        </a:defRPr>
      </a:lvl1pPr>
    </p:titleStyle>
    <p:bodyStyle>
      <a:lvl1pPr marL="342870" indent="-342870" algn="l" defTabSz="91432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884" indent="-285725" algn="l" defTabSz="91432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00" indent="-228580" algn="l" defTabSz="91432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05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21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37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38"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99"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58" indent="-228580" algn="l" defTabSz="91432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20" rtl="0" eaLnBrk="1" latinLnBrk="0" hangingPunct="1">
        <a:defRPr kumimoji="1" sz="1800" kern="1200">
          <a:solidFill>
            <a:schemeClr val="tx1"/>
          </a:solidFill>
          <a:latin typeface="+mn-lt"/>
          <a:ea typeface="+mn-ea"/>
          <a:cs typeface="+mn-cs"/>
        </a:defRPr>
      </a:lvl1pPr>
      <a:lvl2pPr marL="457159" algn="l" defTabSz="914320" rtl="0" eaLnBrk="1" latinLnBrk="0" hangingPunct="1">
        <a:defRPr kumimoji="1" sz="1800" kern="1200">
          <a:solidFill>
            <a:schemeClr val="tx1"/>
          </a:solidFill>
          <a:latin typeface="+mn-lt"/>
          <a:ea typeface="+mn-ea"/>
          <a:cs typeface="+mn-cs"/>
        </a:defRPr>
      </a:lvl2pPr>
      <a:lvl3pPr marL="914320" algn="l" defTabSz="914320" rtl="0" eaLnBrk="1" latinLnBrk="0" hangingPunct="1">
        <a:defRPr kumimoji="1" sz="1800" kern="1200">
          <a:solidFill>
            <a:schemeClr val="tx1"/>
          </a:solidFill>
          <a:latin typeface="+mn-lt"/>
          <a:ea typeface="+mn-ea"/>
          <a:cs typeface="+mn-cs"/>
        </a:defRPr>
      </a:lvl3pPr>
      <a:lvl4pPr marL="1371479" algn="l" defTabSz="914320" rtl="0" eaLnBrk="1" latinLnBrk="0" hangingPunct="1">
        <a:defRPr kumimoji="1" sz="1800" kern="1200">
          <a:solidFill>
            <a:schemeClr val="tx1"/>
          </a:solidFill>
          <a:latin typeface="+mn-lt"/>
          <a:ea typeface="+mn-ea"/>
          <a:cs typeface="+mn-cs"/>
        </a:defRPr>
      </a:lvl4pPr>
      <a:lvl5pPr marL="1828639" algn="l" defTabSz="914320" rtl="0" eaLnBrk="1" latinLnBrk="0" hangingPunct="1">
        <a:defRPr kumimoji="1" sz="1800" kern="1200">
          <a:solidFill>
            <a:schemeClr val="tx1"/>
          </a:solidFill>
          <a:latin typeface="+mn-lt"/>
          <a:ea typeface="+mn-ea"/>
          <a:cs typeface="+mn-cs"/>
        </a:defRPr>
      </a:lvl5pPr>
      <a:lvl6pPr marL="2285799" algn="l" defTabSz="914320" rtl="0" eaLnBrk="1" latinLnBrk="0" hangingPunct="1">
        <a:defRPr kumimoji="1" sz="1800" kern="1200">
          <a:solidFill>
            <a:schemeClr val="tx1"/>
          </a:solidFill>
          <a:latin typeface="+mn-lt"/>
          <a:ea typeface="+mn-ea"/>
          <a:cs typeface="+mn-cs"/>
        </a:defRPr>
      </a:lvl6pPr>
      <a:lvl7pPr marL="2742958" algn="l" defTabSz="914320" rtl="0" eaLnBrk="1" latinLnBrk="0" hangingPunct="1">
        <a:defRPr kumimoji="1" sz="1800" kern="1200">
          <a:solidFill>
            <a:schemeClr val="tx1"/>
          </a:solidFill>
          <a:latin typeface="+mn-lt"/>
          <a:ea typeface="+mn-ea"/>
          <a:cs typeface="+mn-cs"/>
        </a:defRPr>
      </a:lvl7pPr>
      <a:lvl8pPr marL="3200119" algn="l" defTabSz="914320" rtl="0" eaLnBrk="1" latinLnBrk="0" hangingPunct="1">
        <a:defRPr kumimoji="1" sz="1800" kern="1200">
          <a:solidFill>
            <a:schemeClr val="tx1"/>
          </a:solidFill>
          <a:latin typeface="+mn-lt"/>
          <a:ea typeface="+mn-ea"/>
          <a:cs typeface="+mn-cs"/>
        </a:defRPr>
      </a:lvl8pPr>
      <a:lvl9pPr marL="3657278" algn="l" defTabSz="914320" rtl="0" eaLnBrk="1" latinLnBrk="0" hangingPunct="1">
        <a:defRPr kumimoji="1"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4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C0395-766A-4492-9CA1-6BBBB4643B7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4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4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8312719"/>
      </p:ext>
    </p:extLst>
  </p:cSld>
  <p:clrMap bg1="lt1" tx1="dk1" bg2="lt2" tx2="dk2" accent1="accent1" accent2="accent2" accent3="accent3" accent4="accent4" accent5="accent5" accent6="accent6" hlink="hlink" folHlink="folHlink"/>
  <p:sldLayoutIdLst>
    <p:sldLayoutId id="2147484426" r:id="rId1"/>
    <p:sldLayoutId id="2147484427" r:id="rId2"/>
    <p:sldLayoutId id="2147484428" r:id="rId3"/>
    <p:sldLayoutId id="2147484429" r:id="rId4"/>
    <p:sldLayoutId id="2147484430" r:id="rId5"/>
    <p:sldLayoutId id="2147484431" r:id="rId6"/>
    <p:sldLayoutId id="2147484432" r:id="rId7"/>
    <p:sldLayoutId id="2147484433" r:id="rId8"/>
    <p:sldLayoutId id="2147484434" r:id="rId9"/>
    <p:sldLayoutId id="2147484435" r:id="rId10"/>
    <p:sldLayoutId id="2147484436" r:id="rId11"/>
    <p:sldLayoutId id="2147484437"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B86CA-ED1E-41F8-8712-3FE5D559520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43664427"/>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6" y="635641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3830A-3E38-44BA-85EB-C615D4EF0737}" type="datetime1">
              <a:rPr lang="ja-JP" altLang="en-US" smtClean="0">
                <a:solidFill>
                  <a:prstClr val="black">
                    <a:tint val="75000"/>
                  </a:prstClr>
                </a:solidFill>
              </a:rPr>
              <a:pPr/>
              <a:t>2015/1/26</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0" y="635641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8985451" y="6492929"/>
            <a:ext cx="920552" cy="365125"/>
          </a:xfrm>
          <a:prstGeom prst="rect">
            <a:avLst/>
          </a:prstGeom>
        </p:spPr>
        <p:txBody>
          <a:bodyPr vert="horz" lIns="91440" tIns="45720" rIns="91440" bIns="45720" rtlCol="0" anchor="ctr"/>
          <a:lstStyle>
            <a:lvl1pPr algn="r">
              <a:defRPr sz="1800">
                <a:solidFill>
                  <a:schemeClr val="tx1"/>
                </a:solidFill>
              </a:defRPr>
            </a:lvl1pPr>
          </a:lstStyle>
          <a:p>
            <a:r>
              <a:rPr lang="en-US" altLang="ja-JP" dirty="0" smtClean="0">
                <a:solidFill>
                  <a:prstClr val="black"/>
                </a:solidFill>
              </a:rPr>
              <a:t>- </a:t>
            </a:r>
            <a:fld id="{32927FFD-3D24-4EC2-AEC8-E83A8D96C0AC}" type="slidenum">
              <a:rPr lang="ja-JP" altLang="en-US" smtClean="0">
                <a:solidFill>
                  <a:prstClr val="black"/>
                </a:solidFill>
              </a:rPr>
              <a:pPr/>
              <a:t>‹#›</a:t>
            </a:fld>
            <a:r>
              <a:rPr lang="ja-JP" altLang="en-US" dirty="0" smtClean="0">
                <a:solidFill>
                  <a:prstClr val="black"/>
                </a:solidFill>
              </a:rPr>
              <a:t> </a:t>
            </a:r>
            <a:r>
              <a:rPr lang="en-US" altLang="ja-JP" dirty="0" smtClean="0">
                <a:solidFill>
                  <a:prstClr val="black"/>
                </a:solidFill>
              </a:rPr>
              <a:t>-</a:t>
            </a:r>
            <a:endParaRPr lang="ja-JP" altLang="en-US" dirty="0">
              <a:solidFill>
                <a:prstClr val="black"/>
              </a:solidFill>
            </a:endParaRPr>
          </a:p>
        </p:txBody>
      </p:sp>
    </p:spTree>
    <p:extLst>
      <p:ext uri="{BB962C8B-B14F-4D97-AF65-F5344CB8AC3E}">
        <p14:creationId xmlns:p14="http://schemas.microsoft.com/office/powerpoint/2010/main" val="2444717357"/>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A691-0598-4B2F-B88F-A98B30D3F3D5}"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293445"/>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16188-7857-42D0-B314-DC4A6792BEED}"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839C12-278C-4460-A9D2-0636C82AFAD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961042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91330" tIns="45667" rIns="91330" bIns="4566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1" y="1600206"/>
            <a:ext cx="8915400" cy="4525963"/>
          </a:xfrm>
          <a:prstGeom prst="rect">
            <a:avLst/>
          </a:prstGeom>
        </p:spPr>
        <p:txBody>
          <a:bodyPr vert="horz" lIns="91330" tIns="45667" rIns="91330" bIns="4566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63"/>
            <a:ext cx="2311400" cy="365125"/>
          </a:xfrm>
          <a:prstGeom prst="rect">
            <a:avLst/>
          </a:prstGeom>
        </p:spPr>
        <p:txBody>
          <a:bodyPr vert="horz" lIns="91330" tIns="45667" rIns="91330" bIns="45667" rtlCol="0" anchor="ctr"/>
          <a:lstStyle>
            <a:lvl1pPr algn="l">
              <a:defRPr sz="1200">
                <a:solidFill>
                  <a:schemeClr val="tx1">
                    <a:tint val="75000"/>
                  </a:schemeClr>
                </a:solidFill>
              </a:defRPr>
            </a:lvl1pPr>
          </a:lstStyle>
          <a:p>
            <a:pPr defTabSz="913300"/>
            <a:fld id="{AAA63EB7-B06D-4056-975B-6BD98F6B4198}" type="datetime1">
              <a:rPr lang="ja-JP" altLang="en-US" smtClean="0">
                <a:solidFill>
                  <a:prstClr val="black">
                    <a:tint val="75000"/>
                  </a:prstClr>
                </a:solidFill>
              </a:rPr>
              <a:pPr defTabSz="913300"/>
              <a:t>2015/1/26</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384552" y="6356463"/>
            <a:ext cx="3136900" cy="365125"/>
          </a:xfrm>
          <a:prstGeom prst="rect">
            <a:avLst/>
          </a:prstGeom>
        </p:spPr>
        <p:txBody>
          <a:bodyPr vert="horz" lIns="91330" tIns="45667" rIns="91330" bIns="45667" rtlCol="0" anchor="ctr"/>
          <a:lstStyle>
            <a:lvl1pPr algn="ctr">
              <a:defRPr sz="1200">
                <a:solidFill>
                  <a:schemeClr val="tx1">
                    <a:tint val="75000"/>
                  </a:schemeClr>
                </a:solidFill>
              </a:defRPr>
            </a:lvl1pPr>
          </a:lstStyle>
          <a:p>
            <a:pPr defTabSz="913300"/>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594600" y="6492969"/>
            <a:ext cx="2311400" cy="365125"/>
          </a:xfrm>
          <a:prstGeom prst="rect">
            <a:avLst/>
          </a:prstGeom>
        </p:spPr>
        <p:txBody>
          <a:bodyPr vert="horz" lIns="91330" tIns="45667" rIns="91330" bIns="45667" rtlCol="0" anchor="ctr"/>
          <a:lstStyle>
            <a:lvl1pPr algn="r">
              <a:defRPr sz="1200">
                <a:solidFill>
                  <a:schemeClr val="tx1">
                    <a:tint val="75000"/>
                  </a:schemeClr>
                </a:solidFill>
              </a:defRPr>
            </a:lvl1pPr>
          </a:lstStyle>
          <a:p>
            <a:pPr defTabSz="913300"/>
            <a:fld id="{5A02BD7A-635E-43A0-8464-FD5073BFE4FA}" type="slidenum">
              <a:rPr lang="ja-JP" altLang="en-US" smtClean="0">
                <a:solidFill>
                  <a:prstClr val="black">
                    <a:tint val="75000"/>
                  </a:prstClr>
                </a:solidFill>
              </a:rPr>
              <a:pPr defTabSz="913300"/>
              <a:t>‹#›</a:t>
            </a:fld>
            <a:endParaRPr lang="ja-JP" altLang="en-US" dirty="0">
              <a:solidFill>
                <a:prstClr val="black">
                  <a:tint val="75000"/>
                </a:prstClr>
              </a:solidFill>
            </a:endParaRPr>
          </a:p>
        </p:txBody>
      </p:sp>
    </p:spTree>
    <p:extLst>
      <p:ext uri="{BB962C8B-B14F-4D97-AF65-F5344CB8AC3E}">
        <p14:creationId xmlns:p14="http://schemas.microsoft.com/office/powerpoint/2010/main" val="1765744907"/>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Lst>
  <p:hf hdr="0" ftr="0" dt="0"/>
  <p:txStyles>
    <p:titleStyle>
      <a:lvl1pPr algn="ctr" defTabSz="913300" rtl="0" eaLnBrk="1" latinLnBrk="0" hangingPunct="1">
        <a:spcBef>
          <a:spcPct val="0"/>
        </a:spcBef>
        <a:buNone/>
        <a:defRPr kumimoji="1" sz="4400" kern="1200">
          <a:solidFill>
            <a:schemeClr val="tx1"/>
          </a:solidFill>
          <a:latin typeface="+mj-lt"/>
          <a:ea typeface="+mj-ea"/>
          <a:cs typeface="+mj-cs"/>
        </a:defRPr>
      </a:lvl1pPr>
    </p:titleStyle>
    <p:bodyStyle>
      <a:lvl1pPr marL="342487" indent="-342487" algn="l" defTabSz="9133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057" indent="-285408" algn="l" defTabSz="9133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1627" indent="-228327" algn="l" defTabSz="9133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8279"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492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1578"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23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880"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531" indent="-228327" algn="l" defTabSz="9133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300" rtl="0" eaLnBrk="1" latinLnBrk="0" hangingPunct="1">
        <a:defRPr kumimoji="1" sz="1800" kern="1200">
          <a:solidFill>
            <a:schemeClr val="tx1"/>
          </a:solidFill>
          <a:latin typeface="+mn-lt"/>
          <a:ea typeface="+mn-ea"/>
          <a:cs typeface="+mn-cs"/>
        </a:defRPr>
      </a:lvl1pPr>
      <a:lvl2pPr marL="456650" algn="l" defTabSz="913300" rtl="0" eaLnBrk="1" latinLnBrk="0" hangingPunct="1">
        <a:defRPr kumimoji="1" sz="1800" kern="1200">
          <a:solidFill>
            <a:schemeClr val="tx1"/>
          </a:solidFill>
          <a:latin typeface="+mn-lt"/>
          <a:ea typeface="+mn-ea"/>
          <a:cs typeface="+mn-cs"/>
        </a:defRPr>
      </a:lvl2pPr>
      <a:lvl3pPr marL="913300" algn="l" defTabSz="913300" rtl="0" eaLnBrk="1" latinLnBrk="0" hangingPunct="1">
        <a:defRPr kumimoji="1" sz="1800" kern="1200">
          <a:solidFill>
            <a:schemeClr val="tx1"/>
          </a:solidFill>
          <a:latin typeface="+mn-lt"/>
          <a:ea typeface="+mn-ea"/>
          <a:cs typeface="+mn-cs"/>
        </a:defRPr>
      </a:lvl3pPr>
      <a:lvl4pPr marL="1369952" algn="l" defTabSz="913300" rtl="0" eaLnBrk="1" latinLnBrk="0" hangingPunct="1">
        <a:defRPr kumimoji="1" sz="1800" kern="1200">
          <a:solidFill>
            <a:schemeClr val="tx1"/>
          </a:solidFill>
          <a:latin typeface="+mn-lt"/>
          <a:ea typeface="+mn-ea"/>
          <a:cs typeface="+mn-cs"/>
        </a:defRPr>
      </a:lvl4pPr>
      <a:lvl5pPr marL="1826602" algn="l" defTabSz="913300" rtl="0" eaLnBrk="1" latinLnBrk="0" hangingPunct="1">
        <a:defRPr kumimoji="1" sz="1800" kern="1200">
          <a:solidFill>
            <a:schemeClr val="tx1"/>
          </a:solidFill>
          <a:latin typeface="+mn-lt"/>
          <a:ea typeface="+mn-ea"/>
          <a:cs typeface="+mn-cs"/>
        </a:defRPr>
      </a:lvl5pPr>
      <a:lvl6pPr marL="2283254" algn="l" defTabSz="913300" rtl="0" eaLnBrk="1" latinLnBrk="0" hangingPunct="1">
        <a:defRPr kumimoji="1" sz="1800" kern="1200">
          <a:solidFill>
            <a:schemeClr val="tx1"/>
          </a:solidFill>
          <a:latin typeface="+mn-lt"/>
          <a:ea typeface="+mn-ea"/>
          <a:cs typeface="+mn-cs"/>
        </a:defRPr>
      </a:lvl6pPr>
      <a:lvl7pPr marL="2739906" algn="l" defTabSz="913300" rtl="0" eaLnBrk="1" latinLnBrk="0" hangingPunct="1">
        <a:defRPr kumimoji="1" sz="1800" kern="1200">
          <a:solidFill>
            <a:schemeClr val="tx1"/>
          </a:solidFill>
          <a:latin typeface="+mn-lt"/>
          <a:ea typeface="+mn-ea"/>
          <a:cs typeface="+mn-cs"/>
        </a:defRPr>
      </a:lvl7pPr>
      <a:lvl8pPr marL="3196554" algn="l" defTabSz="913300" rtl="0" eaLnBrk="1" latinLnBrk="0" hangingPunct="1">
        <a:defRPr kumimoji="1" sz="1800" kern="1200">
          <a:solidFill>
            <a:schemeClr val="tx1"/>
          </a:solidFill>
          <a:latin typeface="+mn-lt"/>
          <a:ea typeface="+mn-ea"/>
          <a:cs typeface="+mn-cs"/>
        </a:defRPr>
      </a:lvl8pPr>
      <a:lvl9pPr marL="3653204" algn="l" defTabSz="913300" rtl="0" eaLnBrk="1" latinLnBrk="0" hangingPunct="1">
        <a:defRPr kumimoji="1"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2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59756-66D7-4288-845C-F9785D03921E}"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2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2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5748385"/>
      </p:ext>
    </p:extLst>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2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05505-52EB-43BF-BCF5-5AA15A4CB273}"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2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2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C0A70-B13F-4947-A920-ECA22281B0D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73585459"/>
      </p:ext>
    </p:extLst>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A6BCF-AA05-46D9-AABE-CC3A12333D5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9C5C-3E9A-4DBA-899D-BB411F124A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9262468"/>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ransition>
    <p:wipe dir="r"/>
  </p:transition>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40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C047D-E02E-4A21-984D-EDCC50712F6C}"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0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0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A689-FACB-4114-A675-EFB12F49E79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874079"/>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B5191-BE91-497D-902D-6EB1F78008D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4072458"/>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F4670-7A0E-45C2-B0B5-B43A2D58151A}"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509007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6DAF0-4A57-4787-A0BC-F8A727C5DEB6}"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27FFD-3D24-4EC2-AEC8-E83A8D96C0A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436701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39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C43DF-49D8-47CE-BEA4-1ACA30961A09}" type="datetime1">
              <a:rPr lang="ja-JP" altLang="en-US" smtClean="0">
                <a:solidFill>
                  <a:prstClr val="black">
                    <a:tint val="75000"/>
                  </a:prstClr>
                </a:solidFill>
              </a:rPr>
              <a:pPr/>
              <a:t>2015/1/26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9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9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4187289"/>
      </p:ext>
    </p:extLst>
  </p:cSld>
  <p:clrMap bg1="lt1" tx1="dk1" bg2="lt2" tx2="dk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13" tIns="45707" rIns="91413" bIns="4570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3" tIns="45707" rIns="91413" bIns="4570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3" y="6356428"/>
            <a:ext cx="2311400" cy="365125"/>
          </a:xfrm>
          <a:prstGeom prst="rect">
            <a:avLst/>
          </a:prstGeom>
        </p:spPr>
        <p:txBody>
          <a:bodyPr vert="horz" lIns="91413" tIns="45707" rIns="91413" bIns="45707" rtlCol="0" anchor="ctr"/>
          <a:lstStyle>
            <a:lvl1pPr algn="l">
              <a:defRPr sz="1200">
                <a:solidFill>
                  <a:schemeClr val="tx1">
                    <a:tint val="75000"/>
                  </a:schemeClr>
                </a:solidFill>
              </a:defRPr>
            </a:lvl1pPr>
          </a:lstStyle>
          <a:p>
            <a:pPr defTabSz="914125"/>
            <a:fld id="{81F58D86-FF83-4F20-962E-1DE140270F67}" type="datetime1">
              <a:rPr lang="ja-JP" altLang="en-US" smtClean="0">
                <a:solidFill>
                  <a:prstClr val="black">
                    <a:tint val="75000"/>
                  </a:prstClr>
                </a:solidFill>
              </a:rPr>
              <a:pPr defTabSz="914125"/>
              <a:t>2015/1/26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428"/>
            <a:ext cx="3136900" cy="365125"/>
          </a:xfrm>
          <a:prstGeom prst="rect">
            <a:avLst/>
          </a:prstGeom>
        </p:spPr>
        <p:txBody>
          <a:bodyPr vert="horz" lIns="91413" tIns="45707" rIns="91413" bIns="45707" rtlCol="0" anchor="ctr"/>
          <a:lstStyle>
            <a:lvl1pPr algn="ctr">
              <a:defRPr sz="1200">
                <a:solidFill>
                  <a:schemeClr val="tx1">
                    <a:tint val="75000"/>
                  </a:schemeClr>
                </a:solidFill>
              </a:defRPr>
            </a:lvl1pPr>
          </a:lstStyle>
          <a:p>
            <a:pPr defTabSz="914125"/>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594600" y="6492934"/>
            <a:ext cx="2311400" cy="365125"/>
          </a:xfrm>
          <a:prstGeom prst="rect">
            <a:avLst/>
          </a:prstGeom>
        </p:spPr>
        <p:txBody>
          <a:bodyPr vert="horz" lIns="91413" tIns="45707" rIns="91413" bIns="45707" rtlCol="0" anchor="ctr"/>
          <a:lstStyle>
            <a:lvl1pPr algn="r">
              <a:defRPr sz="1200">
                <a:solidFill>
                  <a:schemeClr val="tx1">
                    <a:tint val="75000"/>
                  </a:schemeClr>
                </a:solidFill>
              </a:defRPr>
            </a:lvl1pPr>
          </a:lstStyle>
          <a:p>
            <a:pPr defTabSz="914125"/>
            <a:fld id="{5A02BD7A-635E-43A0-8464-FD5073BFE4FA}" type="slidenum">
              <a:rPr lang="ja-JP" altLang="en-US" smtClean="0">
                <a:solidFill>
                  <a:prstClr val="black">
                    <a:tint val="75000"/>
                  </a:prstClr>
                </a:solidFill>
              </a:rPr>
              <a:pPr defTabSz="914125"/>
              <a:t>‹#›</a:t>
            </a:fld>
            <a:endParaRPr lang="ja-JP" altLang="en-US" dirty="0">
              <a:solidFill>
                <a:prstClr val="black">
                  <a:tint val="75000"/>
                </a:prstClr>
              </a:solidFill>
            </a:endParaRPr>
          </a:p>
        </p:txBody>
      </p:sp>
    </p:spTree>
    <p:extLst>
      <p:ext uri="{BB962C8B-B14F-4D97-AF65-F5344CB8AC3E}">
        <p14:creationId xmlns:p14="http://schemas.microsoft.com/office/powerpoint/2010/main" val="2848533294"/>
      </p:ext>
    </p:extLst>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hf hdr="0" ftr="0" dt="0"/>
  <p:txStyles>
    <p:titleStyle>
      <a:lvl1pPr algn="ctr" defTabSz="914125" rtl="0" eaLnBrk="1" latinLnBrk="0" hangingPunct="1">
        <a:spcBef>
          <a:spcPct val="0"/>
        </a:spcBef>
        <a:buNone/>
        <a:defRPr kumimoji="1" sz="4400" kern="1200">
          <a:solidFill>
            <a:schemeClr val="tx1"/>
          </a:solidFill>
          <a:latin typeface="+mj-lt"/>
          <a:ea typeface="+mj-ea"/>
          <a:cs typeface="+mj-cs"/>
        </a:defRPr>
      </a:lvl1pPr>
    </p:titleStyle>
    <p:bodyStyle>
      <a:lvl1pPr marL="342797" indent="-342797" algn="l" defTabSz="91412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727" indent="-285664" algn="l" defTabSz="91412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657" indent="-228532" algn="l" defTabSz="91412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59972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6782"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3844"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907"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970"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033" indent="-228532" algn="l" defTabSz="91412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162.xml"/><Relationship Id="rId5" Type="http://schemas.openxmlformats.org/officeDocument/2006/relationships/image" Target="../media/image5.wmf"/><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9.xml"/></Relationships>
</file>

<file path=ppt/slides/_rels/slide22.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18" Type="http://schemas.openxmlformats.org/officeDocument/2006/relationships/image" Target="../media/image4.wmf"/><Relationship Id="rId3" Type="http://schemas.openxmlformats.org/officeDocument/2006/relationships/notesSlide" Target="../notesSlides/notesSlide22.xml"/><Relationship Id="rId21" Type="http://schemas.openxmlformats.org/officeDocument/2006/relationships/image" Target="../media/image22.wmf"/><Relationship Id="rId7" Type="http://schemas.openxmlformats.org/officeDocument/2006/relationships/image" Target="../media/image9.wmf"/><Relationship Id="rId12" Type="http://schemas.openxmlformats.org/officeDocument/2006/relationships/image" Target="../media/image14.gif"/><Relationship Id="rId17" Type="http://schemas.openxmlformats.org/officeDocument/2006/relationships/image" Target="../media/image19.wmf"/><Relationship Id="rId2" Type="http://schemas.openxmlformats.org/officeDocument/2006/relationships/slideLayout" Target="../slideLayouts/slideLayout117.xml"/><Relationship Id="rId16" Type="http://schemas.openxmlformats.org/officeDocument/2006/relationships/image" Target="../media/image18.wmf"/><Relationship Id="rId20" Type="http://schemas.openxmlformats.org/officeDocument/2006/relationships/image" Target="../media/image21.wmf"/><Relationship Id="rId1" Type="http://schemas.openxmlformats.org/officeDocument/2006/relationships/themeOverride" Target="../theme/themeOverride1.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10" Type="http://schemas.openxmlformats.org/officeDocument/2006/relationships/image" Target="../media/image12.wmf"/><Relationship Id="rId19" Type="http://schemas.openxmlformats.org/officeDocument/2006/relationships/image" Target="../media/image20.gif"/><Relationship Id="rId4" Type="http://schemas.openxmlformats.org/officeDocument/2006/relationships/image" Target="../media/image6.jpeg"/><Relationship Id="rId9" Type="http://schemas.openxmlformats.org/officeDocument/2006/relationships/image" Target="../media/image11.wmf"/><Relationship Id="rId14" Type="http://schemas.openxmlformats.org/officeDocument/2006/relationships/image" Target="../media/image16.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6.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2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0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28.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15.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90.xml"/><Relationship Id="rId6" Type="http://schemas.openxmlformats.org/officeDocument/2006/relationships/image" Target="../media/image31.gif"/><Relationship Id="rId11" Type="http://schemas.openxmlformats.org/officeDocument/2006/relationships/image" Target="../media/image36.wmf"/><Relationship Id="rId5" Type="http://schemas.openxmlformats.org/officeDocument/2006/relationships/image" Target="../media/image30.png"/><Relationship Id="rId10"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0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40.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2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1.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85.xml"/><Relationship Id="rId6" Type="http://schemas.openxmlformats.org/officeDocument/2006/relationships/image" Target="../media/image21.wmf"/><Relationship Id="rId5" Type="http://schemas.openxmlformats.org/officeDocument/2006/relationships/image" Target="../media/image40.wmf"/><Relationship Id="rId4" Type="http://schemas.openxmlformats.org/officeDocument/2006/relationships/image" Target="../media/image39.w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tohmatsu.smartseminar.jp/static/upload/tohmatsu.smartseminar.jp/file/1728651/124081.pdf"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64.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0.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3.xml"/><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5.xml"/><Relationship Id="rId1" Type="http://schemas.openxmlformats.org/officeDocument/2006/relationships/slideLayout" Target="../slideLayouts/slideLayout8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5.xml"/></Relationships>
</file>

<file path=ppt/slides/_rels/slide6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3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73.xml"/><Relationship Id="rId1" Type="http://schemas.openxmlformats.org/officeDocument/2006/relationships/slideLayout" Target="../slideLayouts/slideLayout85.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w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2722314"/>
          </a:xfrm>
        </p:spPr>
        <p:txBody>
          <a:bodyPr>
            <a:normAutofit/>
          </a:bodyPr>
          <a:lstStyle/>
          <a:p>
            <a:r>
              <a:rPr kumimoji="1" lang="ja-JP" altLang="en-US" sz="3200" dirty="0" smtClean="0"/>
              <a:t>いきいき働く医療機関づくりサポ－トセミナ－</a:t>
            </a:r>
            <a:r>
              <a:rPr kumimoji="1" lang="en-US" altLang="ja-JP" sz="3200" dirty="0" smtClean="0"/>
              <a:t/>
            </a:r>
            <a:br>
              <a:rPr kumimoji="1" lang="en-US" altLang="ja-JP" sz="3200" dirty="0" smtClean="0"/>
            </a:br>
            <a:r>
              <a:rPr lang="ja-JP" altLang="en-US" sz="2800" dirty="0" smtClean="0"/>
              <a:t>～医療勤務環境改善マネジメントシステムについて～</a:t>
            </a:r>
            <a:r>
              <a:rPr lang="en-US" altLang="ja-JP" sz="2800" dirty="0" smtClean="0"/>
              <a:t/>
            </a:r>
            <a:br>
              <a:rPr lang="en-US" altLang="ja-JP" sz="2800" dirty="0" smtClean="0"/>
            </a:br>
            <a:r>
              <a:rPr lang="ja-JP" altLang="en-US" sz="2800" dirty="0" smtClean="0"/>
              <a:t>（厚生労働省委託事業）</a:t>
            </a:r>
            <a:endParaRPr kumimoji="1" lang="ja-JP" altLang="en-US" sz="2800" dirty="0"/>
          </a:p>
        </p:txBody>
      </p:sp>
      <p:sp>
        <p:nvSpPr>
          <p:cNvPr id="3" name="コンテンツ プレースホルダ 2"/>
          <p:cNvSpPr>
            <a:spLocks noGrp="1"/>
          </p:cNvSpPr>
          <p:nvPr>
            <p:ph idx="1"/>
          </p:nvPr>
        </p:nvSpPr>
        <p:spPr>
          <a:xfrm>
            <a:off x="495300" y="2348880"/>
            <a:ext cx="8915400" cy="3777287"/>
          </a:xfrm>
        </p:spPr>
        <p:txBody>
          <a:bodyPr>
            <a:normAutofit fontScale="92500" lnSpcReduction="20000"/>
          </a:bodyPr>
          <a:lstStyle/>
          <a:p>
            <a:pPr algn="ctr">
              <a:buNone/>
            </a:pPr>
            <a:endParaRPr lang="en-US" altLang="ja-JP" dirty="0" smtClean="0"/>
          </a:p>
          <a:p>
            <a:pPr algn="ctr">
              <a:buNone/>
            </a:pPr>
            <a:r>
              <a:rPr lang="ja-JP" altLang="en-US" dirty="0" smtClean="0"/>
              <a:t>平成</a:t>
            </a:r>
            <a:r>
              <a:rPr lang="en-US" altLang="ja-JP" dirty="0" smtClean="0"/>
              <a:t>27</a:t>
            </a:r>
            <a:r>
              <a:rPr lang="ja-JP" altLang="en-US" dirty="0" smtClean="0"/>
              <a:t>年</a:t>
            </a:r>
            <a:r>
              <a:rPr lang="en-US" altLang="ja-JP" dirty="0" smtClean="0"/>
              <a:t>2</a:t>
            </a:r>
            <a:r>
              <a:rPr lang="ja-JP" altLang="en-US" dirty="0" smtClean="0"/>
              <a:t>月</a:t>
            </a:r>
            <a:r>
              <a:rPr lang="en-US" altLang="ja-JP" dirty="0" smtClean="0"/>
              <a:t>3</a:t>
            </a:r>
            <a:r>
              <a:rPr lang="ja-JP" altLang="en-US" dirty="0" smtClean="0"/>
              <a:t>日 </a:t>
            </a:r>
            <a:r>
              <a:rPr lang="en-US" altLang="ja-JP" dirty="0" smtClean="0"/>
              <a:t>/ 4</a:t>
            </a:r>
            <a:r>
              <a:rPr lang="ja-JP" altLang="en-US" dirty="0" smtClean="0"/>
              <a:t>日</a:t>
            </a:r>
            <a:r>
              <a:rPr lang="ja-JP" altLang="en-US" dirty="0" smtClean="0"/>
              <a:t>　＠東京</a:t>
            </a:r>
            <a:endParaRPr lang="en-US" altLang="ja-JP" dirty="0" smtClean="0"/>
          </a:p>
          <a:p>
            <a:pPr algn="ctr">
              <a:buNone/>
            </a:pPr>
            <a:endParaRPr lang="en-US" altLang="ja-JP" sz="2800" dirty="0" smtClean="0"/>
          </a:p>
          <a:p>
            <a:pPr>
              <a:buNone/>
            </a:pPr>
            <a:r>
              <a:rPr lang="ja-JP" altLang="en-US" sz="2800" dirty="0" smtClean="0"/>
              <a:t>　　　　　　　</a:t>
            </a:r>
            <a:endParaRPr lang="en-US" altLang="ja-JP" sz="2800" dirty="0" smtClean="0"/>
          </a:p>
          <a:p>
            <a:pPr algn="r">
              <a:buNone/>
            </a:pPr>
            <a:r>
              <a:rPr kumimoji="1" lang="ja-JP" altLang="en-US" sz="2200" dirty="0" smtClean="0"/>
              <a:t>塩原公認会計士事務所</a:t>
            </a:r>
            <a:r>
              <a:rPr kumimoji="1" lang="ja-JP" altLang="en-US" sz="2800" dirty="0" smtClean="0"/>
              <a:t>　　　　　</a:t>
            </a:r>
            <a:endParaRPr kumimoji="1" lang="en-US" altLang="ja-JP" sz="2800" dirty="0" smtClean="0"/>
          </a:p>
          <a:p>
            <a:pPr algn="r">
              <a:buNone/>
            </a:pPr>
            <a:endParaRPr kumimoji="1" lang="en-US" altLang="ja-JP" sz="2200" dirty="0" smtClean="0"/>
          </a:p>
          <a:p>
            <a:pPr algn="r">
              <a:buNone/>
            </a:pPr>
            <a:r>
              <a:rPr kumimoji="1" lang="ja-JP" altLang="en-US" sz="2200" dirty="0" smtClean="0"/>
              <a:t>特定社会保険労務士</a:t>
            </a:r>
            <a:endParaRPr kumimoji="1" lang="en-US" altLang="ja-JP" sz="2200" dirty="0" smtClean="0"/>
          </a:p>
          <a:p>
            <a:pPr algn="r">
              <a:buNone/>
            </a:pPr>
            <a:r>
              <a:rPr lang="ja-JP" altLang="en-US" sz="2200" dirty="0" smtClean="0"/>
              <a:t>認定登録医業経営コンサルタント</a:t>
            </a:r>
            <a:r>
              <a:rPr lang="ja-JP" altLang="en-US" sz="2400" dirty="0" smtClean="0"/>
              <a:t>　</a:t>
            </a:r>
            <a:endParaRPr lang="en-US" altLang="ja-JP" sz="2400" dirty="0" smtClean="0"/>
          </a:p>
          <a:p>
            <a:pPr algn="ctr">
              <a:buNone/>
            </a:pPr>
            <a:r>
              <a:rPr kumimoji="1" lang="ja-JP" altLang="en-US" sz="2400" dirty="0" smtClean="0"/>
              <a:t>　　　　　　　　　　　　　　　　　　　　　　　　　　　　　　　　　　                   </a:t>
            </a:r>
            <a:r>
              <a:rPr kumimoji="1" lang="ja-JP" altLang="en-US" sz="2200" dirty="0" smtClean="0"/>
              <a:t>福島　通子</a:t>
            </a:r>
            <a:r>
              <a:rPr kumimoji="1" lang="ja-JP" altLang="en-US" sz="2800" dirty="0" smtClean="0"/>
              <a:t>　　　　　　　　　　　　　　　　　　　</a:t>
            </a:r>
            <a:endParaRPr kumimoji="1" lang="en-US" altLang="ja-JP" sz="2800" dirty="0" smtClean="0"/>
          </a:p>
        </p:txBody>
      </p:sp>
      <p:pic>
        <p:nvPicPr>
          <p:cNvPr id="1026" name="Picture 2"/>
          <p:cNvPicPr>
            <a:picLocks noChangeAspect="1" noChangeArrowheads="1"/>
          </p:cNvPicPr>
          <p:nvPr/>
        </p:nvPicPr>
        <p:blipFill>
          <a:blip r:embed="rId3" cstate="print"/>
          <a:srcRect/>
          <a:stretch>
            <a:fillRect/>
          </a:stretch>
        </p:blipFill>
        <p:spPr bwMode="auto">
          <a:xfrm>
            <a:off x="5529064" y="4005064"/>
            <a:ext cx="1169987" cy="7635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404664"/>
            <a:ext cx="9283031" cy="5976664"/>
          </a:xfrm>
          <a:prstGeom prst="roundRect">
            <a:avLst>
              <a:gd name="adj" fmla="val 98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■厚生労働省では・・・</a:t>
            </a:r>
            <a:endParaRPr lang="en-US" altLang="ja-JP" sz="2800" b="1"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○２３年６月　</a:t>
            </a:r>
            <a:r>
              <a:rPr lang="ja-JP" altLang="en-US" sz="2400" u="sng" dirty="0" smtClean="0">
                <a:solidFill>
                  <a:prstClr val="black"/>
                </a:solidFill>
                <a:latin typeface="メイリオ" pitchFamily="50" charset="-128"/>
                <a:ea typeface="メイリオ" pitchFamily="50" charset="-128"/>
              </a:rPr>
              <a:t>旧</a:t>
            </a:r>
            <a:r>
              <a:rPr lang="en-US" altLang="ja-JP" sz="2400" u="sng" dirty="0" smtClean="0">
                <a:solidFill>
                  <a:prstClr val="black"/>
                </a:solidFill>
                <a:latin typeface="メイリオ" pitchFamily="50" charset="-128"/>
                <a:ea typeface="メイリオ" pitchFamily="50" charset="-128"/>
              </a:rPr>
              <a:t>PT</a:t>
            </a:r>
            <a:r>
              <a:rPr lang="ja-JP" altLang="en-US" sz="2400" u="sng" dirty="0" smtClean="0">
                <a:solidFill>
                  <a:prstClr val="black"/>
                </a:solidFill>
                <a:latin typeface="メイリオ" pitchFamily="50" charset="-128"/>
                <a:ea typeface="メイリオ" pitchFamily="50" charset="-128"/>
              </a:rPr>
              <a:t>報告、「５局長通知」</a:t>
            </a:r>
            <a:endParaRPr lang="en-US" altLang="ja-JP" sz="2400" u="sng" dirty="0" smtClean="0">
              <a:solidFill>
                <a:prstClr val="black"/>
              </a:solidFill>
              <a:latin typeface="メイリオ" pitchFamily="50" charset="-128"/>
              <a:ea typeface="メイリオ" pitchFamily="50" charset="-128"/>
            </a:endParaRPr>
          </a:p>
          <a:p>
            <a:pPr marL="361950" indent="-361950"/>
            <a:r>
              <a:rPr lang="ja-JP" altLang="en-US" sz="2400" dirty="0" smtClean="0">
                <a:solidFill>
                  <a:prstClr val="black"/>
                </a:solidFill>
                <a:latin typeface="メイリオ" pitchFamily="50" charset="-128"/>
                <a:ea typeface="メイリオ" pitchFamily="50" charset="-128"/>
              </a:rPr>
              <a:t>　看護分野を中心に、都道府県労働局が中心となった取組がスタート。</a:t>
            </a:r>
            <a:endParaRPr lang="en-US" altLang="ja-JP" sz="2400" dirty="0" smtClean="0">
              <a:solidFill>
                <a:prstClr val="black"/>
              </a:solidFill>
              <a:latin typeface="メイリオ" pitchFamily="50" charset="-128"/>
              <a:ea typeface="メイリオ" pitchFamily="50" charset="-128"/>
            </a:endParaRPr>
          </a:p>
          <a:p>
            <a:pPr marL="630238" indent="-268288"/>
            <a:r>
              <a:rPr lang="en-US" altLang="ja-JP" sz="2400" dirty="0" smtClean="0">
                <a:solidFill>
                  <a:prstClr val="black"/>
                </a:solidFill>
                <a:latin typeface="メイリオ" pitchFamily="50" charset="-128"/>
                <a:ea typeface="メイリオ" pitchFamily="50" charset="-128"/>
              </a:rPr>
              <a:t>…</a:t>
            </a:r>
            <a:r>
              <a:rPr lang="ja-JP" altLang="en-US" sz="2400" dirty="0" smtClean="0">
                <a:solidFill>
                  <a:prstClr val="black"/>
                </a:solidFill>
                <a:latin typeface="メイリオ" pitchFamily="50" charset="-128"/>
                <a:ea typeface="メイリオ" pitchFamily="50" charset="-128"/>
              </a:rPr>
              <a:t>医療機関における労働時間管理者の明確化や職場風土の改善、行政における労働時間設定改善コンサルタントを活用した支援や研修会の実施などによる「職場づくり」　等</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pPr marL="268288" indent="-268288"/>
            <a:r>
              <a:rPr lang="ja-JP" altLang="en-US" sz="2400" dirty="0" smtClean="0">
                <a:solidFill>
                  <a:prstClr val="black"/>
                </a:solidFill>
                <a:latin typeface="メイリオ" pitchFamily="50" charset="-128"/>
                <a:ea typeface="メイリオ" pitchFamily="50" charset="-128"/>
              </a:rPr>
              <a:t>○しかし、個々の医療機関のニーズを踏まえた具体的なシステム化には至っていなかった。</a:t>
            </a:r>
            <a:endParaRPr lang="en-US" altLang="ja-JP" sz="24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400" b="1" dirty="0" smtClean="0">
              <a:solidFill>
                <a:prstClr val="black"/>
              </a:solidFill>
              <a:latin typeface="メイリオ" pitchFamily="50" charset="-128"/>
              <a:ea typeface="メイリオ" pitchFamily="50" charset="-128"/>
            </a:endParaRPr>
          </a:p>
          <a:p>
            <a:r>
              <a:rPr lang="ja-JP" altLang="en-US" sz="2800" b="1" dirty="0" smtClean="0">
                <a:solidFill>
                  <a:prstClr val="black"/>
                </a:solidFill>
                <a:latin typeface="メイリオ" pitchFamily="50" charset="-128"/>
                <a:ea typeface="メイリオ" pitchFamily="50" charset="-128"/>
              </a:rPr>
              <a:t>更なる検討が必要。より具体的で実効性ある取組を目指し、２４年１０月、新たなプロジェクトが発足。</a:t>
            </a:r>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下矢印 5"/>
          <p:cNvSpPr/>
          <p:nvPr/>
        </p:nvSpPr>
        <p:spPr>
          <a:xfrm>
            <a:off x="3596849" y="4509120"/>
            <a:ext cx="2652295" cy="72008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9</a:t>
            </a:fld>
            <a:endParaRPr kumimoji="1" lang="ja-JP" altLang="en-US" sz="2000" dirty="0">
              <a:solidFill>
                <a:schemeClr val="tx1"/>
              </a:solidFill>
            </a:endParaRPr>
          </a:p>
        </p:txBody>
      </p:sp>
    </p:spTree>
    <p:extLst>
      <p:ext uri="{BB962C8B-B14F-4D97-AF65-F5344CB8AC3E}">
        <p14:creationId xmlns:p14="http://schemas.microsoft.com/office/powerpoint/2010/main" val="1334231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50491" y="692696"/>
            <a:ext cx="9283031" cy="5832648"/>
          </a:xfrm>
          <a:prstGeom prst="roundRect">
            <a:avLst>
              <a:gd name="adj" fmla="val 98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■背景　医療界の動き</a:t>
            </a:r>
            <a:endParaRPr lang="en-US" altLang="ja-JP" sz="2800" b="1" dirty="0" smtClean="0">
              <a:solidFill>
                <a:prstClr val="black"/>
              </a:solidFill>
              <a:latin typeface="メイリオ" pitchFamily="50" charset="-128"/>
              <a:ea typeface="メイリオ" pitchFamily="50" charset="-128"/>
            </a:endParaRPr>
          </a:p>
          <a:p>
            <a:endParaRPr lang="en-US" altLang="ja-JP" sz="2800" u="sng" dirty="0" smtClean="0">
              <a:solidFill>
                <a:prstClr val="black"/>
              </a:solidFill>
              <a:latin typeface="メイリオ" pitchFamily="50" charset="-128"/>
              <a:ea typeface="メイリオ" pitchFamily="50" charset="-128"/>
            </a:endParaRPr>
          </a:p>
          <a:p>
            <a:r>
              <a:rPr lang="ja-JP" altLang="en-US" sz="2800" u="sng" dirty="0" smtClean="0">
                <a:solidFill>
                  <a:prstClr val="black"/>
                </a:solidFill>
                <a:latin typeface="メイリオ" pitchFamily="50" charset="-128"/>
                <a:ea typeface="メイリオ" pitchFamily="50" charset="-128"/>
              </a:rPr>
              <a:t>○日本看護協会</a:t>
            </a:r>
            <a:endParaRPr lang="en-US" altLang="ja-JP" sz="2800" u="sng"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・看護職員の夜勤・交代制勤務に関するガイド</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ライン</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・看護職のワークライフバランス推進ワーク</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ショップ</a:t>
            </a:r>
            <a:endParaRPr lang="en-US" altLang="ja-JP" sz="2800" dirty="0" smtClean="0">
              <a:solidFill>
                <a:prstClr val="black"/>
              </a:solidFill>
              <a:latin typeface="メイリオ" pitchFamily="50" charset="-128"/>
              <a:ea typeface="メイリオ" pitchFamily="50" charset="-128"/>
            </a:endParaRPr>
          </a:p>
          <a:p>
            <a:endParaRPr lang="en-US" altLang="ja-JP" sz="2800" u="sng" dirty="0" smtClean="0">
              <a:solidFill>
                <a:prstClr val="black"/>
              </a:solidFill>
              <a:latin typeface="メイリオ" pitchFamily="50" charset="-128"/>
              <a:ea typeface="メイリオ" pitchFamily="50" charset="-128"/>
            </a:endParaRPr>
          </a:p>
          <a:p>
            <a:r>
              <a:rPr lang="ja-JP" altLang="en-US" sz="2800" u="sng" dirty="0" smtClean="0">
                <a:solidFill>
                  <a:prstClr val="black"/>
                </a:solidFill>
                <a:latin typeface="メイリオ" pitchFamily="50" charset="-128"/>
                <a:ea typeface="メイリオ" pitchFamily="50" charset="-128"/>
              </a:rPr>
              <a:t>○日</a:t>
            </a:r>
            <a:r>
              <a:rPr lang="ja-JP" altLang="en-US" sz="2800" u="sng" dirty="0">
                <a:solidFill>
                  <a:prstClr val="black"/>
                </a:solidFill>
                <a:latin typeface="メイリオ" pitchFamily="50" charset="-128"/>
                <a:ea typeface="メイリオ" pitchFamily="50" charset="-128"/>
              </a:rPr>
              <a:t>本医師会</a:t>
            </a:r>
            <a:endParaRPr lang="en-US" altLang="ja-JP" sz="2800" u="sng" dirty="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・勤務医の健康支援プロジェクト</a:t>
            </a:r>
            <a:endParaRPr lang="en-US" altLang="ja-JP" sz="2800" dirty="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・愛媛宣言「勤務医として、男女の別なく</a:t>
            </a:r>
            <a:r>
              <a:rPr lang="ja-JP" altLang="en-US" sz="2800" dirty="0" smtClean="0">
                <a:solidFill>
                  <a:prstClr val="black"/>
                </a:solidFill>
                <a:latin typeface="メイリオ" pitchFamily="50" charset="-128"/>
                <a:ea typeface="メイリオ" pitchFamily="50" charset="-128"/>
              </a:rPr>
              <a:t>、</a:t>
            </a:r>
            <a:endParaRPr lang="en-US" altLang="ja-JP" sz="2800" dirty="0" smtClean="0">
              <a:solidFill>
                <a:prstClr val="black"/>
              </a:solidFill>
              <a:latin typeface="メイリオ" pitchFamily="50" charset="-128"/>
              <a:ea typeface="メイリオ" pitchFamily="50" charset="-128"/>
            </a:endParaRPr>
          </a:p>
          <a:p>
            <a:r>
              <a:rPr lang="ja-JP" altLang="en-US" sz="2800" dirty="0">
                <a:solidFill>
                  <a:prstClr val="black"/>
                </a:solidFill>
                <a:latin typeface="メイリオ" pitchFamily="50" charset="-128"/>
                <a:ea typeface="メイリオ" pitchFamily="50" charset="-128"/>
              </a:rPr>
              <a:t>　</a:t>
            </a:r>
            <a:r>
              <a:rPr lang="ja-JP" altLang="en-US" sz="2800" dirty="0" smtClean="0">
                <a:solidFill>
                  <a:prstClr val="black"/>
                </a:solidFill>
                <a:latin typeface="メイリオ" pitchFamily="50" charset="-128"/>
                <a:ea typeface="メイリオ" pitchFamily="50" charset="-128"/>
              </a:rPr>
              <a:t>　仕事と生活</a:t>
            </a:r>
            <a:r>
              <a:rPr lang="ja-JP" altLang="en-US" sz="2800" dirty="0">
                <a:solidFill>
                  <a:prstClr val="black"/>
                </a:solidFill>
                <a:latin typeface="メイリオ" pitchFamily="50" charset="-128"/>
                <a:ea typeface="メイリオ" pitchFamily="50" charset="-128"/>
              </a:rPr>
              <a:t>の調和がとれる労働環境整備」など</a:t>
            </a:r>
            <a:endParaRPr lang="en-US" altLang="ja-JP" sz="2800" dirty="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10</a:t>
            </a:fld>
            <a:endParaRPr kumimoji="1" lang="ja-JP" altLang="en-US" sz="2000" dirty="0">
              <a:solidFill>
                <a:schemeClr val="tx1"/>
              </a:solidFill>
            </a:endParaRPr>
          </a:p>
        </p:txBody>
      </p:sp>
    </p:spTree>
    <p:extLst>
      <p:ext uri="{BB962C8B-B14F-4D97-AF65-F5344CB8AC3E}">
        <p14:creationId xmlns:p14="http://schemas.microsoft.com/office/powerpoint/2010/main" val="4075896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404664"/>
            <a:ext cx="9283031" cy="6336704"/>
          </a:xfrm>
          <a:prstGeom prst="roundRect">
            <a:avLst>
              <a:gd name="adj" fmla="val 985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800" b="1" dirty="0" smtClean="0">
                <a:solidFill>
                  <a:prstClr val="black"/>
                </a:solidFill>
                <a:latin typeface="メイリオ" pitchFamily="50" charset="-128"/>
                <a:ea typeface="メイリオ" pitchFamily="50" charset="-128"/>
              </a:rPr>
              <a:t>■医療分野の「雇用の質」向上プロジェクトチーム</a:t>
            </a:r>
            <a:endParaRPr lang="en-US" altLang="ja-JP" sz="2800" b="1"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・厚生労働審議官をトップ（統括）</a:t>
            </a:r>
            <a:endParaRPr lang="en-US" altLang="ja-JP" sz="2800" dirty="0" smtClean="0">
              <a:solidFill>
                <a:prstClr val="black"/>
              </a:solidFill>
              <a:latin typeface="メイリオ" pitchFamily="50" charset="-128"/>
              <a:ea typeface="メイリオ" pitchFamily="50" charset="-128"/>
            </a:endParaRPr>
          </a:p>
          <a:p>
            <a:pPr marL="361950" indent="-361950"/>
            <a:r>
              <a:rPr lang="ja-JP" altLang="en-US" sz="2800" dirty="0" smtClean="0">
                <a:solidFill>
                  <a:prstClr val="black"/>
                </a:solidFill>
                <a:latin typeface="メイリオ" pitchFamily="50" charset="-128"/>
                <a:ea typeface="メイリオ" pitchFamily="50" charset="-128"/>
              </a:rPr>
              <a:t>・医政局、労働基準局、職業安定局、雇用均等・児童家庭局、保険局の局長・関係課長を構成員</a:t>
            </a:r>
            <a:endParaRPr lang="en-US" altLang="ja-JP" sz="2800" dirty="0" smtClean="0">
              <a:solidFill>
                <a:prstClr val="black"/>
              </a:solidFill>
              <a:latin typeface="メイリオ" pitchFamily="50" charset="-128"/>
              <a:ea typeface="メイリオ" pitchFamily="50" charset="-128"/>
            </a:endParaRPr>
          </a:p>
          <a:p>
            <a:r>
              <a:rPr lang="ja-JP" altLang="en-US" sz="2800" b="1" dirty="0" smtClean="0">
                <a:solidFill>
                  <a:prstClr val="black"/>
                </a:solidFill>
                <a:latin typeface="メイリオ" pitchFamily="50" charset="-128"/>
                <a:ea typeface="メイリオ" pitchFamily="50" charset="-128"/>
              </a:rPr>
              <a:t>○２５年２月８日、「報告」を取りまとめ、公表</a:t>
            </a:r>
            <a:endParaRPr lang="en-US" altLang="ja-JP" sz="2800" b="1" dirty="0" smtClean="0">
              <a:solidFill>
                <a:prstClr val="black"/>
              </a:solidFill>
              <a:latin typeface="メイリオ" pitchFamily="50" charset="-128"/>
              <a:ea typeface="メイリオ" pitchFamily="50" charset="-128"/>
            </a:endParaRPr>
          </a:p>
          <a:p>
            <a:endParaRPr lang="en-US" altLang="ja-JP" sz="2800" dirty="0" smtClean="0">
              <a:solidFill>
                <a:prstClr val="black"/>
              </a:solidFill>
              <a:latin typeface="メイリオ" pitchFamily="50" charset="-128"/>
              <a:ea typeface="メイリオ" pitchFamily="50" charset="-128"/>
            </a:endParaRPr>
          </a:p>
          <a:p>
            <a:endParaRPr lang="en-US" altLang="ja-JP" sz="2800" b="1" dirty="0" smtClean="0">
              <a:solidFill>
                <a:prstClr val="black"/>
              </a:solidFill>
              <a:latin typeface="メイリオ" pitchFamily="50" charset="-128"/>
              <a:ea typeface="メイリオ" pitchFamily="50" charset="-128"/>
            </a:endParaRPr>
          </a:p>
          <a:p>
            <a:r>
              <a:rPr lang="en-US" altLang="ja-JP" sz="2800" b="1" dirty="0" smtClean="0">
                <a:solidFill>
                  <a:prstClr val="black"/>
                </a:solidFill>
                <a:latin typeface="メイリオ" pitchFamily="50" charset="-128"/>
                <a:ea typeface="メイリオ" pitchFamily="50" charset="-128"/>
              </a:rPr>
              <a:t>〔</a:t>
            </a:r>
            <a:r>
              <a:rPr lang="ja-JP" altLang="en-US" sz="2800" b="1" dirty="0" smtClean="0">
                <a:solidFill>
                  <a:prstClr val="black"/>
                </a:solidFill>
                <a:latin typeface="メイリオ" pitchFamily="50" charset="-128"/>
                <a:ea typeface="メイリオ" pitchFamily="50" charset="-128"/>
              </a:rPr>
              <a:t>特徴</a:t>
            </a:r>
            <a:r>
              <a:rPr lang="en-US" altLang="ja-JP" sz="2800" b="1" dirty="0" smtClean="0">
                <a:solidFill>
                  <a:prstClr val="black"/>
                </a:solidFill>
                <a:latin typeface="メイリオ" pitchFamily="50" charset="-128"/>
                <a:ea typeface="メイリオ" pitchFamily="50" charset="-128"/>
              </a:rPr>
              <a:t>〕</a:t>
            </a:r>
          </a:p>
          <a:p>
            <a:pPr marL="361950" indent="-361950"/>
            <a:r>
              <a:rPr lang="ja-JP" altLang="en-US" sz="2800" dirty="0" smtClean="0">
                <a:solidFill>
                  <a:prstClr val="black"/>
                </a:solidFill>
                <a:latin typeface="メイリオ" pitchFamily="50" charset="-128"/>
                <a:ea typeface="メイリオ" pitchFamily="50" charset="-128"/>
              </a:rPr>
              <a:t>○脱「縦割り」。医療機関のニーズに応じた効果的な政策パッケージを模索。</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○個々の医療機関の</a:t>
            </a:r>
            <a:r>
              <a:rPr lang="ja-JP" altLang="en-US" sz="2800" u="sng" dirty="0" smtClean="0">
                <a:solidFill>
                  <a:prstClr val="black"/>
                </a:solidFill>
                <a:latin typeface="メイリオ" pitchFamily="50" charset="-128"/>
                <a:ea typeface="メイリオ" pitchFamily="50" charset="-128"/>
              </a:rPr>
              <a:t>経営支援も視野に入れた具体策</a:t>
            </a:r>
            <a:endParaRPr lang="en-US" altLang="ja-JP" sz="2800" u="sng"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　この問題は、取締りだけでは解決しない！</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○医療機関全体の取組へ</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　特定の職種だけでは解決しない！</a:t>
            </a:r>
            <a:endParaRPr lang="en-US" altLang="ja-JP" sz="2800" dirty="0" smtClean="0">
              <a:solidFill>
                <a:prstClr val="black"/>
              </a:solidFill>
              <a:latin typeface="メイリオ" pitchFamily="50" charset="-128"/>
              <a:ea typeface="メイリオ" pitchFamily="50" charset="-128"/>
            </a:endParaRPr>
          </a:p>
          <a:p>
            <a:r>
              <a:rPr lang="ja-JP" altLang="en-US" sz="2800" dirty="0" smtClean="0">
                <a:solidFill>
                  <a:prstClr val="black"/>
                </a:solidFill>
                <a:latin typeface="メイリオ" pitchFamily="50" charset="-128"/>
                <a:ea typeface="メイリオ" pitchFamily="50" charset="-128"/>
              </a:rPr>
              <a:t>　</a:t>
            </a:r>
            <a:endParaRPr lang="ja-JP" altLang="en-US" sz="2800" dirty="0">
              <a:solidFill>
                <a:prstClr val="black"/>
              </a:solidFill>
              <a:latin typeface="メイリオ" pitchFamily="50" charset="-128"/>
              <a:ea typeface="メイリオ" pitchFamily="50" charset="-128"/>
            </a:endParaRPr>
          </a:p>
        </p:txBody>
      </p:sp>
      <p:sp>
        <p:nvSpPr>
          <p:cNvPr id="6" name="下矢印 5"/>
          <p:cNvSpPr/>
          <p:nvPr/>
        </p:nvSpPr>
        <p:spPr>
          <a:xfrm>
            <a:off x="3548844" y="2996952"/>
            <a:ext cx="2106234" cy="43204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11</a:t>
            </a:fld>
            <a:endParaRPr kumimoji="1" lang="ja-JP" altLang="en-US" sz="2000" dirty="0">
              <a:solidFill>
                <a:schemeClr val="tx1"/>
              </a:solidFill>
            </a:endParaRPr>
          </a:p>
        </p:txBody>
      </p:sp>
    </p:spTree>
    <p:extLst>
      <p:ext uri="{BB962C8B-B14F-4D97-AF65-F5344CB8AC3E}">
        <p14:creationId xmlns:p14="http://schemas.microsoft.com/office/powerpoint/2010/main" val="2905204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38454" y="1484784"/>
            <a:ext cx="4329000" cy="4680520"/>
          </a:xfrm>
          <a:prstGeom prst="roundRect">
            <a:avLst>
              <a:gd name="adj" fmla="val 743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4" name="円/楕円 63"/>
          <p:cNvSpPr/>
          <p:nvPr/>
        </p:nvSpPr>
        <p:spPr>
          <a:xfrm rot="21117394">
            <a:off x="426244" y="4860041"/>
            <a:ext cx="3800232" cy="875747"/>
          </a:xfrm>
          <a:prstGeom prst="ellipse">
            <a:avLst/>
          </a:prstGeom>
          <a:noFill/>
          <a:ln w="28575">
            <a:solidFill>
              <a:schemeClr val="accent6"/>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2" name="メモ 21"/>
          <p:cNvSpPr/>
          <p:nvPr/>
        </p:nvSpPr>
        <p:spPr>
          <a:xfrm>
            <a:off x="0" y="428604"/>
            <a:ext cx="9906000" cy="840156"/>
          </a:xfrm>
          <a:prstGeom prst="foldedCorner">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5759" tIns="47880" rIns="95759" bIns="47880" rtlCol="0" anchor="t"/>
          <a:lstStyle/>
          <a:p>
            <a:r>
              <a:rPr lang="ja-JP" altLang="en-US" sz="1600" dirty="0" smtClean="0">
                <a:solidFill>
                  <a:prstClr val="black"/>
                </a:solidFill>
                <a:latin typeface="HG丸ｺﾞｼｯｸM-PRO" pitchFamily="50" charset="-128"/>
                <a:ea typeface="HG丸ｺﾞｼｯｸM-PRO" pitchFamily="50" charset="-128"/>
              </a:rPr>
              <a:t>■医療機関の責任者などがスタッフと協力して、「雇用の質」向上に取り組むための自主的な勤務</a:t>
            </a:r>
            <a:endParaRPr lang="en-US" altLang="ja-JP" sz="1600" dirty="0" smtClean="0">
              <a:solidFill>
                <a:prstClr val="black"/>
              </a:solidFill>
              <a:latin typeface="HG丸ｺﾞｼｯｸM-PRO" pitchFamily="50" charset="-128"/>
              <a:ea typeface="HG丸ｺﾞｼｯｸM-PRO" pitchFamily="50" charset="-128"/>
            </a:endParaRPr>
          </a:p>
          <a:p>
            <a:r>
              <a:rPr lang="ja-JP" altLang="en-US" sz="1600" dirty="0" smtClean="0">
                <a:solidFill>
                  <a:prstClr val="black"/>
                </a:solidFill>
                <a:latin typeface="HG丸ｺﾞｼｯｸM-PRO" pitchFamily="50" charset="-128"/>
                <a:ea typeface="HG丸ｺﾞｼｯｸM-PRO" pitchFamily="50" charset="-128"/>
              </a:rPr>
              <a:t>　環境改善活動を促進するシステム＝</a:t>
            </a:r>
            <a:r>
              <a:rPr lang="ja-JP" altLang="en-US" sz="1600" b="1" u="sng" dirty="0" smtClean="0">
                <a:solidFill>
                  <a:srgbClr val="FF0000"/>
                </a:solidFill>
                <a:latin typeface="HG丸ｺﾞｼｯｸM-PRO" pitchFamily="50" charset="-128"/>
                <a:ea typeface="HG丸ｺﾞｼｯｸM-PRO" pitchFamily="50" charset="-128"/>
              </a:rPr>
              <a:t>「雇用の質」向上マネジメントシステム</a:t>
            </a:r>
            <a:r>
              <a:rPr lang="ja-JP" altLang="en-US" sz="1600" dirty="0" smtClean="0">
                <a:solidFill>
                  <a:prstClr val="black"/>
                </a:solidFill>
                <a:latin typeface="HG丸ｺﾞｼｯｸM-PRO" pitchFamily="50" charset="-128"/>
                <a:ea typeface="HG丸ｺﾞｼｯｸM-PRO" pitchFamily="50" charset="-128"/>
              </a:rPr>
              <a:t>を構築する</a:t>
            </a:r>
            <a:endParaRPr lang="en-US" altLang="ja-JP" sz="1600" dirty="0" smtClean="0">
              <a:solidFill>
                <a:prstClr val="black"/>
              </a:solidFill>
              <a:latin typeface="HG丸ｺﾞｼｯｸM-PRO" pitchFamily="50" charset="-128"/>
              <a:ea typeface="HG丸ｺﾞｼｯｸM-PRO" pitchFamily="50" charset="-128"/>
            </a:endParaRPr>
          </a:p>
          <a:p>
            <a:r>
              <a:rPr lang="ja-JP" altLang="en-US" sz="1600" dirty="0" smtClean="0">
                <a:solidFill>
                  <a:prstClr val="black"/>
                </a:solidFill>
                <a:latin typeface="HG丸ｺﾞｼｯｸM-PRO" pitchFamily="50" charset="-128"/>
                <a:ea typeface="HG丸ｺﾞｼｯｸM-PRO" pitchFamily="50" charset="-128"/>
              </a:rPr>
              <a:t>■行政は、施策の縦割を超え、幅広い関連施策を総動員して医療機関の取組をバックアップ</a:t>
            </a:r>
            <a:endParaRPr lang="ja-JP" altLang="en-US" sz="1600" dirty="0">
              <a:solidFill>
                <a:prstClr val="black"/>
              </a:solidFill>
              <a:latin typeface="HG丸ｺﾞｼｯｸM-PRO" pitchFamily="50" charset="-128"/>
              <a:ea typeface="HG丸ｺﾞｼｯｸM-PRO" pitchFamily="50" charset="-128"/>
            </a:endParaRPr>
          </a:p>
        </p:txBody>
      </p:sp>
      <p:sp>
        <p:nvSpPr>
          <p:cNvPr id="27" name="額縁 26"/>
          <p:cNvSpPr/>
          <p:nvPr/>
        </p:nvSpPr>
        <p:spPr>
          <a:xfrm>
            <a:off x="0" y="0"/>
            <a:ext cx="9906000" cy="404664"/>
          </a:xfrm>
          <a:prstGeom prst="bevel">
            <a:avLst/>
          </a:prstGeom>
          <a:solidFill>
            <a:srgbClr val="CCFF99"/>
          </a:solidFill>
          <a:ln/>
        </p:spPr>
        <p:style>
          <a:lnRef idx="2">
            <a:schemeClr val="accent6"/>
          </a:lnRef>
          <a:fillRef idx="1">
            <a:schemeClr val="lt1"/>
          </a:fillRef>
          <a:effectRef idx="0">
            <a:schemeClr val="accent6"/>
          </a:effectRef>
          <a:fontRef idx="minor">
            <a:schemeClr val="dk1"/>
          </a:fontRef>
        </p:style>
        <p:txBody>
          <a:bodyPr lIns="95759" tIns="47880" rIns="95759" bIns="47880" rtlCol="0" anchor="ctr"/>
          <a:lstStyle/>
          <a:p>
            <a:pPr algn="ctr"/>
            <a:r>
              <a:rPr lang="en-US" altLang="ja-JP" sz="1900" b="1" dirty="0" smtClean="0">
                <a:solidFill>
                  <a:prstClr val="black"/>
                </a:solidFill>
                <a:latin typeface="HG丸ｺﾞｼｯｸM-PRO" pitchFamily="50" charset="-128"/>
                <a:ea typeface="HG丸ｺﾞｼｯｸM-PRO" pitchFamily="50" charset="-128"/>
              </a:rPr>
              <a:t>H25.2.8</a:t>
            </a:r>
            <a:r>
              <a:rPr lang="ja-JP" altLang="en-US" sz="1900" b="1" dirty="0" smtClean="0">
                <a:solidFill>
                  <a:prstClr val="black"/>
                </a:solidFill>
                <a:latin typeface="HG丸ｺﾞｼｯｸM-PRO" pitchFamily="50" charset="-128"/>
                <a:ea typeface="HG丸ｺﾞｼｯｸM-PRO" pitchFamily="50" charset="-128"/>
              </a:rPr>
              <a:t>　　医療分野の「雇用の質」向上プロジェクトチーム報告のポイント</a:t>
            </a:r>
            <a:endParaRPr lang="ja-JP" altLang="en-US" sz="1900" b="1" dirty="0">
              <a:solidFill>
                <a:prstClr val="black"/>
              </a:solidFill>
              <a:latin typeface="HG丸ｺﾞｼｯｸM-PRO" pitchFamily="50" charset="-128"/>
              <a:ea typeface="HG丸ｺﾞｼｯｸM-PRO" pitchFamily="50" charset="-128"/>
            </a:endParaRPr>
          </a:p>
        </p:txBody>
      </p:sp>
      <p:sp>
        <p:nvSpPr>
          <p:cNvPr id="48" name="角丸四角形 47"/>
          <p:cNvSpPr/>
          <p:nvPr/>
        </p:nvSpPr>
        <p:spPr>
          <a:xfrm>
            <a:off x="4718974" y="1484784"/>
            <a:ext cx="5148572" cy="4680520"/>
          </a:xfrm>
          <a:prstGeom prst="roundRect">
            <a:avLst>
              <a:gd name="adj" fmla="val 6065"/>
            </a:avLst>
          </a:prstGeom>
          <a:solidFill>
            <a:srgbClr val="FFE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0" name="テキスト ボックス 49"/>
          <p:cNvSpPr txBox="1"/>
          <p:nvPr/>
        </p:nvSpPr>
        <p:spPr>
          <a:xfrm>
            <a:off x="848105" y="1331476"/>
            <a:ext cx="2509020" cy="369332"/>
          </a:xfrm>
          <a:prstGeom prst="rect">
            <a:avLst/>
          </a:prstGeom>
          <a:noFill/>
        </p:spPr>
        <p:txBody>
          <a:bodyPr wrap="none" rtlCol="0">
            <a:spAutoFit/>
          </a:bodyPr>
          <a:lstStyle/>
          <a:p>
            <a:r>
              <a:rPr lang="ja-JP" altLang="en-US" b="1" dirty="0" smtClean="0">
                <a:solidFill>
                  <a:prstClr val="black"/>
                </a:solidFill>
                <a:latin typeface="HG丸ｺﾞｼｯｸM-PRO" pitchFamily="50" charset="-128"/>
                <a:ea typeface="HG丸ｺﾞｼｯｸM-PRO" pitchFamily="50" charset="-128"/>
              </a:rPr>
              <a:t>各医療機関の取り組み</a:t>
            </a:r>
            <a:endParaRPr lang="ja-JP" altLang="en-US" b="1" dirty="0">
              <a:solidFill>
                <a:prstClr val="black"/>
              </a:solidFill>
              <a:latin typeface="HG丸ｺﾞｼｯｸM-PRO" pitchFamily="50" charset="-128"/>
              <a:ea typeface="HG丸ｺﾞｼｯｸM-PRO" pitchFamily="50" charset="-128"/>
            </a:endParaRPr>
          </a:p>
        </p:txBody>
      </p:sp>
      <p:sp>
        <p:nvSpPr>
          <p:cNvPr id="51" name="テキスト ボックス 50"/>
          <p:cNvSpPr txBox="1"/>
          <p:nvPr/>
        </p:nvSpPr>
        <p:spPr>
          <a:xfrm>
            <a:off x="5499063" y="1331476"/>
            <a:ext cx="3666407" cy="369332"/>
          </a:xfrm>
          <a:prstGeom prst="rect">
            <a:avLst/>
          </a:prstGeom>
          <a:noFill/>
        </p:spPr>
        <p:txBody>
          <a:bodyPr wrap="square" rtlCol="0">
            <a:spAutoFit/>
          </a:bodyPr>
          <a:lstStyle/>
          <a:p>
            <a:r>
              <a:rPr lang="ja-JP" altLang="en-US" b="1" dirty="0" smtClean="0">
                <a:solidFill>
                  <a:prstClr val="black"/>
                </a:solidFill>
                <a:latin typeface="HG丸ｺﾞｼｯｸM-PRO" pitchFamily="50" charset="-128"/>
                <a:ea typeface="HG丸ｺﾞｼｯｸM-PRO" pitchFamily="50" charset="-128"/>
              </a:rPr>
              <a:t>行政による医療機関への支援</a:t>
            </a:r>
            <a:endParaRPr lang="ja-JP" altLang="en-US" b="1" dirty="0">
              <a:solidFill>
                <a:prstClr val="black"/>
              </a:solidFill>
              <a:latin typeface="HG丸ｺﾞｼｯｸM-PRO" pitchFamily="50" charset="-128"/>
              <a:ea typeface="HG丸ｺﾞｼｯｸM-PRO" pitchFamily="50" charset="-128"/>
            </a:endParaRPr>
          </a:p>
        </p:txBody>
      </p:sp>
      <p:sp>
        <p:nvSpPr>
          <p:cNvPr id="16" name="角丸四角形 15"/>
          <p:cNvSpPr/>
          <p:nvPr/>
        </p:nvSpPr>
        <p:spPr>
          <a:xfrm>
            <a:off x="116463" y="6309320"/>
            <a:ext cx="9633520" cy="504056"/>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ja-JP" altLang="en-US" sz="1400" b="1" dirty="0" smtClean="0">
                <a:solidFill>
                  <a:prstClr val="white"/>
                </a:solidFill>
                <a:latin typeface="HG丸ｺﾞｼｯｸM-PRO" pitchFamily="50" charset="-128"/>
                <a:ea typeface="HG丸ｺﾞｼｯｸM-PRO" pitchFamily="50" charset="-128"/>
              </a:rPr>
              <a:t>　　平成２５年１月～　「雇用の質」向上マネジメントシステムの具体化に向けた調査研究</a:t>
            </a:r>
            <a:endParaRPr lang="en-US" altLang="ja-JP" sz="1400" b="1" dirty="0" smtClean="0">
              <a:solidFill>
                <a:prstClr val="white"/>
              </a:solidFill>
              <a:latin typeface="HG丸ｺﾞｼｯｸM-PRO" pitchFamily="50" charset="-128"/>
              <a:ea typeface="HG丸ｺﾞｼｯｸM-PRO" pitchFamily="50" charset="-128"/>
            </a:endParaRPr>
          </a:p>
          <a:p>
            <a:r>
              <a:rPr lang="ja-JP" altLang="en-US" sz="1400" b="1" smtClean="0">
                <a:solidFill>
                  <a:prstClr val="white"/>
                </a:solidFill>
                <a:latin typeface="HG丸ｺﾞｼｯｸM-PRO" pitchFamily="50" charset="-128"/>
                <a:ea typeface="HG丸ｺﾞｼｯｸM-PRO" pitchFamily="50" charset="-128"/>
              </a:rPr>
              <a:t>　　　</a:t>
            </a:r>
            <a:r>
              <a:rPr lang="en-US" altLang="ja-JP" sz="1400" b="1" smtClean="0">
                <a:solidFill>
                  <a:prstClr val="white"/>
                </a:solidFill>
                <a:latin typeface="HG丸ｺﾞｼｯｸM-PRO" pitchFamily="50" charset="-128"/>
                <a:ea typeface="HG丸ｺﾞｼｯｸM-PRO" pitchFamily="50" charset="-128"/>
              </a:rPr>
              <a:t>※</a:t>
            </a:r>
            <a:r>
              <a:rPr lang="ja-JP" altLang="en-US" sz="1400" b="1" dirty="0" smtClean="0">
                <a:solidFill>
                  <a:prstClr val="white"/>
                </a:solidFill>
                <a:latin typeface="HG丸ｺﾞｼｯｸM-PRO" pitchFamily="50" charset="-128"/>
                <a:ea typeface="HG丸ｺﾞｼｯｸM-PRO" pitchFamily="50" charset="-128"/>
              </a:rPr>
              <a:t>医療機関への支援等については、法的な位置づけを含め、今後検討。</a:t>
            </a:r>
            <a:endParaRPr lang="ja-JP" altLang="en-US" sz="1400" b="1" dirty="0">
              <a:solidFill>
                <a:prstClr val="white"/>
              </a:solidFill>
              <a:latin typeface="HG丸ｺﾞｼｯｸM-PRO" pitchFamily="50" charset="-128"/>
              <a:ea typeface="HG丸ｺﾞｼｯｸM-PRO" pitchFamily="50" charset="-128"/>
            </a:endParaRPr>
          </a:p>
        </p:txBody>
      </p:sp>
      <p:sp>
        <p:nvSpPr>
          <p:cNvPr id="17" name="上矢印 16"/>
          <p:cNvSpPr/>
          <p:nvPr/>
        </p:nvSpPr>
        <p:spPr>
          <a:xfrm>
            <a:off x="1286593" y="6021288"/>
            <a:ext cx="1638182" cy="288032"/>
          </a:xfrm>
          <a:prstGeom prst="upArrow">
            <a:avLst>
              <a:gd name="adj1" fmla="val 50000"/>
              <a:gd name="adj2" fmla="val 71462"/>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19" name="正方形/長方形 18"/>
          <p:cNvSpPr/>
          <p:nvPr/>
        </p:nvSpPr>
        <p:spPr>
          <a:xfrm>
            <a:off x="194471" y="1700808"/>
            <a:ext cx="3978000" cy="36004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1500" b="1" dirty="0" smtClean="0">
                <a:solidFill>
                  <a:prstClr val="white"/>
                </a:solidFill>
                <a:latin typeface="HG丸ｺﾞｼｯｸM-PRO" pitchFamily="50" charset="-128"/>
                <a:ea typeface="HG丸ｺﾞｼｯｸM-PRO" pitchFamily="50" charset="-128"/>
              </a:rPr>
              <a:t>「雇用の質」向上マネジメントシステム</a:t>
            </a:r>
            <a:endParaRPr lang="ja-JP" altLang="en-US" sz="1500" b="1" dirty="0">
              <a:solidFill>
                <a:prstClr val="white"/>
              </a:solidFill>
              <a:latin typeface="HG丸ｺﾞｼｯｸM-PRO" pitchFamily="50" charset="-128"/>
              <a:ea typeface="HG丸ｺﾞｼｯｸM-PRO" pitchFamily="50" charset="-128"/>
            </a:endParaRPr>
          </a:p>
        </p:txBody>
      </p:sp>
      <p:grpSp>
        <p:nvGrpSpPr>
          <p:cNvPr id="2" name="グループ化 74"/>
          <p:cNvGrpSpPr/>
          <p:nvPr/>
        </p:nvGrpSpPr>
        <p:grpSpPr>
          <a:xfrm>
            <a:off x="254630" y="5497535"/>
            <a:ext cx="1422007" cy="687514"/>
            <a:chOff x="-354660" y="5299944"/>
            <a:chExt cx="1312622" cy="687514"/>
          </a:xfrm>
        </p:grpSpPr>
        <p:sp>
          <p:nvSpPr>
            <p:cNvPr id="63" name="円/楕円 62"/>
            <p:cNvSpPr/>
            <p:nvPr/>
          </p:nvSpPr>
          <p:spPr>
            <a:xfrm rot="21000000">
              <a:off x="-122038" y="5299944"/>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4" name="テキスト ボックス 23"/>
            <p:cNvSpPr txBox="1"/>
            <p:nvPr/>
          </p:nvSpPr>
          <p:spPr>
            <a:xfrm>
              <a:off x="-354660" y="5679681"/>
              <a:ext cx="467880"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A</a:t>
              </a:r>
              <a:r>
                <a:rPr lang="en-US" altLang="ja-JP" sz="1400" dirty="0" smtClean="0">
                  <a:solidFill>
                    <a:prstClr val="black"/>
                  </a:solidFill>
                  <a:latin typeface="HG丸ｺﾞｼｯｸM-PRO" pitchFamily="50" charset="-128"/>
                  <a:ea typeface="HG丸ｺﾞｼｯｸM-PRO" pitchFamily="50" charset="-128"/>
                </a:rPr>
                <a:t>ct</a:t>
              </a:r>
              <a:endParaRPr lang="ja-JP" altLang="en-US" sz="1400" dirty="0">
                <a:solidFill>
                  <a:prstClr val="black"/>
                </a:solidFill>
                <a:latin typeface="HG丸ｺﾞｼｯｸM-PRO" pitchFamily="50" charset="-128"/>
                <a:ea typeface="HG丸ｺﾞｼｯｸM-PRO" pitchFamily="50" charset="-128"/>
              </a:endParaRPr>
            </a:p>
          </p:txBody>
        </p:sp>
        <p:sp>
          <p:nvSpPr>
            <p:cNvPr id="32" name="テキスト ボックス 31"/>
            <p:cNvSpPr txBox="1"/>
            <p:nvPr/>
          </p:nvSpPr>
          <p:spPr>
            <a:xfrm>
              <a:off x="-25330" y="5364504"/>
              <a:ext cx="880714"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更なる改善</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3" name="グループ化 73"/>
          <p:cNvGrpSpPr/>
          <p:nvPr/>
        </p:nvGrpSpPr>
        <p:grpSpPr>
          <a:xfrm>
            <a:off x="2878956" y="4398070"/>
            <a:ext cx="1371966" cy="687114"/>
            <a:chOff x="2773074" y="4459973"/>
            <a:chExt cx="1266430" cy="687114"/>
          </a:xfrm>
        </p:grpSpPr>
        <p:sp>
          <p:nvSpPr>
            <p:cNvPr id="61" name="円/楕円 60"/>
            <p:cNvSpPr/>
            <p:nvPr/>
          </p:nvSpPr>
          <p:spPr>
            <a:xfrm rot="20988085">
              <a:off x="2845082" y="4715087"/>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1" name="テキスト ボックス 20"/>
            <p:cNvSpPr txBox="1"/>
            <p:nvPr/>
          </p:nvSpPr>
          <p:spPr>
            <a:xfrm>
              <a:off x="2773074" y="4459973"/>
              <a:ext cx="411652"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D</a:t>
              </a:r>
              <a:r>
                <a:rPr lang="en-US" altLang="ja-JP" sz="1400" dirty="0" smtClean="0">
                  <a:solidFill>
                    <a:prstClr val="black"/>
                  </a:solidFill>
                  <a:latin typeface="HG丸ｺﾞｼｯｸM-PRO" pitchFamily="50" charset="-128"/>
                  <a:ea typeface="HG丸ｺﾞｼｯｸM-PRO" pitchFamily="50" charset="-128"/>
                </a:rPr>
                <a:t>o</a:t>
              </a:r>
              <a:endParaRPr lang="ja-JP" altLang="en-US" sz="1400" dirty="0">
                <a:solidFill>
                  <a:prstClr val="black"/>
                </a:solidFill>
                <a:latin typeface="HG丸ｺﾞｼｯｸM-PRO" pitchFamily="50" charset="-128"/>
                <a:ea typeface="HG丸ｺﾞｼｯｸM-PRO" pitchFamily="50" charset="-128"/>
              </a:endParaRPr>
            </a:p>
          </p:txBody>
        </p:sp>
        <p:sp>
          <p:nvSpPr>
            <p:cNvPr id="26" name="テキスト ボックス 25"/>
            <p:cNvSpPr txBox="1"/>
            <p:nvPr/>
          </p:nvSpPr>
          <p:spPr>
            <a:xfrm>
              <a:off x="2887376" y="4798528"/>
              <a:ext cx="1152128" cy="276999"/>
            </a:xfrm>
            <a:prstGeom prst="rect">
              <a:avLst/>
            </a:prstGeom>
            <a:noFill/>
          </p:spPr>
          <p:txBody>
            <a:bodyPr wrap="square" rtlCol="0">
              <a:spAutoFit/>
            </a:bodyPr>
            <a:lstStyle/>
            <a:p>
              <a:r>
                <a:rPr lang="ja-JP" altLang="en-US" sz="1200" dirty="0" smtClean="0">
                  <a:solidFill>
                    <a:prstClr val="black"/>
                  </a:solidFill>
                  <a:latin typeface="HG丸ｺﾞｼｯｸM-PRO" pitchFamily="50" charset="-128"/>
                  <a:ea typeface="HG丸ｺﾞｼｯｸM-PRO" pitchFamily="50" charset="-128"/>
                </a:rPr>
                <a:t>取組の実施</a:t>
              </a:r>
              <a:endParaRPr lang="ja-JP" altLang="en-US" sz="1200" dirty="0">
                <a:solidFill>
                  <a:prstClr val="black"/>
                </a:solidFill>
                <a:latin typeface="HG丸ｺﾞｼｯｸM-PRO" pitchFamily="50" charset="-128"/>
                <a:ea typeface="HG丸ｺﾞｼｯｸM-PRO" pitchFamily="50" charset="-128"/>
              </a:endParaRPr>
            </a:p>
          </p:txBody>
        </p:sp>
      </p:grpSp>
      <p:grpSp>
        <p:nvGrpSpPr>
          <p:cNvPr id="4" name="グループ化 75"/>
          <p:cNvGrpSpPr/>
          <p:nvPr/>
        </p:nvGrpSpPr>
        <p:grpSpPr>
          <a:xfrm>
            <a:off x="2756488" y="5373269"/>
            <a:ext cx="1508964" cy="667769"/>
            <a:chOff x="1776066" y="5426792"/>
            <a:chExt cx="1392890" cy="667769"/>
          </a:xfrm>
        </p:grpSpPr>
        <p:sp>
          <p:nvSpPr>
            <p:cNvPr id="62" name="円/楕円 61"/>
            <p:cNvSpPr/>
            <p:nvPr/>
          </p:nvSpPr>
          <p:spPr>
            <a:xfrm rot="21000000">
              <a:off x="1792991" y="5426792"/>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28" name="テキスト ボックス 27"/>
            <p:cNvSpPr txBox="1"/>
            <p:nvPr/>
          </p:nvSpPr>
          <p:spPr>
            <a:xfrm>
              <a:off x="1776066" y="5507575"/>
              <a:ext cx="1022766"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定期的な評価</a:t>
              </a:r>
              <a:endParaRPr lang="ja-JP" altLang="en-US" sz="1200" dirty="0">
                <a:solidFill>
                  <a:prstClr val="black"/>
                </a:solidFill>
                <a:latin typeface="HG丸ｺﾞｼｯｸM-PRO" pitchFamily="50" charset="-128"/>
                <a:ea typeface="HG丸ｺﾞｼｯｸM-PRO" pitchFamily="50" charset="-128"/>
              </a:endParaRPr>
            </a:p>
          </p:txBody>
        </p:sp>
        <p:sp>
          <p:nvSpPr>
            <p:cNvPr id="23" name="テキスト ボックス 22"/>
            <p:cNvSpPr txBox="1"/>
            <p:nvPr/>
          </p:nvSpPr>
          <p:spPr>
            <a:xfrm>
              <a:off x="2465805" y="5786784"/>
              <a:ext cx="703151" cy="307777"/>
            </a:xfrm>
            <a:prstGeom prst="rect">
              <a:avLst/>
            </a:prstGeom>
            <a:noFill/>
          </p:spPr>
          <p:txBody>
            <a:bodyPr wrap="none" rtlCol="0">
              <a:spAutoFit/>
            </a:bodyPr>
            <a:lstStyle/>
            <a:p>
              <a:r>
                <a:rPr lang="en-US" altLang="ja-JP" sz="1400" b="1" dirty="0" smtClean="0">
                  <a:solidFill>
                    <a:prstClr val="black"/>
                  </a:solidFill>
                  <a:latin typeface="HG丸ｺﾞｼｯｸM-PRO" pitchFamily="50" charset="-128"/>
                  <a:ea typeface="HG丸ｺﾞｼｯｸM-PRO" pitchFamily="50" charset="-128"/>
                </a:rPr>
                <a:t>C</a:t>
              </a:r>
              <a:r>
                <a:rPr lang="en-US" altLang="ja-JP" sz="1400" dirty="0" smtClean="0">
                  <a:solidFill>
                    <a:prstClr val="black"/>
                  </a:solidFill>
                  <a:latin typeface="HG丸ｺﾞｼｯｸM-PRO" pitchFamily="50" charset="-128"/>
                  <a:ea typeface="HG丸ｺﾞｼｯｸM-PRO" pitchFamily="50" charset="-128"/>
                </a:rPr>
                <a:t>heck</a:t>
              </a:r>
              <a:endParaRPr lang="ja-JP" altLang="en-US" sz="1400" dirty="0">
                <a:solidFill>
                  <a:prstClr val="black"/>
                </a:solidFill>
                <a:latin typeface="HG丸ｺﾞｼｯｸM-PRO" pitchFamily="50" charset="-128"/>
                <a:ea typeface="HG丸ｺﾞｼｯｸM-PRO" pitchFamily="50" charset="-128"/>
              </a:endParaRPr>
            </a:p>
          </p:txBody>
        </p:sp>
      </p:grpSp>
      <p:grpSp>
        <p:nvGrpSpPr>
          <p:cNvPr id="5" name="グループ化 114"/>
          <p:cNvGrpSpPr/>
          <p:nvPr/>
        </p:nvGrpSpPr>
        <p:grpSpPr>
          <a:xfrm>
            <a:off x="2378714" y="2348880"/>
            <a:ext cx="1872208" cy="864096"/>
            <a:chOff x="2195736" y="2204864"/>
            <a:chExt cx="1728192" cy="864096"/>
          </a:xfrm>
        </p:grpSpPr>
        <p:sp>
          <p:nvSpPr>
            <p:cNvPr id="69" name="フローチャート : 書類 68"/>
            <p:cNvSpPr/>
            <p:nvPr/>
          </p:nvSpPr>
          <p:spPr>
            <a:xfrm>
              <a:off x="2195736" y="2204864"/>
              <a:ext cx="1728192" cy="864096"/>
            </a:xfrm>
            <a:prstGeom prst="flowChartDocumen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solidFill>
                  <a:prstClr val="black"/>
                </a:solidFill>
              </a:endParaRPr>
            </a:p>
          </p:txBody>
        </p:sp>
        <p:sp>
          <p:nvSpPr>
            <p:cNvPr id="37" name="正方形/長方形 36"/>
            <p:cNvSpPr/>
            <p:nvPr/>
          </p:nvSpPr>
          <p:spPr>
            <a:xfrm>
              <a:off x="2270576" y="2319107"/>
              <a:ext cx="396000"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700" dirty="0" smtClean="0">
                  <a:solidFill>
                    <a:prstClr val="white"/>
                  </a:solidFill>
                </a:rPr>
                <a:t>項目</a:t>
              </a:r>
              <a:endParaRPr lang="ja-JP" altLang="en-US" sz="700" dirty="0">
                <a:solidFill>
                  <a:prstClr val="white"/>
                </a:solidFill>
              </a:endParaRPr>
            </a:p>
          </p:txBody>
        </p:sp>
        <p:sp>
          <p:nvSpPr>
            <p:cNvPr id="38" name="正方形/長方形 37"/>
            <p:cNvSpPr/>
            <p:nvPr/>
          </p:nvSpPr>
          <p:spPr>
            <a:xfrm>
              <a:off x="2641721" y="2319107"/>
              <a:ext cx="613162"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600" dirty="0" smtClean="0">
                  <a:solidFill>
                    <a:prstClr val="white"/>
                  </a:solidFill>
                </a:rPr>
                <a:t>現状・課題</a:t>
              </a:r>
              <a:endParaRPr lang="ja-JP" altLang="en-US" sz="600" dirty="0">
                <a:solidFill>
                  <a:prstClr val="white"/>
                </a:solidFill>
              </a:endParaRPr>
            </a:p>
          </p:txBody>
        </p:sp>
        <p:sp>
          <p:nvSpPr>
            <p:cNvPr id="39" name="正方形/長方形 38"/>
            <p:cNvSpPr/>
            <p:nvPr/>
          </p:nvSpPr>
          <p:spPr>
            <a:xfrm>
              <a:off x="3260596" y="2319107"/>
              <a:ext cx="585290" cy="15230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5759" tIns="47880" rIns="95759" bIns="47880" rtlCol="0" anchor="ctr"/>
            <a:lstStyle/>
            <a:p>
              <a:pPr algn="ctr"/>
              <a:r>
                <a:rPr lang="ja-JP" altLang="en-US" sz="700" dirty="0" smtClean="0">
                  <a:solidFill>
                    <a:prstClr val="white"/>
                  </a:solidFill>
                </a:rPr>
                <a:t>改善方針</a:t>
              </a:r>
              <a:endParaRPr lang="ja-JP" altLang="en-US" sz="700" dirty="0">
                <a:solidFill>
                  <a:prstClr val="white"/>
                </a:solidFill>
              </a:endParaRPr>
            </a:p>
          </p:txBody>
        </p:sp>
        <p:sp>
          <p:nvSpPr>
            <p:cNvPr id="40" name="正方形/長方形 39"/>
            <p:cNvSpPr/>
            <p:nvPr/>
          </p:nvSpPr>
          <p:spPr>
            <a:xfrm>
              <a:off x="2279398" y="2509554"/>
              <a:ext cx="396000"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01" tIns="47880" rIns="0" bIns="47880" rtlCol="0" anchor="t" anchorCtr="0"/>
            <a:lstStyle/>
            <a:p>
              <a:r>
                <a:rPr lang="ja-JP" altLang="en-US" sz="1100" dirty="0" smtClean="0">
                  <a:solidFill>
                    <a:prstClr val="black"/>
                  </a:solidFill>
                  <a:latin typeface="HG丸ｺﾞｼｯｸM-PRO" pitchFamily="50" charset="-128"/>
                  <a:ea typeface="HG丸ｺﾞｼｯｸM-PRO" pitchFamily="50" charset="-128"/>
                </a:rPr>
                <a:t>・・</a:t>
              </a:r>
              <a:endParaRPr lang="ja-JP" altLang="en-US" sz="1100" dirty="0">
                <a:solidFill>
                  <a:prstClr val="black"/>
                </a:solidFill>
                <a:latin typeface="HG丸ｺﾞｼｯｸM-PRO" pitchFamily="50" charset="-128"/>
                <a:ea typeface="HG丸ｺﾞｼｯｸM-PRO" pitchFamily="50" charset="-128"/>
              </a:endParaRPr>
            </a:p>
          </p:txBody>
        </p:sp>
        <p:sp>
          <p:nvSpPr>
            <p:cNvPr id="41" name="正方形/長方形 40"/>
            <p:cNvSpPr/>
            <p:nvPr/>
          </p:nvSpPr>
          <p:spPr>
            <a:xfrm>
              <a:off x="2641721" y="2509513"/>
              <a:ext cx="626215"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5402" tIns="47880" rIns="75402" bIns="47880" rtlCol="0" anchor="t" anchorCtr="0"/>
            <a:lstStyle/>
            <a:p>
              <a:r>
                <a:rPr lang="ja-JP" altLang="en-US" sz="1100" dirty="0" smtClean="0">
                  <a:solidFill>
                    <a:prstClr val="black"/>
                  </a:solidFill>
                  <a:latin typeface="HG丸ｺﾞｼｯｸM-PRO" pitchFamily="50" charset="-128"/>
                  <a:ea typeface="HG丸ｺﾞｼｯｸM-PRO" pitchFamily="50" charset="-128"/>
                </a:rPr>
                <a:t>・・・</a:t>
              </a:r>
              <a:endParaRPr lang="ja-JP" altLang="en-US" sz="1100" dirty="0">
                <a:solidFill>
                  <a:prstClr val="black"/>
                </a:solidFill>
                <a:latin typeface="HG丸ｺﾞｼｯｸM-PRO" pitchFamily="50" charset="-128"/>
                <a:ea typeface="HG丸ｺﾞｼｯｸM-PRO" pitchFamily="50" charset="-128"/>
              </a:endParaRPr>
            </a:p>
          </p:txBody>
        </p:sp>
        <p:sp>
          <p:nvSpPr>
            <p:cNvPr id="42" name="正方形/長方形 41"/>
            <p:cNvSpPr/>
            <p:nvPr/>
          </p:nvSpPr>
          <p:spPr>
            <a:xfrm>
              <a:off x="3254950" y="2509554"/>
              <a:ext cx="576118" cy="30460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7701" tIns="47880" rIns="37701" bIns="47880" rtlCol="0" anchor="t"/>
            <a:lstStyle/>
            <a:p>
              <a:r>
                <a:rPr lang="ja-JP" altLang="en-US" sz="1100" dirty="0" smtClean="0">
                  <a:solidFill>
                    <a:prstClr val="black"/>
                  </a:solidFill>
                  <a:latin typeface="HG丸ｺﾞｼｯｸM-PRO" pitchFamily="50" charset="-128"/>
                  <a:ea typeface="HG丸ｺﾞｼｯｸM-PRO" pitchFamily="50" charset="-128"/>
                </a:rPr>
                <a:t>・・・</a:t>
              </a:r>
              <a:endParaRPr lang="en-US" altLang="ja-JP" sz="1100" dirty="0" smtClean="0">
                <a:solidFill>
                  <a:prstClr val="black"/>
                </a:solidFill>
                <a:latin typeface="HG丸ｺﾞｼｯｸM-PRO" pitchFamily="50" charset="-128"/>
                <a:ea typeface="HG丸ｺﾞｼｯｸM-PRO" pitchFamily="50" charset="-128"/>
              </a:endParaRPr>
            </a:p>
            <a:p>
              <a:endParaRPr lang="ja-JP" altLang="en-US" sz="1100" dirty="0">
                <a:solidFill>
                  <a:prstClr val="black"/>
                </a:solidFill>
                <a:latin typeface="HG丸ｺﾞｼｯｸM-PRO" pitchFamily="50" charset="-128"/>
                <a:ea typeface="HG丸ｺﾞｼｯｸM-PRO" pitchFamily="50" charset="-128"/>
              </a:endParaRPr>
            </a:p>
          </p:txBody>
        </p:sp>
      </p:grpSp>
      <p:sp>
        <p:nvSpPr>
          <p:cNvPr id="92" name="角丸四角形 91"/>
          <p:cNvSpPr/>
          <p:nvPr/>
        </p:nvSpPr>
        <p:spPr>
          <a:xfrm>
            <a:off x="194471" y="2204864"/>
            <a:ext cx="2028225" cy="2376264"/>
          </a:xfrm>
          <a:prstGeom prst="roundRect">
            <a:avLst>
              <a:gd name="adj" fmla="val 9853"/>
            </a:avLst>
          </a:prstGeom>
          <a:solidFill>
            <a:srgbClr val="FFCC9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grpSp>
        <p:nvGrpSpPr>
          <p:cNvPr id="6" name="グループ化 92"/>
          <p:cNvGrpSpPr/>
          <p:nvPr/>
        </p:nvGrpSpPr>
        <p:grpSpPr>
          <a:xfrm>
            <a:off x="467671" y="2276872"/>
            <a:ext cx="1521000" cy="1116096"/>
            <a:chOff x="899592" y="2888968"/>
            <a:chExt cx="1404000" cy="1116096"/>
          </a:xfrm>
        </p:grpSpPr>
        <p:sp>
          <p:nvSpPr>
            <p:cNvPr id="84" name="フローチャート : 端子 83"/>
            <p:cNvSpPr/>
            <p:nvPr/>
          </p:nvSpPr>
          <p:spPr>
            <a:xfrm>
              <a:off x="899592" y="2888968"/>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現状の評価</a:t>
              </a:r>
              <a:endParaRPr lang="ja-JP" altLang="en-US" sz="1200" dirty="0">
                <a:solidFill>
                  <a:prstClr val="black"/>
                </a:solidFill>
                <a:latin typeface="HG丸ｺﾞｼｯｸM-PRO" pitchFamily="50" charset="-128"/>
                <a:ea typeface="HG丸ｺﾞｼｯｸM-PRO" pitchFamily="50" charset="-128"/>
              </a:endParaRPr>
            </a:p>
          </p:txBody>
        </p:sp>
        <p:sp>
          <p:nvSpPr>
            <p:cNvPr id="85" name="フローチャート : 端子 84"/>
            <p:cNvSpPr/>
            <p:nvPr/>
          </p:nvSpPr>
          <p:spPr>
            <a:xfrm>
              <a:off x="899592" y="3321016"/>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課題の抽出</a:t>
              </a:r>
              <a:endParaRPr lang="ja-JP" altLang="en-US" sz="1200" dirty="0">
                <a:solidFill>
                  <a:prstClr val="black"/>
                </a:solidFill>
                <a:latin typeface="HG丸ｺﾞｼｯｸM-PRO" pitchFamily="50" charset="-128"/>
                <a:ea typeface="HG丸ｺﾞｼｯｸM-PRO" pitchFamily="50" charset="-128"/>
              </a:endParaRPr>
            </a:p>
          </p:txBody>
        </p:sp>
        <p:sp>
          <p:nvSpPr>
            <p:cNvPr id="88" name="上矢印 87"/>
            <p:cNvSpPr/>
            <p:nvPr/>
          </p:nvSpPr>
          <p:spPr>
            <a:xfrm rot="10800000">
              <a:off x="1259632" y="3176984"/>
              <a:ext cx="648072" cy="108000"/>
            </a:xfrm>
            <a:prstGeom prst="upArrow">
              <a:avLst>
                <a:gd name="adj1" fmla="val 50000"/>
                <a:gd name="adj2" fmla="val 71462"/>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89" name="上矢印 88"/>
            <p:cNvSpPr/>
            <p:nvPr/>
          </p:nvSpPr>
          <p:spPr>
            <a:xfrm rot="10800000">
              <a:off x="1259633" y="3615793"/>
              <a:ext cx="648072" cy="108000"/>
            </a:xfrm>
            <a:prstGeom prst="upArrow">
              <a:avLst>
                <a:gd name="adj1" fmla="val 50000"/>
                <a:gd name="adj2" fmla="val 71462"/>
              </a:avLst>
            </a:prstGeom>
            <a:solidFill>
              <a:srgbClr val="92D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ja-JP" altLang="en-US">
                <a:solidFill>
                  <a:prstClr val="white"/>
                </a:solidFill>
              </a:endParaRPr>
            </a:p>
          </p:txBody>
        </p:sp>
        <p:sp>
          <p:nvSpPr>
            <p:cNvPr id="86" name="フローチャート : 端子 85"/>
            <p:cNvSpPr/>
            <p:nvPr/>
          </p:nvSpPr>
          <p:spPr>
            <a:xfrm>
              <a:off x="899592" y="3753064"/>
              <a:ext cx="1404000" cy="252000"/>
            </a:xfrm>
            <a:prstGeom prst="flowChartTerminator">
              <a:avLst/>
            </a:prstGeom>
            <a:ln w="19050"/>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改善方針の決定</a:t>
              </a:r>
              <a:endParaRPr lang="ja-JP" altLang="en-US" sz="1200" dirty="0">
                <a:solidFill>
                  <a:prstClr val="black"/>
                </a:solidFill>
                <a:latin typeface="HG丸ｺﾞｼｯｸM-PRO" pitchFamily="50" charset="-128"/>
                <a:ea typeface="HG丸ｺﾞｼｯｸM-PRO" pitchFamily="50" charset="-128"/>
              </a:endParaRPr>
            </a:p>
          </p:txBody>
        </p:sp>
      </p:grpSp>
      <p:sp>
        <p:nvSpPr>
          <p:cNvPr id="95" name="曲折矢印 94"/>
          <p:cNvSpPr/>
          <p:nvPr/>
        </p:nvSpPr>
        <p:spPr>
          <a:xfrm rot="16200000" flipV="1">
            <a:off x="2246699" y="3260988"/>
            <a:ext cx="576064" cy="624069"/>
          </a:xfrm>
          <a:prstGeom prst="bentArrow">
            <a:avLst/>
          </a:prstGeom>
          <a:solidFill>
            <a:srgbClr val="FFCC99"/>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94" name="テキスト ボックス 93"/>
          <p:cNvSpPr txBox="1"/>
          <p:nvPr/>
        </p:nvSpPr>
        <p:spPr>
          <a:xfrm>
            <a:off x="2378746" y="3789048"/>
            <a:ext cx="1723549" cy="461665"/>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ガイドラインなどを</a:t>
            </a:r>
            <a:endParaRPr lang="en-US" altLang="ja-JP" sz="1200"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参考に改善計画を策定</a:t>
            </a:r>
            <a:endParaRPr lang="ja-JP" altLang="en-US" sz="1200" dirty="0">
              <a:solidFill>
                <a:prstClr val="black"/>
              </a:solidFill>
              <a:latin typeface="HG丸ｺﾞｼｯｸM-PRO" pitchFamily="50" charset="-128"/>
              <a:ea typeface="HG丸ｺﾞｼｯｸM-PRO" pitchFamily="50" charset="-128"/>
            </a:endParaRPr>
          </a:p>
        </p:txBody>
      </p:sp>
      <p:sp>
        <p:nvSpPr>
          <p:cNvPr id="96" name="左矢印吹き出し 95"/>
          <p:cNvSpPr/>
          <p:nvPr/>
        </p:nvSpPr>
        <p:spPr>
          <a:xfrm>
            <a:off x="4406946" y="1772816"/>
            <a:ext cx="5304589" cy="1872208"/>
          </a:xfrm>
          <a:prstGeom prst="leftArrowCallout">
            <a:avLst>
              <a:gd name="adj1" fmla="val 44827"/>
              <a:gd name="adj2" fmla="val 46573"/>
              <a:gd name="adj3" fmla="val 11484"/>
              <a:gd name="adj4" fmla="val 90951"/>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pic>
        <p:nvPicPr>
          <p:cNvPr id="1028" name="Picture 4" descr="C:\Users\KHHQT\AppData\Local\Microsoft\Windows\Temporary Internet Files\Content.IE5\RQIPIGMO\MC900445504[1].wmf"/>
          <p:cNvPicPr>
            <a:picLocks noChangeAspect="1" noChangeArrowheads="1"/>
          </p:cNvPicPr>
          <p:nvPr/>
        </p:nvPicPr>
        <p:blipFill>
          <a:blip r:embed="rId3" cstate="print"/>
          <a:srcRect/>
          <a:stretch>
            <a:fillRect/>
          </a:stretch>
        </p:blipFill>
        <p:spPr bwMode="auto">
          <a:xfrm>
            <a:off x="8697416" y="6021288"/>
            <a:ext cx="945702" cy="777308"/>
          </a:xfrm>
          <a:prstGeom prst="rect">
            <a:avLst/>
          </a:prstGeom>
          <a:noFill/>
        </p:spPr>
      </p:pic>
      <p:sp>
        <p:nvSpPr>
          <p:cNvPr id="103" name="左矢印吹き出し 102"/>
          <p:cNvSpPr/>
          <p:nvPr/>
        </p:nvSpPr>
        <p:spPr>
          <a:xfrm>
            <a:off x="4406946" y="3902858"/>
            <a:ext cx="5304589" cy="1038310"/>
          </a:xfrm>
          <a:prstGeom prst="leftArrowCallout">
            <a:avLst>
              <a:gd name="adj1" fmla="val 54704"/>
              <a:gd name="adj2" fmla="val 47278"/>
              <a:gd name="adj3" fmla="val 15717"/>
              <a:gd name="adj4" fmla="val 90827"/>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sp>
        <p:nvSpPr>
          <p:cNvPr id="105" name="左矢印吹き出し 104"/>
          <p:cNvSpPr/>
          <p:nvPr/>
        </p:nvSpPr>
        <p:spPr>
          <a:xfrm>
            <a:off x="4406946" y="5121296"/>
            <a:ext cx="5304589" cy="827984"/>
          </a:xfrm>
          <a:prstGeom prst="leftArrowCallout">
            <a:avLst>
              <a:gd name="adj1" fmla="val 51842"/>
              <a:gd name="adj2" fmla="val 47278"/>
              <a:gd name="adj3" fmla="val 18579"/>
              <a:gd name="adj4" fmla="val 90827"/>
            </a:avLst>
          </a:prstGeom>
          <a:solidFill>
            <a:srgbClr val="FFFFCC"/>
          </a:solidFill>
          <a:ln w="19050">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ja-JP" altLang="en-US" dirty="0">
              <a:solidFill>
                <a:prstClr val="black"/>
              </a:solidFill>
            </a:endParaRPr>
          </a:p>
        </p:txBody>
      </p:sp>
      <p:sp>
        <p:nvSpPr>
          <p:cNvPr id="107" name="上矢印 106"/>
          <p:cNvSpPr/>
          <p:nvPr/>
        </p:nvSpPr>
        <p:spPr>
          <a:xfrm>
            <a:off x="6591182" y="6021288"/>
            <a:ext cx="1638182" cy="288032"/>
          </a:xfrm>
          <a:prstGeom prst="upArrow">
            <a:avLst>
              <a:gd name="adj1" fmla="val 50000"/>
              <a:gd name="adj2" fmla="val 71462"/>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ja-JP" altLang="en-US">
              <a:solidFill>
                <a:prstClr val="white"/>
              </a:solidFill>
            </a:endParaRPr>
          </a:p>
        </p:txBody>
      </p:sp>
      <p:sp>
        <p:nvSpPr>
          <p:cNvPr id="108" name="テキスト ボックス 107"/>
          <p:cNvSpPr txBox="1"/>
          <p:nvPr/>
        </p:nvSpPr>
        <p:spPr>
          <a:xfrm>
            <a:off x="4874998" y="2018744"/>
            <a:ext cx="4836537" cy="1554272"/>
          </a:xfrm>
          <a:prstGeom prst="rect">
            <a:avLst/>
          </a:prstGeom>
          <a:noFill/>
        </p:spPr>
        <p:txBody>
          <a:bodyPr wrap="square" rtlCol="0">
            <a:spAutoFit/>
          </a:bodyPr>
          <a:lstStyle/>
          <a:p>
            <a:r>
              <a:rPr lang="ja-JP" altLang="en-US" sz="1200" b="1" dirty="0" smtClean="0">
                <a:solidFill>
                  <a:prstClr val="black"/>
                </a:solidFill>
                <a:latin typeface="HG丸ｺﾞｼｯｸM-PRO" pitchFamily="50" charset="-128"/>
                <a:ea typeface="HG丸ｺﾞｼｯｸM-PRO" pitchFamily="50" charset="-128"/>
              </a:rPr>
              <a:t>①医療スタッフ相互・補助職等の連携の推進</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チーム医療の推進や補助職の活用を、経営面と労務管理面の双方</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　から支援</a:t>
            </a:r>
            <a:endParaRPr lang="en-US" altLang="ja-JP" sz="1100" dirty="0" smtClean="0">
              <a:solidFill>
                <a:prstClr val="black"/>
              </a:solidFill>
              <a:latin typeface="HG丸ｺﾞｼｯｸM-PRO" pitchFamily="50" charset="-128"/>
              <a:ea typeface="HG丸ｺﾞｼｯｸM-PRO" pitchFamily="50" charset="-128"/>
            </a:endParaRPr>
          </a:p>
          <a:p>
            <a:endParaRPr lang="en-US" altLang="ja-JP" sz="600" dirty="0" smtClean="0">
              <a:solidFill>
                <a:prstClr val="black"/>
              </a:solidFill>
              <a:latin typeface="HG丸ｺﾞｼｯｸM-PRO" pitchFamily="50" charset="-128"/>
              <a:ea typeface="HG丸ｺﾞｼｯｸM-PRO" pitchFamily="50" charset="-128"/>
            </a:endParaRPr>
          </a:p>
          <a:p>
            <a:r>
              <a:rPr lang="ja-JP" altLang="en-US" sz="1200" b="1" dirty="0" smtClean="0">
                <a:solidFill>
                  <a:prstClr val="black"/>
                </a:solidFill>
                <a:latin typeface="HG丸ｺﾞｼｯｸM-PRO" pitchFamily="50" charset="-128"/>
                <a:ea typeface="HG丸ｺﾞｼｯｸM-PRO" pitchFamily="50" charset="-128"/>
              </a:rPr>
              <a:t>②公的職業紹介における看護職員のマッチング機能の強化</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ナースセンターの機能強化と、ハローワークとの事業連携の推進</a:t>
            </a:r>
            <a:endParaRPr lang="en-US" altLang="ja-JP" sz="1200" dirty="0" smtClean="0">
              <a:solidFill>
                <a:prstClr val="black"/>
              </a:solidFill>
              <a:latin typeface="HG丸ｺﾞｼｯｸM-PRO" pitchFamily="50" charset="-128"/>
              <a:ea typeface="HG丸ｺﾞｼｯｸM-PRO" pitchFamily="50" charset="-128"/>
            </a:endParaRPr>
          </a:p>
          <a:p>
            <a:endParaRPr lang="en-US" altLang="ja-JP" sz="600" b="1" dirty="0" smtClean="0">
              <a:solidFill>
                <a:prstClr val="black"/>
              </a:solidFill>
              <a:latin typeface="HG丸ｺﾞｼｯｸM-PRO" pitchFamily="50" charset="-128"/>
              <a:ea typeface="HG丸ｺﾞｼｯｸM-PRO" pitchFamily="50" charset="-128"/>
            </a:endParaRPr>
          </a:p>
          <a:p>
            <a:r>
              <a:rPr lang="ja-JP" altLang="en-US" sz="1200" b="1" dirty="0" smtClean="0">
                <a:solidFill>
                  <a:prstClr val="black"/>
                </a:solidFill>
                <a:latin typeface="HG丸ｺﾞｼｯｸM-PRO" pitchFamily="50" charset="-128"/>
                <a:ea typeface="HG丸ｺﾞｼｯｸM-PRO" pitchFamily="50" charset="-128"/>
              </a:rPr>
              <a:t>③短時間正社員制度の活用促進</a:t>
            </a:r>
            <a:endParaRPr lang="en-US" altLang="ja-JP" sz="1200" b="1" dirty="0" smtClean="0">
              <a:solidFill>
                <a:prstClr val="black"/>
              </a:solidFill>
              <a:latin typeface="HG丸ｺﾞｼｯｸM-PRO" pitchFamily="50" charset="-128"/>
              <a:ea typeface="HG丸ｺﾞｼｯｸM-PRO" pitchFamily="50" charset="-128"/>
            </a:endParaRPr>
          </a:p>
          <a:p>
            <a:r>
              <a:rPr lang="ja-JP" altLang="en-US" sz="1200" dirty="0" smtClean="0">
                <a:solidFill>
                  <a:prstClr val="black"/>
                </a:solidFill>
                <a:latin typeface="HG丸ｺﾞｼｯｸM-PRO" pitchFamily="50" charset="-128"/>
                <a:ea typeface="HG丸ｺﾞｼｯｸM-PRO" pitchFamily="50" charset="-128"/>
              </a:rPr>
              <a:t>　</a:t>
            </a:r>
            <a:r>
              <a:rPr lang="ja-JP" altLang="en-US" sz="1100" dirty="0" smtClean="0">
                <a:solidFill>
                  <a:prstClr val="black"/>
                </a:solidFill>
                <a:latin typeface="HG丸ｺﾞｼｯｸM-PRO" pitchFamily="50" charset="-128"/>
                <a:ea typeface="HG丸ｺﾞｼｯｸM-PRO" pitchFamily="50" charset="-128"/>
              </a:rPr>
              <a:t>各医療機関へのアドバイザー支援や情報提供などによる活用促進</a:t>
            </a:r>
            <a:endParaRPr lang="ja-JP" altLang="en-US" sz="1200" dirty="0">
              <a:solidFill>
                <a:prstClr val="black"/>
              </a:solidFill>
              <a:latin typeface="HG丸ｺﾞｼｯｸM-PRO" pitchFamily="50" charset="-128"/>
              <a:ea typeface="HG丸ｺﾞｼｯｸM-PRO" pitchFamily="50" charset="-128"/>
            </a:endParaRPr>
          </a:p>
        </p:txBody>
      </p:sp>
      <p:sp>
        <p:nvSpPr>
          <p:cNvPr id="109" name="テキスト ボックス 108"/>
          <p:cNvSpPr txBox="1"/>
          <p:nvPr/>
        </p:nvSpPr>
        <p:spPr>
          <a:xfrm>
            <a:off x="4953002" y="4149083"/>
            <a:ext cx="4758529" cy="600164"/>
          </a:xfrm>
          <a:prstGeom prst="rect">
            <a:avLst/>
          </a:prstGeom>
          <a:noFill/>
        </p:spPr>
        <p:txBody>
          <a:bodyPr wrap="square" rtlCol="0">
            <a:spAutoFit/>
          </a:bodyPr>
          <a:lstStyle/>
          <a:p>
            <a:r>
              <a:rPr lang="ja-JP" altLang="en-US" sz="1100" dirty="0" smtClean="0">
                <a:solidFill>
                  <a:prstClr val="black"/>
                </a:solidFill>
                <a:latin typeface="HG丸ｺﾞｼｯｸM-PRO" pitchFamily="50" charset="-128"/>
                <a:ea typeface="HG丸ｺﾞｼｯｸM-PRO" pitchFamily="50" charset="-128"/>
              </a:rPr>
              <a:t>都道府県労働局に配置しているアドバイザー（医療労働専門相談員など）をはじめとする関係機関、関係団体の連携を強化し、将来的に、地域の医療機関に対するワンストップの相談体制構築に向けて取り組む</a:t>
            </a:r>
            <a:endParaRPr lang="ja-JP" altLang="en-US" sz="1100" dirty="0">
              <a:solidFill>
                <a:prstClr val="black"/>
              </a:solidFill>
              <a:latin typeface="HG丸ｺﾞｼｯｸM-PRO" pitchFamily="50" charset="-128"/>
              <a:ea typeface="HG丸ｺﾞｼｯｸM-PRO" pitchFamily="50" charset="-128"/>
            </a:endParaRPr>
          </a:p>
        </p:txBody>
      </p:sp>
      <p:sp>
        <p:nvSpPr>
          <p:cNvPr id="110" name="テキスト ボックス 109"/>
          <p:cNvSpPr txBox="1"/>
          <p:nvPr/>
        </p:nvSpPr>
        <p:spPr>
          <a:xfrm>
            <a:off x="4874998" y="5446438"/>
            <a:ext cx="4836537" cy="430887"/>
          </a:xfrm>
          <a:prstGeom prst="rect">
            <a:avLst/>
          </a:prstGeom>
          <a:noFill/>
        </p:spPr>
        <p:txBody>
          <a:bodyPr wrap="square" rtlCol="0">
            <a:spAutoFit/>
          </a:bodyPr>
          <a:lstStyle/>
          <a:p>
            <a:r>
              <a:rPr lang="ja-JP" altLang="en-US" sz="1100" dirty="0" smtClean="0">
                <a:solidFill>
                  <a:prstClr val="black"/>
                </a:solidFill>
                <a:latin typeface="HG丸ｺﾞｼｯｸM-PRO" pitchFamily="50" charset="-128"/>
                <a:ea typeface="HG丸ｺﾞｼｯｸM-PRO" pitchFamily="50" charset="-128"/>
              </a:rPr>
              <a:t>医療機関の先進的な好事例を幅広く収集・整理し、個々の医療機関の課題に応じて、活用できるデータベースを構築</a:t>
            </a:r>
            <a:endParaRPr lang="en-US" altLang="ja-JP" sz="1100" dirty="0" smtClean="0">
              <a:solidFill>
                <a:prstClr val="black"/>
              </a:solidFill>
              <a:latin typeface="HG丸ｺﾞｼｯｸM-PRO" pitchFamily="50" charset="-128"/>
              <a:ea typeface="HG丸ｺﾞｼｯｸM-PRO" pitchFamily="50" charset="-128"/>
            </a:endParaRPr>
          </a:p>
        </p:txBody>
      </p:sp>
      <p:sp>
        <p:nvSpPr>
          <p:cNvPr id="83" name="テキスト ボックス 82"/>
          <p:cNvSpPr txBox="1"/>
          <p:nvPr/>
        </p:nvSpPr>
        <p:spPr>
          <a:xfrm>
            <a:off x="350521" y="4149082"/>
            <a:ext cx="1595309" cy="430887"/>
          </a:xfrm>
          <a:prstGeom prst="rect">
            <a:avLst/>
          </a:prstGeom>
          <a:noFill/>
        </p:spPr>
        <p:txBody>
          <a:bodyPr wrap="none" rtlCol="0">
            <a:spAutoFit/>
          </a:bodyPr>
          <a:lstStyle/>
          <a:p>
            <a:r>
              <a:rPr lang="ja-JP" altLang="en-US" sz="1100" dirty="0" smtClean="0">
                <a:solidFill>
                  <a:prstClr val="black"/>
                </a:solidFill>
                <a:latin typeface="HG丸ｺﾞｼｯｸM-PRO" pitchFamily="50" charset="-128"/>
                <a:ea typeface="HG丸ｺﾞｼｯｸM-PRO" pitchFamily="50" charset="-128"/>
              </a:rPr>
              <a:t>医療機関の責任者や</a:t>
            </a:r>
            <a:endParaRPr lang="en-US" altLang="ja-JP" sz="1100" dirty="0" smtClean="0">
              <a:solidFill>
                <a:prstClr val="black"/>
              </a:solidFill>
              <a:latin typeface="HG丸ｺﾞｼｯｸM-PRO" pitchFamily="50" charset="-128"/>
              <a:ea typeface="HG丸ｺﾞｼｯｸM-PRO" pitchFamily="50" charset="-128"/>
            </a:endParaRPr>
          </a:p>
          <a:p>
            <a:r>
              <a:rPr lang="ja-JP" altLang="en-US" sz="1100" dirty="0" smtClean="0">
                <a:solidFill>
                  <a:prstClr val="black"/>
                </a:solidFill>
                <a:latin typeface="HG丸ｺﾞｼｯｸM-PRO" pitchFamily="50" charset="-128"/>
                <a:ea typeface="HG丸ｺﾞｼｯｸM-PRO" pitchFamily="50" charset="-128"/>
              </a:rPr>
              <a:t>スタッフが集まり協議</a:t>
            </a:r>
            <a:endParaRPr lang="ja-JP" altLang="en-US" sz="1100" dirty="0">
              <a:solidFill>
                <a:prstClr val="black"/>
              </a:solidFill>
              <a:latin typeface="HG丸ｺﾞｼｯｸM-PRO" pitchFamily="50" charset="-128"/>
              <a:ea typeface="HG丸ｺﾞｼｯｸM-PRO" pitchFamily="50" charset="-128"/>
            </a:endParaRPr>
          </a:p>
        </p:txBody>
      </p:sp>
      <p:sp>
        <p:nvSpPr>
          <p:cNvPr id="112" name="角丸四角形 111"/>
          <p:cNvSpPr/>
          <p:nvPr/>
        </p:nvSpPr>
        <p:spPr>
          <a:xfrm>
            <a:off x="4953000" y="1715324"/>
            <a:ext cx="2574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マンパワー確保の支援</a:t>
            </a:r>
            <a:endParaRPr lang="ja-JP" altLang="en-US" b="1" dirty="0">
              <a:solidFill>
                <a:prstClr val="white"/>
              </a:solidFill>
            </a:endParaRPr>
          </a:p>
        </p:txBody>
      </p:sp>
      <p:sp>
        <p:nvSpPr>
          <p:cNvPr id="113" name="角丸四角形 112"/>
          <p:cNvSpPr/>
          <p:nvPr/>
        </p:nvSpPr>
        <p:spPr>
          <a:xfrm>
            <a:off x="4953000" y="3830850"/>
            <a:ext cx="3900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ワンストップの外部専門家チーム支援</a:t>
            </a:r>
          </a:p>
        </p:txBody>
      </p:sp>
      <p:sp>
        <p:nvSpPr>
          <p:cNvPr id="114" name="角丸四角形 113"/>
          <p:cNvSpPr/>
          <p:nvPr/>
        </p:nvSpPr>
        <p:spPr>
          <a:xfrm>
            <a:off x="4953000" y="5086925"/>
            <a:ext cx="3120000" cy="288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400" b="1" dirty="0" smtClean="0">
                <a:solidFill>
                  <a:prstClr val="white"/>
                </a:solidFill>
                <a:latin typeface="HG丸ｺﾞｼｯｸM-PRO" pitchFamily="50" charset="-128"/>
                <a:ea typeface="HG丸ｺﾞｼｯｸM-PRO" pitchFamily="50" charset="-128"/>
              </a:rPr>
              <a:t>活用できるデータベース構築</a:t>
            </a:r>
          </a:p>
        </p:txBody>
      </p:sp>
      <p:pic>
        <p:nvPicPr>
          <p:cNvPr id="1030" name="Picture 6" descr="C:\Users\KHHQT\AppData\Local\Microsoft\Windows\Temporary Internet Files\Content.IE5\RQIPIGMO\MC900239657[1].wmf"/>
          <p:cNvPicPr>
            <a:picLocks noChangeAspect="1" noChangeArrowheads="1"/>
          </p:cNvPicPr>
          <p:nvPr/>
        </p:nvPicPr>
        <p:blipFill>
          <a:blip r:embed="rId4" cstate="print"/>
          <a:srcRect/>
          <a:stretch>
            <a:fillRect/>
          </a:stretch>
        </p:blipFill>
        <p:spPr bwMode="auto">
          <a:xfrm>
            <a:off x="1832653" y="5013176"/>
            <a:ext cx="858095" cy="615092"/>
          </a:xfrm>
          <a:prstGeom prst="rect">
            <a:avLst/>
          </a:prstGeom>
          <a:noFill/>
        </p:spPr>
      </p:pic>
      <p:grpSp>
        <p:nvGrpSpPr>
          <p:cNvPr id="7" name="グループ化 72"/>
          <p:cNvGrpSpPr/>
          <p:nvPr/>
        </p:nvGrpSpPr>
        <p:grpSpPr>
          <a:xfrm>
            <a:off x="662528" y="4581128"/>
            <a:ext cx="1584474" cy="569076"/>
            <a:chOff x="943500" y="2204864"/>
            <a:chExt cx="1462591" cy="569076"/>
          </a:xfrm>
        </p:grpSpPr>
        <p:sp>
          <p:nvSpPr>
            <p:cNvPr id="60" name="円/楕円 59"/>
            <p:cNvSpPr/>
            <p:nvPr/>
          </p:nvSpPr>
          <p:spPr>
            <a:xfrm rot="21174141">
              <a:off x="1326091" y="2341940"/>
              <a:ext cx="1080000" cy="43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dirty="0">
                <a:solidFill>
                  <a:prstClr val="black"/>
                </a:solidFill>
              </a:endParaRPr>
            </a:p>
          </p:txBody>
        </p:sp>
        <p:sp>
          <p:nvSpPr>
            <p:cNvPr id="25" name="テキスト ボックス 24"/>
            <p:cNvSpPr txBox="1"/>
            <p:nvPr/>
          </p:nvSpPr>
          <p:spPr>
            <a:xfrm>
              <a:off x="1447556" y="2420888"/>
              <a:ext cx="738663" cy="276999"/>
            </a:xfrm>
            <a:prstGeom prst="rect">
              <a:avLst/>
            </a:prstGeom>
            <a:noFill/>
          </p:spPr>
          <p:txBody>
            <a:bodyPr wrap="none" rtlCol="0">
              <a:spAutoFit/>
            </a:bodyPr>
            <a:lstStyle/>
            <a:p>
              <a:r>
                <a:rPr lang="ja-JP" altLang="en-US" sz="1200" dirty="0" smtClean="0">
                  <a:solidFill>
                    <a:prstClr val="black"/>
                  </a:solidFill>
                  <a:latin typeface="HG丸ｺﾞｼｯｸM-PRO" pitchFamily="50" charset="-128"/>
                  <a:ea typeface="HG丸ｺﾞｼｯｸM-PRO" pitchFamily="50" charset="-128"/>
                </a:rPr>
                <a:t>計画策定</a:t>
              </a:r>
              <a:endParaRPr lang="ja-JP" altLang="en-US" sz="1200" dirty="0">
                <a:solidFill>
                  <a:prstClr val="black"/>
                </a:solidFill>
                <a:latin typeface="HG丸ｺﾞｼｯｸM-PRO" pitchFamily="50" charset="-128"/>
                <a:ea typeface="HG丸ｺﾞｼｯｸM-PRO" pitchFamily="50" charset="-128"/>
              </a:endParaRPr>
            </a:p>
          </p:txBody>
        </p:sp>
        <p:sp>
          <p:nvSpPr>
            <p:cNvPr id="66" name="テキスト ボックス 65"/>
            <p:cNvSpPr txBox="1"/>
            <p:nvPr/>
          </p:nvSpPr>
          <p:spPr>
            <a:xfrm>
              <a:off x="943500" y="2204864"/>
              <a:ext cx="783704" cy="307777"/>
            </a:xfrm>
            <a:prstGeom prst="rect">
              <a:avLst/>
            </a:prstGeom>
            <a:noFill/>
          </p:spPr>
          <p:txBody>
            <a:bodyPr wrap="square" rtlCol="0">
              <a:spAutoFit/>
            </a:bodyPr>
            <a:lstStyle/>
            <a:p>
              <a:r>
                <a:rPr lang="en-US" altLang="ja-JP" sz="1400" b="1" dirty="0" smtClean="0">
                  <a:solidFill>
                    <a:prstClr val="black"/>
                  </a:solidFill>
                  <a:latin typeface="HG丸ｺﾞｼｯｸM-PRO" pitchFamily="50" charset="-128"/>
                  <a:ea typeface="HG丸ｺﾞｼｯｸM-PRO" pitchFamily="50" charset="-128"/>
                </a:rPr>
                <a:t>P</a:t>
              </a:r>
              <a:r>
                <a:rPr lang="en-US" altLang="ja-JP" sz="1400" dirty="0" smtClean="0">
                  <a:solidFill>
                    <a:prstClr val="black"/>
                  </a:solidFill>
                  <a:latin typeface="HG丸ｺﾞｼｯｸM-PRO" pitchFamily="50" charset="-128"/>
                  <a:ea typeface="HG丸ｺﾞｼｯｸM-PRO" pitchFamily="50" charset="-128"/>
                </a:rPr>
                <a:t>lan</a:t>
              </a:r>
              <a:endParaRPr lang="ja-JP" altLang="en-US" sz="1400" dirty="0">
                <a:solidFill>
                  <a:prstClr val="black"/>
                </a:solidFill>
                <a:latin typeface="HG丸ｺﾞｼｯｸM-PRO" pitchFamily="50" charset="-128"/>
                <a:ea typeface="HG丸ｺﾞｼｯｸM-PRO" pitchFamily="50" charset="-128"/>
              </a:endParaRPr>
            </a:p>
          </p:txBody>
        </p:sp>
      </p:grpSp>
      <p:pic>
        <p:nvPicPr>
          <p:cNvPr id="116" name="Picture 12" descr="MCj02235740000[1]"/>
          <p:cNvPicPr>
            <a:picLocks noChangeAspect="1" noChangeArrowheads="1"/>
          </p:cNvPicPr>
          <p:nvPr/>
        </p:nvPicPr>
        <p:blipFill>
          <a:blip r:embed="rId5" cstate="print"/>
          <a:srcRect/>
          <a:stretch>
            <a:fillRect/>
          </a:stretch>
        </p:blipFill>
        <p:spPr bwMode="auto">
          <a:xfrm>
            <a:off x="506506" y="3429000"/>
            <a:ext cx="1388504" cy="711530"/>
          </a:xfrm>
          <a:prstGeom prst="rect">
            <a:avLst/>
          </a:prstGeom>
          <a:noFill/>
          <a:ln w="9525">
            <a:noFill/>
            <a:miter lim="800000"/>
            <a:headEnd/>
            <a:tailEnd/>
          </a:ln>
        </p:spPr>
      </p:pic>
      <p:sp>
        <p:nvSpPr>
          <p:cNvPr id="59" name="U ターン矢印 58"/>
          <p:cNvSpPr/>
          <p:nvPr/>
        </p:nvSpPr>
        <p:spPr>
          <a:xfrm rot="16200000">
            <a:off x="-78559" y="2699919"/>
            <a:ext cx="936104" cy="234026"/>
          </a:xfrm>
          <a:prstGeom prst="uturnArrow">
            <a:avLst>
              <a:gd name="adj1" fmla="val 25000"/>
              <a:gd name="adj2" fmla="val 25000"/>
              <a:gd name="adj3" fmla="val 39308"/>
              <a:gd name="adj4" fmla="val 43750"/>
              <a:gd name="adj5" fmla="val 10000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6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12</a:t>
            </a:fld>
            <a:endParaRPr kumimoji="1" lang="ja-JP" altLang="en-US" sz="2000" dirty="0">
              <a:solidFill>
                <a:schemeClr val="tx1"/>
              </a:solidFill>
            </a:endParaRPr>
          </a:p>
        </p:txBody>
      </p:sp>
    </p:spTree>
    <p:extLst>
      <p:ext uri="{BB962C8B-B14F-4D97-AF65-F5344CB8AC3E}">
        <p14:creationId xmlns:p14="http://schemas.microsoft.com/office/powerpoint/2010/main" val="3734569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50488" y="620688"/>
            <a:ext cx="9047825" cy="5112568"/>
          </a:xfrm>
          <a:prstGeom prst="roundRect">
            <a:avLst>
              <a:gd name="adj" fmla="val 5887"/>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a:solidFill>
                <a:prstClr val="black"/>
              </a:solidFill>
              <a:latin typeface="メイリオ" pitchFamily="50" charset="-128"/>
              <a:ea typeface="メイリオ" pitchFamily="50" charset="-128"/>
            </a:endParaRPr>
          </a:p>
          <a:p>
            <a:pPr>
              <a:defRPr/>
            </a:pPr>
            <a:endParaRPr lang="en-US" altLang="ja-JP"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（総括）</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・酒井一博（労働科学研究所所長</a:t>
            </a:r>
            <a:r>
              <a:rPr lang="ja-JP" altLang="en-US" sz="2400" dirty="0" smtClean="0">
                <a:solidFill>
                  <a:prstClr val="black"/>
                </a:solidFill>
                <a:latin typeface="メイリオ" pitchFamily="50" charset="-128"/>
                <a:ea typeface="メイリオ" pitchFamily="50" charset="-128"/>
              </a:rPr>
              <a:t>）</a:t>
            </a:r>
            <a:endParaRPr lang="en-US" altLang="ja-JP" sz="2400" dirty="0">
              <a:solidFill>
                <a:prstClr val="black"/>
              </a:solidFill>
              <a:latin typeface="メイリオ" pitchFamily="50" charset="-128"/>
              <a:ea typeface="メイリオ" pitchFamily="50" charset="-128"/>
            </a:endParaRPr>
          </a:p>
          <a:p>
            <a:pPr>
              <a:defRPr/>
            </a:pPr>
            <a:endParaRPr lang="en-US" altLang="ja-JP" sz="2400" dirty="0" smtClean="0">
              <a:solidFill>
                <a:prstClr val="black"/>
              </a:solidFill>
              <a:latin typeface="メイリオ" pitchFamily="50" charset="-128"/>
              <a:ea typeface="メイリオ" pitchFamily="50" charset="-128"/>
            </a:endParaRPr>
          </a:p>
          <a:p>
            <a:pPr>
              <a:defRPr/>
            </a:pPr>
            <a:r>
              <a:rPr lang="ja-JP" altLang="en-US" sz="2400" dirty="0" smtClean="0">
                <a:solidFill>
                  <a:prstClr val="black"/>
                </a:solidFill>
                <a:latin typeface="メイリオ" pitchFamily="50" charset="-128"/>
                <a:ea typeface="メイリオ" pitchFamily="50" charset="-128"/>
              </a:rPr>
              <a:t>（</a:t>
            </a:r>
            <a:r>
              <a:rPr lang="ja-JP" altLang="en-US" sz="2400" dirty="0">
                <a:solidFill>
                  <a:prstClr val="black"/>
                </a:solidFill>
                <a:latin typeface="メイリオ" pitchFamily="50" charset="-128"/>
                <a:ea typeface="メイリオ" pitchFamily="50" charset="-128"/>
              </a:rPr>
              <a:t>分担研究者）</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・吉川　徹（労働科学研究所副所長・医師）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・吉村浩美（聖隷三方原病院看護部長・看護師）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・中島美津子（南東北グループ・看護師）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・福島通子（社会保険労務士）</a:t>
            </a:r>
            <a:endParaRPr lang="en-US" altLang="ja-JP" sz="2400" dirty="0">
              <a:solidFill>
                <a:prstClr val="black"/>
              </a:solidFill>
              <a:latin typeface="メイリオ" pitchFamily="50" charset="-128"/>
              <a:ea typeface="メイリオ" pitchFamily="50" charset="-128"/>
            </a:endParaRPr>
          </a:p>
          <a:p>
            <a:pPr>
              <a:defRPr/>
            </a:pPr>
            <a:r>
              <a:rPr lang="ja-JP" altLang="en-US" sz="2400" dirty="0">
                <a:solidFill>
                  <a:prstClr val="black"/>
                </a:solidFill>
                <a:latin typeface="メイリオ" pitchFamily="50" charset="-128"/>
                <a:ea typeface="メイリオ" pitchFamily="50" charset="-128"/>
              </a:rPr>
              <a:t>・増井英紀（政策研究大学院大准</a:t>
            </a:r>
            <a:r>
              <a:rPr lang="ja-JP" altLang="en-US" sz="2400" dirty="0" smtClean="0">
                <a:solidFill>
                  <a:prstClr val="black"/>
                </a:solidFill>
                <a:latin typeface="メイリオ" pitchFamily="50" charset="-128"/>
                <a:ea typeface="メイリオ" pitchFamily="50" charset="-128"/>
              </a:rPr>
              <a:t>教授）</a:t>
            </a:r>
            <a:endParaRPr lang="en-US" altLang="ja-JP" sz="2400" dirty="0">
              <a:solidFill>
                <a:prstClr val="black"/>
              </a:solidFill>
              <a:latin typeface="メイリオ" pitchFamily="50" charset="-128"/>
              <a:ea typeface="メイリオ" pitchFamily="50" charset="-128"/>
            </a:endParaRPr>
          </a:p>
          <a:p>
            <a:pPr>
              <a:defRPr/>
            </a:pPr>
            <a:endParaRPr lang="en-US" altLang="ja-JP" b="1" dirty="0">
              <a:solidFill>
                <a:prstClr val="black"/>
              </a:solidFill>
              <a:latin typeface="メイリオ" pitchFamily="50" charset="-128"/>
              <a:ea typeface="メイリオ" pitchFamily="50" charset="-128"/>
            </a:endParaRPr>
          </a:p>
        </p:txBody>
      </p:sp>
      <p:sp>
        <p:nvSpPr>
          <p:cNvPr id="4" name="角丸四角形吹き出し 3"/>
          <p:cNvSpPr/>
          <p:nvPr/>
        </p:nvSpPr>
        <p:spPr>
          <a:xfrm>
            <a:off x="6357158" y="1844824"/>
            <a:ext cx="3354373" cy="1224136"/>
          </a:xfrm>
          <a:prstGeom prst="wedgeRoundRectCallout">
            <a:avLst>
              <a:gd name="adj1" fmla="val -47400"/>
              <a:gd name="adj2" fmla="val -900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itchFamily="50" charset="-128"/>
                <a:ea typeface="メイリオ" pitchFamily="50" charset="-128"/>
              </a:rPr>
              <a:t>日本医師会、日本看護協会</a:t>
            </a:r>
            <a:endParaRPr lang="en-US" altLang="ja-JP" dirty="0" smtClean="0">
              <a:solidFill>
                <a:prstClr val="black"/>
              </a:solidFill>
              <a:latin typeface="メイリオ" pitchFamily="50" charset="-128"/>
              <a:ea typeface="メイリオ" pitchFamily="50" charset="-128"/>
            </a:endParaRPr>
          </a:p>
          <a:p>
            <a:r>
              <a:rPr lang="ja-JP" altLang="en-US" dirty="0" smtClean="0">
                <a:solidFill>
                  <a:prstClr val="black"/>
                </a:solidFill>
                <a:latin typeface="メイリオ" pitchFamily="50" charset="-128"/>
                <a:ea typeface="メイリオ" pitchFamily="50" charset="-128"/>
              </a:rPr>
              <a:t>など関係団体の取組との連携</a:t>
            </a:r>
            <a:endParaRPr lang="ja-JP" altLang="en-US" dirty="0">
              <a:solidFill>
                <a:prstClr val="black"/>
              </a:solidFill>
              <a:latin typeface="メイリオ" pitchFamily="50" charset="-128"/>
              <a:ea typeface="メイリオ" pitchFamily="50" charset="-128"/>
            </a:endParaRPr>
          </a:p>
        </p:txBody>
      </p:sp>
      <p:sp>
        <p:nvSpPr>
          <p:cNvPr id="5" name="メモ 4"/>
          <p:cNvSpPr/>
          <p:nvPr/>
        </p:nvSpPr>
        <p:spPr>
          <a:xfrm>
            <a:off x="350491" y="404664"/>
            <a:ext cx="9049005" cy="1008112"/>
          </a:xfrm>
          <a:prstGeom prst="foldedCorner">
            <a:avLst/>
          </a:prstGeom>
          <a:solidFill>
            <a:schemeClr val="accent5">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ja-JP" altLang="en-US" sz="2000" b="1" dirty="0" smtClean="0">
                <a:solidFill>
                  <a:prstClr val="black"/>
                </a:solidFill>
                <a:latin typeface="メイリオ" pitchFamily="50" charset="-128"/>
                <a:ea typeface="メイリオ" pitchFamily="50" charset="-128"/>
              </a:rPr>
              <a:t>■医療分野の「雇用の質」向上に向けた院内マネジメントシステム確立</a:t>
            </a:r>
            <a:endParaRPr lang="en-US" altLang="ja-JP" sz="2000" b="1" dirty="0" smtClean="0">
              <a:solidFill>
                <a:prstClr val="black"/>
              </a:solidFill>
              <a:latin typeface="メイリオ" pitchFamily="50" charset="-128"/>
              <a:ea typeface="メイリオ" pitchFamily="50" charset="-128"/>
            </a:endParaRPr>
          </a:p>
          <a:p>
            <a:pPr>
              <a:defRPr/>
            </a:pPr>
            <a:r>
              <a:rPr lang="ja-JP" altLang="en-US" sz="2000" b="1" dirty="0" smtClean="0">
                <a:solidFill>
                  <a:prstClr val="black"/>
                </a:solidFill>
                <a:latin typeface="メイリオ" pitchFamily="50" charset="-128"/>
                <a:ea typeface="メイリオ" pitchFamily="50" charset="-128"/>
              </a:rPr>
              <a:t>　に関する研究（</a:t>
            </a:r>
            <a:r>
              <a:rPr lang="zh-TW" altLang="en-US" sz="2000" b="1" dirty="0" smtClean="0">
                <a:solidFill>
                  <a:prstClr val="black"/>
                </a:solidFill>
                <a:latin typeface="メイリオ" pitchFamily="50" charset="-128"/>
                <a:ea typeface="メイリオ" pitchFamily="50" charset="-128"/>
              </a:rPr>
              <a:t>平成</a:t>
            </a:r>
            <a:r>
              <a:rPr lang="zh-TW" altLang="en-US" sz="2000" b="1" dirty="0">
                <a:solidFill>
                  <a:prstClr val="black"/>
                </a:solidFill>
                <a:latin typeface="メイリオ" pitchFamily="50" charset="-128"/>
                <a:ea typeface="メイリオ" pitchFamily="50" charset="-128"/>
              </a:rPr>
              <a:t>２４年度厚生労働科学特別研究</a:t>
            </a:r>
            <a:r>
              <a:rPr lang="zh-TW" altLang="en-US" sz="2000" b="1" dirty="0" smtClean="0">
                <a:solidFill>
                  <a:prstClr val="black"/>
                </a:solidFill>
                <a:latin typeface="メイリオ" pitchFamily="50" charset="-128"/>
                <a:ea typeface="メイリオ" pitchFamily="50" charset="-128"/>
              </a:rPr>
              <a:t>事業</a:t>
            </a:r>
            <a:r>
              <a:rPr lang="ja-JP" altLang="en-US" sz="2000" b="1" dirty="0" smtClean="0">
                <a:solidFill>
                  <a:prstClr val="black"/>
                </a:solidFill>
                <a:latin typeface="メイリオ" pitchFamily="50" charset="-128"/>
                <a:ea typeface="メイリオ" pitchFamily="50" charset="-128"/>
              </a:rPr>
              <a:t>）</a:t>
            </a:r>
            <a:endParaRPr lang="en-US" altLang="ja-JP" sz="2000" b="1" dirty="0" smtClean="0">
              <a:solidFill>
                <a:prstClr val="black"/>
              </a:solidFill>
              <a:latin typeface="メイリオ" pitchFamily="50" charset="-128"/>
              <a:ea typeface="メイリオ" pitchFamily="50" charset="-128"/>
            </a:endParaRPr>
          </a:p>
          <a:p>
            <a:pPr indent="273050">
              <a:defRPr/>
            </a:pPr>
            <a:r>
              <a:rPr lang="en-US" altLang="ja-JP" sz="2000" dirty="0">
                <a:solidFill>
                  <a:prstClr val="black"/>
                </a:solidFill>
              </a:rPr>
              <a:t>http://www.isl.or.jp/service/study/press-release/302-koyo.html</a:t>
            </a:r>
            <a:endParaRPr lang="ja-JP" altLang="en-US" sz="2000" dirty="0">
              <a:solidFill>
                <a:prstClr val="black"/>
              </a:solidFill>
            </a:endParaRPr>
          </a:p>
          <a:p>
            <a:pPr>
              <a:defRPr/>
            </a:pPr>
            <a:endParaRPr lang="en-US" altLang="ja-JP" sz="2000" b="1" dirty="0" smtClean="0">
              <a:solidFill>
                <a:prstClr val="white"/>
              </a:solidFill>
              <a:latin typeface="メイリオ" pitchFamily="50" charset="-128"/>
              <a:ea typeface="メイリオ" pitchFamily="50" charset="-128"/>
            </a:endParaRPr>
          </a:p>
          <a:p>
            <a:pPr>
              <a:defRPr/>
            </a:pPr>
            <a:r>
              <a:rPr lang="ja-JP" altLang="en-US" sz="2000" b="1" dirty="0" smtClean="0">
                <a:solidFill>
                  <a:prstClr val="white"/>
                </a:solidFill>
                <a:latin typeface="メイリオ" pitchFamily="50" charset="-128"/>
                <a:ea typeface="メイリオ" pitchFamily="50" charset="-128"/>
              </a:rPr>
              <a:t>　　　　</a:t>
            </a:r>
            <a:endParaRPr lang="en-US" altLang="ja-JP" sz="2000" b="1" dirty="0">
              <a:solidFill>
                <a:prstClr val="white"/>
              </a:solidFill>
              <a:latin typeface="メイリオ" pitchFamily="50" charset="-128"/>
              <a:ea typeface="メイリオ" pitchFamily="50" charset="-128"/>
            </a:endParaRPr>
          </a:p>
          <a:p>
            <a:pPr>
              <a:defRPr/>
            </a:pPr>
            <a:endParaRPr lang="en-US" altLang="ja-JP" sz="2000" b="1" dirty="0">
              <a:solidFill>
                <a:prstClr val="white"/>
              </a:solidFill>
              <a:latin typeface="メイリオ" pitchFamily="50" charset="-128"/>
              <a:ea typeface="メイリオ" pitchFamily="50" charset="-128"/>
            </a:endParaRPr>
          </a:p>
        </p:txBody>
      </p:sp>
      <p:sp>
        <p:nvSpPr>
          <p:cNvPr id="2" name="下矢印 1"/>
          <p:cNvSpPr/>
          <p:nvPr/>
        </p:nvSpPr>
        <p:spPr>
          <a:xfrm>
            <a:off x="3440831" y="5445224"/>
            <a:ext cx="3240361" cy="1152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13</a:t>
            </a:fld>
            <a:endParaRPr kumimoji="1" lang="ja-JP" altLang="en-US" sz="2000" dirty="0">
              <a:solidFill>
                <a:schemeClr val="tx1"/>
              </a:solidFill>
            </a:endParaRPr>
          </a:p>
        </p:txBody>
      </p:sp>
    </p:spTree>
    <p:extLst>
      <p:ext uri="{BB962C8B-B14F-4D97-AF65-F5344CB8AC3E}">
        <p14:creationId xmlns:p14="http://schemas.microsoft.com/office/powerpoint/2010/main" val="3459186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0471" y="0"/>
            <a:ext cx="6988630" cy="6206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itchFamily="50" charset="-128"/>
                <a:ea typeface="メイリオ" pitchFamily="50" charset="-128"/>
                <a:cs typeface="メイリオ" pitchFamily="50" charset="-128"/>
              </a:rPr>
              <a:t>厚生</a:t>
            </a:r>
            <a:r>
              <a:rPr lang="ja-JP" altLang="en-US" b="1" dirty="0" smtClean="0">
                <a:solidFill>
                  <a:prstClr val="black"/>
                </a:solidFill>
                <a:latin typeface="メイリオ" pitchFamily="50" charset="-128"/>
                <a:ea typeface="メイリオ" pitchFamily="50" charset="-128"/>
                <a:cs typeface="メイリオ" pitchFamily="50" charset="-128"/>
              </a:rPr>
              <a:t>労働科学研究報告での提言（制度改正の提言部分）</a:t>
            </a:r>
            <a:endParaRPr lang="ja-JP" altLang="en-US" b="1" dirty="0">
              <a:solidFill>
                <a:prstClr val="black"/>
              </a:solidFill>
              <a:latin typeface="メイリオ" pitchFamily="50" charset="-128"/>
              <a:ea typeface="メイリオ" pitchFamily="50" charset="-128"/>
              <a:cs typeface="メイリオ" pitchFamily="50" charset="-128"/>
            </a:endParaRPr>
          </a:p>
        </p:txBody>
      </p:sp>
      <p:sp>
        <p:nvSpPr>
          <p:cNvPr id="6" name="角丸四角形 5"/>
          <p:cNvSpPr/>
          <p:nvPr/>
        </p:nvSpPr>
        <p:spPr>
          <a:xfrm>
            <a:off x="200479" y="611238"/>
            <a:ext cx="9577064" cy="6192170"/>
          </a:xfrm>
          <a:prstGeom prst="roundRect">
            <a:avLst>
              <a:gd name="adj" fmla="val 3519"/>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smtClean="0">
                <a:solidFill>
                  <a:prstClr val="black"/>
                </a:solidFill>
                <a:latin typeface="メイリオ" pitchFamily="50" charset="-128"/>
                <a:ea typeface="メイリオ" pitchFamily="50" charset="-128"/>
              </a:rPr>
              <a:t>■平成２４年度厚生労働科学特別研究事業「医療分野の「雇用の質」向上に向けた院内マネジメントシステム確立に関する研究」（研究代表者　酒井一博　労働科学研究所所長）より（抄）</a:t>
            </a:r>
            <a:endParaRPr lang="en-US" altLang="ja-JP" sz="1600" b="1" dirty="0" smtClean="0">
              <a:solidFill>
                <a:prstClr val="black"/>
              </a:solidFill>
              <a:latin typeface="メイリオ" pitchFamily="50" charset="-128"/>
              <a:ea typeface="メイリオ" pitchFamily="50" charset="-128"/>
            </a:endParaRPr>
          </a:p>
          <a:p>
            <a:endParaRPr lang="en-US" altLang="ja-JP" sz="1600" b="1" dirty="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　医療機関等において、雇用の質が高く、働きやすい環境整備を推進するための取組を進めるため　　　</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には、</a:t>
            </a:r>
            <a:r>
              <a:rPr lang="ja-JP" altLang="en-US" sz="1600" u="sng" dirty="0" smtClean="0">
                <a:solidFill>
                  <a:prstClr val="black"/>
                </a:solidFill>
                <a:latin typeface="メイリオ" pitchFamily="50" charset="-128"/>
                <a:ea typeface="メイリオ" pitchFamily="50" charset="-128"/>
              </a:rPr>
              <a:t>労務管理面のみならず、職員確保、労働安全衛生、組織マネジメント面のほか、診療報酬や　</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補助制度などのさまざまな公的支援制度の活用など非常に多岐にわたる関連分野の「解決策」と</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セットで検討することが必要</a:t>
            </a:r>
            <a:r>
              <a:rPr lang="ja-JP" altLang="en-US" sz="1600" dirty="0" smtClean="0">
                <a:solidFill>
                  <a:prstClr val="black"/>
                </a:solidFill>
                <a:latin typeface="メイリオ" pitchFamily="50" charset="-128"/>
                <a:ea typeface="メイリオ" pitchFamily="50" charset="-128"/>
              </a:rPr>
              <a:t>となる。</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このため、各医療機関の課題とニーズにマッチした形で、外部の専門家や公的機関から公的支援</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制度の仕組みや法規制について説明を受け、取り得る対策についてアドバイスをもらうことが不可</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欠</a:t>
            </a:r>
            <a:r>
              <a:rPr lang="ja-JP" altLang="en-US" sz="1600" dirty="0">
                <a:solidFill>
                  <a:prstClr val="black"/>
                </a:solidFill>
                <a:latin typeface="メイリオ" pitchFamily="50" charset="-128"/>
                <a:ea typeface="メイリオ" pitchFamily="50" charset="-128"/>
              </a:rPr>
              <a:t>である</a:t>
            </a:r>
            <a:r>
              <a:rPr lang="ja-JP" altLang="en-US" sz="1600" dirty="0" smtClean="0">
                <a:solidFill>
                  <a:prstClr val="black"/>
                </a:solidFill>
                <a:latin typeface="メイリオ" pitchFamily="50" charset="-128"/>
                <a:ea typeface="メイリオ" pitchFamily="50" charset="-128"/>
              </a:rPr>
              <a:t>。</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今後、新たな勤務環境改善のためのマネジメントシステムを各医療機関で適切に運営できるよ</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う、地域の医療関係団体などとも連携しながら、個々の医療機関における「雇用の質」向上のため</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の計画づくりの段階から、医療機関のニーズに応じた支援をワンストップで、かつ、専門家のチー</a:t>
            </a:r>
            <a:endParaRPr lang="en-US" altLang="ja-JP" sz="1600" u="sng"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u="sng" dirty="0" smtClean="0">
                <a:solidFill>
                  <a:prstClr val="black"/>
                </a:solidFill>
                <a:latin typeface="メイリオ" pitchFamily="50" charset="-128"/>
                <a:ea typeface="メイリオ" pitchFamily="50" charset="-128"/>
              </a:rPr>
              <a:t>ムによる支援体制づくりを、各地域ごとに行う必要がある</a:t>
            </a:r>
            <a:r>
              <a:rPr lang="ja-JP" altLang="en-US" sz="1600" dirty="0" smtClean="0">
                <a:solidFill>
                  <a:prstClr val="black"/>
                </a:solidFill>
                <a:latin typeface="メイリオ" pitchFamily="50" charset="-128"/>
                <a:ea typeface="メイリオ" pitchFamily="50" charset="-128"/>
              </a:rPr>
              <a:t>。</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医療機関の勤務環境改善のためには、「強制や規制」は不向き</a:t>
            </a:r>
            <a:r>
              <a:rPr lang="ja-JP" altLang="en-US" sz="1600" dirty="0" smtClean="0">
                <a:solidFill>
                  <a:prstClr val="black"/>
                </a:solidFill>
                <a:latin typeface="メイリオ" pitchFamily="50" charset="-128"/>
                <a:ea typeface="メイリオ" pitchFamily="50" charset="-128"/>
              </a:rPr>
              <a:t>であり、</a:t>
            </a:r>
            <a:r>
              <a:rPr lang="ja-JP" altLang="en-US" sz="1600" b="1" u="sng" dirty="0" smtClean="0">
                <a:solidFill>
                  <a:prstClr val="black"/>
                </a:solidFill>
                <a:latin typeface="メイリオ" pitchFamily="50" charset="-128"/>
                <a:ea typeface="メイリオ" pitchFamily="50" charset="-128"/>
              </a:rPr>
              <a:t>各医療機関のトップやス</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タッフが「勤務環境を改善する」という目的意識を共有した形での、いわば「参加型」の改善シス</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テムを構築しなければ、その効果を上げることはできない。そのためには、</a:t>
            </a:r>
            <a:r>
              <a:rPr lang="en-US" altLang="ja-JP" sz="1600" b="1" u="sng" dirty="0" smtClean="0">
                <a:solidFill>
                  <a:prstClr val="black"/>
                </a:solidFill>
                <a:latin typeface="メイリオ" pitchFamily="50" charset="-128"/>
                <a:ea typeface="メイリオ" pitchFamily="50" charset="-128"/>
              </a:rPr>
              <a:t>PDCA</a:t>
            </a:r>
            <a:r>
              <a:rPr lang="ja-JP" altLang="en-US" sz="1600" b="1" u="sng" dirty="0" smtClean="0">
                <a:solidFill>
                  <a:prstClr val="black"/>
                </a:solidFill>
                <a:latin typeface="メイリオ" pitchFamily="50" charset="-128"/>
                <a:ea typeface="メイリオ" pitchFamily="50" charset="-128"/>
              </a:rPr>
              <a:t>サイクルによる</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院内のマネジメントプロセスを通じた課題解決の仕組み等の導入が効果的</a:t>
            </a:r>
            <a:r>
              <a:rPr lang="ja-JP" altLang="en-US" sz="1600" dirty="0" smtClean="0">
                <a:solidFill>
                  <a:prstClr val="black"/>
                </a:solidFill>
                <a:latin typeface="メイリオ" pitchFamily="50" charset="-128"/>
                <a:ea typeface="メイリオ" pitchFamily="50" charset="-128"/>
              </a:rPr>
              <a:t>である。</a:t>
            </a:r>
            <a:endParaRPr lang="en-US" altLang="ja-JP" sz="1600" dirty="0" smtClean="0">
              <a:solidFill>
                <a:prstClr val="black"/>
              </a:solidFill>
              <a:latin typeface="メイリオ" pitchFamily="50" charset="-128"/>
              <a:ea typeface="メイリオ" pitchFamily="50" charset="-128"/>
            </a:endParaRPr>
          </a:p>
          <a:p>
            <a:pPr>
              <a:lnSpc>
                <a:spcPts val="1800"/>
              </a:lnSpc>
            </a:pPr>
            <a:endParaRPr lang="en-US" altLang="ja-JP" sz="1600" dirty="0" smtClean="0">
              <a:solidFill>
                <a:prstClr val="black"/>
              </a:solidFill>
              <a:latin typeface="メイリオ" pitchFamily="50" charset="-128"/>
              <a:ea typeface="メイリオ" pitchFamily="50" charset="-128"/>
            </a:endParaRPr>
          </a:p>
          <a:p>
            <a:r>
              <a:rPr lang="ja-JP" altLang="en-US" sz="1600" dirty="0" smtClean="0">
                <a:solidFill>
                  <a:prstClr val="black"/>
                </a:solidFill>
                <a:latin typeface="メイリオ" pitchFamily="50" charset="-128"/>
                <a:ea typeface="メイリオ" pitchFamily="50" charset="-128"/>
              </a:rPr>
              <a:t>○</a:t>
            </a:r>
            <a:r>
              <a:rPr lang="ja-JP" altLang="en-US" sz="1600" dirty="0">
                <a:solidFill>
                  <a:prstClr val="black"/>
                </a:solidFill>
                <a:latin typeface="メイリオ" pitchFamily="50" charset="-128"/>
                <a:ea typeface="メイリオ" pitchFamily="50" charset="-128"/>
              </a:rPr>
              <a:t>　</a:t>
            </a:r>
            <a:r>
              <a:rPr lang="ja-JP" altLang="en-US" sz="1600" dirty="0" smtClean="0">
                <a:solidFill>
                  <a:prstClr val="black"/>
                </a:solidFill>
                <a:latin typeface="メイリオ" pitchFamily="50" charset="-128"/>
                <a:ea typeface="メイリオ" pitchFamily="50" charset="-128"/>
              </a:rPr>
              <a:t>こうした各医療機関での「改善」のシステムを可能な限り、広く普及させるためには、上記で提</a:t>
            </a:r>
            <a:endParaRPr lang="en-US" altLang="ja-JP" sz="1600" dirty="0" smtClean="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　</a:t>
            </a:r>
            <a:r>
              <a:rPr lang="ja-JP" altLang="en-US" sz="1600" dirty="0" err="1" smtClean="0">
                <a:solidFill>
                  <a:prstClr val="black"/>
                </a:solidFill>
                <a:latin typeface="メイリオ" pitchFamily="50" charset="-128"/>
                <a:ea typeface="メイリオ" pitchFamily="50" charset="-128"/>
              </a:rPr>
              <a:t>言した</a:t>
            </a:r>
            <a:r>
              <a:rPr lang="ja-JP" altLang="en-US" sz="1600" dirty="0" smtClean="0">
                <a:solidFill>
                  <a:prstClr val="black"/>
                </a:solidFill>
                <a:latin typeface="メイリオ" pitchFamily="50" charset="-128"/>
                <a:ea typeface="メイリオ" pitchFamily="50" charset="-128"/>
              </a:rPr>
              <a:t>点に留意しながら、</a:t>
            </a:r>
            <a:r>
              <a:rPr lang="ja-JP" altLang="en-US" sz="1600" b="1" u="sng" dirty="0" smtClean="0">
                <a:solidFill>
                  <a:prstClr val="black"/>
                </a:solidFill>
                <a:latin typeface="メイリオ" pitchFamily="50" charset="-128"/>
                <a:ea typeface="メイリオ" pitchFamily="50" charset="-128"/>
              </a:rPr>
              <a:t>改善プロセスに関するガイドラインとして具体化するとともに、医療提</a:t>
            </a:r>
            <a:endParaRPr lang="en-US" altLang="ja-JP" sz="1600" b="1" u="sng" dirty="0" smtClean="0">
              <a:solidFill>
                <a:prstClr val="black"/>
              </a:solidFill>
              <a:latin typeface="メイリオ" pitchFamily="50" charset="-128"/>
              <a:ea typeface="メイリオ" pitchFamily="50" charset="-128"/>
            </a:endParaRPr>
          </a:p>
          <a:p>
            <a:r>
              <a:rPr lang="ja-JP" altLang="en-US" sz="1600" b="1" dirty="0">
                <a:solidFill>
                  <a:prstClr val="black"/>
                </a:solidFill>
                <a:latin typeface="メイリオ" pitchFamily="50" charset="-128"/>
                <a:ea typeface="メイリオ" pitchFamily="50" charset="-128"/>
              </a:rPr>
              <a:t>　</a:t>
            </a:r>
            <a:r>
              <a:rPr lang="ja-JP" altLang="en-US" sz="1600" b="1" u="sng" dirty="0" smtClean="0">
                <a:solidFill>
                  <a:prstClr val="black"/>
                </a:solidFill>
                <a:latin typeface="メイリオ" pitchFamily="50" charset="-128"/>
                <a:ea typeface="メイリオ" pitchFamily="50" charset="-128"/>
              </a:rPr>
              <a:t>供に関するシステムの一環として法制化を検討すべきである。　</a:t>
            </a:r>
            <a:endParaRPr lang="ja-JP" altLang="en-US" sz="1600" b="1" u="sng" dirty="0">
              <a:solidFill>
                <a:prstClr val="black"/>
              </a:solidFill>
              <a:latin typeface="メイリオ" pitchFamily="50" charset="-128"/>
              <a:ea typeface="メイリオ" pitchFamily="50" charset="-128"/>
            </a:endParaRPr>
          </a:p>
        </p:txBody>
      </p:sp>
      <p:sp>
        <p:nvSpPr>
          <p:cNvPr id="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14</a:t>
            </a:fld>
            <a:endParaRPr kumimoji="1" lang="ja-JP" altLang="en-US" sz="2000" dirty="0">
              <a:solidFill>
                <a:schemeClr val="tx1"/>
              </a:solidFill>
            </a:endParaRPr>
          </a:p>
        </p:txBody>
      </p:sp>
    </p:spTree>
    <p:extLst>
      <p:ext uri="{BB962C8B-B14F-4D97-AF65-F5344CB8AC3E}">
        <p14:creationId xmlns:p14="http://schemas.microsoft.com/office/powerpoint/2010/main" val="26592413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00470" y="0"/>
            <a:ext cx="9073010" cy="620688"/>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prstClr val="black"/>
                </a:solidFill>
                <a:latin typeface="メイリオ" pitchFamily="50" charset="-128"/>
                <a:ea typeface="メイリオ" pitchFamily="50" charset="-128"/>
                <a:cs typeface="メイリオ" pitchFamily="50" charset="-128"/>
              </a:rPr>
              <a:t>H25.12</a:t>
            </a:r>
            <a:r>
              <a:rPr lang="ja-JP" altLang="en-US" b="1" dirty="0" smtClean="0">
                <a:solidFill>
                  <a:prstClr val="black"/>
                </a:solidFill>
                <a:latin typeface="メイリオ" pitchFamily="50" charset="-128"/>
                <a:ea typeface="メイリオ" pitchFamily="50" charset="-128"/>
                <a:cs typeface="メイリオ" pitchFamily="50" charset="-128"/>
              </a:rPr>
              <a:t>　対応の方向　社会保障審議会医療部会「医療法等改正に関する意見」より</a:t>
            </a:r>
            <a:endParaRPr lang="ja-JP" altLang="en-US" b="1" dirty="0">
              <a:solidFill>
                <a:prstClr val="black"/>
              </a:solidFill>
              <a:latin typeface="メイリオ" pitchFamily="50" charset="-128"/>
              <a:ea typeface="メイリオ" pitchFamily="50" charset="-128"/>
              <a:cs typeface="メイリオ" pitchFamily="50" charset="-128"/>
            </a:endParaRPr>
          </a:p>
        </p:txBody>
      </p:sp>
      <p:sp>
        <p:nvSpPr>
          <p:cNvPr id="6" name="角丸四角形 5"/>
          <p:cNvSpPr/>
          <p:nvPr/>
        </p:nvSpPr>
        <p:spPr>
          <a:xfrm>
            <a:off x="200470" y="692696"/>
            <a:ext cx="9505058" cy="5832648"/>
          </a:xfrm>
          <a:prstGeom prst="roundRect">
            <a:avLst>
              <a:gd name="adj" fmla="val 6578"/>
            </a:avLst>
          </a:prstGeom>
          <a:solidFill>
            <a:schemeClr val="bg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2600"/>
              </a:lnSpc>
            </a:pP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医師や看護職員をはじめとした医療従事者の確保を図るためには、医療機関の主体的な取組を通じて、</a:t>
            </a:r>
            <a:r>
              <a:rPr lang="ja-JP" altLang="en-US" sz="2000" b="1" u="sng" dirty="0" smtClean="0">
                <a:solidFill>
                  <a:prstClr val="black"/>
                </a:solidFill>
                <a:latin typeface="メイリオ" pitchFamily="50" charset="-128"/>
                <a:ea typeface="メイリオ" pitchFamily="50" charset="-128"/>
              </a:rPr>
              <a:t>労務管理面のみならず、ワークライフバランスなども幅広い観点を視野に入れた勤務環境改善</a:t>
            </a:r>
            <a:r>
              <a:rPr lang="ja-JP" altLang="en-US" sz="2000" b="1" u="sng" dirty="0">
                <a:solidFill>
                  <a:prstClr val="black"/>
                </a:solidFill>
                <a:latin typeface="メイリオ" pitchFamily="50" charset="-128"/>
                <a:ea typeface="メイリオ" pitchFamily="50" charset="-128"/>
              </a:rPr>
              <a:t>の</a:t>
            </a:r>
            <a:r>
              <a:rPr lang="ja-JP" altLang="en-US" sz="2000" b="1" u="sng" dirty="0" smtClean="0">
                <a:solidFill>
                  <a:prstClr val="black"/>
                </a:solidFill>
                <a:latin typeface="メイリオ" pitchFamily="50" charset="-128"/>
                <a:ea typeface="メイリオ" pitchFamily="50" charset="-128"/>
              </a:rPr>
              <a:t>推進</a:t>
            </a:r>
            <a:r>
              <a:rPr lang="ja-JP" altLang="en-US" sz="2000" dirty="0">
                <a:solidFill>
                  <a:prstClr val="black"/>
                </a:solidFill>
                <a:latin typeface="メイリオ" pitchFamily="50" charset="-128"/>
                <a:ea typeface="メイリオ" pitchFamily="50" charset="-128"/>
              </a:rPr>
              <a:t>による</a:t>
            </a:r>
            <a:r>
              <a:rPr lang="ja-JP" altLang="en-US" sz="2000" dirty="0" smtClean="0">
                <a:solidFill>
                  <a:prstClr val="black"/>
                </a:solidFill>
                <a:latin typeface="メイリオ" pitchFamily="50" charset="-128"/>
                <a:ea typeface="メイリオ" pitchFamily="50" charset="-128"/>
              </a:rPr>
              <a:t>「医療従事者の離職防止・定着対策」を講ずることが必要。</a:t>
            </a:r>
            <a:endParaRPr lang="en-US" altLang="ja-JP" sz="2000" dirty="0" smtClean="0">
              <a:solidFill>
                <a:prstClr val="black"/>
              </a:solidFill>
              <a:latin typeface="メイリオ" pitchFamily="50" charset="-128"/>
              <a:ea typeface="メイリオ" pitchFamily="50" charset="-128"/>
            </a:endParaRPr>
          </a:p>
          <a:p>
            <a:pPr marL="177800" indent="-177800">
              <a:lnSpc>
                <a:spcPts val="2600"/>
              </a:lnSpc>
            </a:pPr>
            <a:endParaRPr lang="en-US" altLang="ja-JP" sz="2000" dirty="0" smtClean="0">
              <a:solidFill>
                <a:prstClr val="black"/>
              </a:solidFill>
              <a:latin typeface="メイリオ" pitchFamily="50" charset="-128"/>
              <a:ea typeface="メイリオ" pitchFamily="50" charset="-128"/>
            </a:endParaRPr>
          </a:p>
          <a:p>
            <a:pPr marL="177800" indent="-177800">
              <a:lnSpc>
                <a:spcPts val="2600"/>
              </a:lnSpc>
            </a:pP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こうした</a:t>
            </a:r>
            <a:r>
              <a:rPr lang="ja-JP" altLang="en-US" sz="2000" dirty="0">
                <a:solidFill>
                  <a:prstClr val="black"/>
                </a:solidFill>
                <a:latin typeface="メイリオ" pitchFamily="50" charset="-128"/>
                <a:ea typeface="メイリオ" pitchFamily="50" charset="-128"/>
              </a:rPr>
              <a:t>対応</a:t>
            </a:r>
            <a:r>
              <a:rPr lang="ja-JP" altLang="en-US" sz="2000" dirty="0" smtClean="0">
                <a:solidFill>
                  <a:prstClr val="black"/>
                </a:solidFill>
                <a:latin typeface="メイリオ" pitchFamily="50" charset="-128"/>
                <a:ea typeface="メイリオ" pitchFamily="50" charset="-128"/>
              </a:rPr>
              <a:t>を効果的に推進するためには、</a:t>
            </a:r>
            <a:r>
              <a:rPr lang="ja-JP" altLang="ja-JP" sz="2000" dirty="0" smtClean="0">
                <a:solidFill>
                  <a:prstClr val="black"/>
                </a:solidFill>
                <a:latin typeface="メイリオ" pitchFamily="50" charset="-128"/>
                <a:ea typeface="メイリオ" pitchFamily="50" charset="-128"/>
                <a:cs typeface="メイリオ" pitchFamily="50" charset="-128"/>
              </a:rPr>
              <a:t>国</a:t>
            </a:r>
            <a:r>
              <a:rPr lang="ja-JP" altLang="ja-JP" sz="2000" dirty="0">
                <a:solidFill>
                  <a:prstClr val="black"/>
                </a:solidFill>
                <a:latin typeface="メイリオ" pitchFamily="50" charset="-128"/>
                <a:ea typeface="メイリオ" pitchFamily="50" charset="-128"/>
                <a:cs typeface="メイリオ" pitchFamily="50" charset="-128"/>
              </a:rPr>
              <a:t>における指針の策定</a:t>
            </a:r>
            <a:r>
              <a:rPr lang="ja-JP" altLang="ja-JP" sz="2000" dirty="0" smtClean="0">
                <a:solidFill>
                  <a:prstClr val="black"/>
                </a:solidFill>
                <a:latin typeface="メイリオ" pitchFamily="50" charset="-128"/>
                <a:ea typeface="メイリオ" pitchFamily="50" charset="-128"/>
                <a:cs typeface="メイリオ" pitchFamily="50" charset="-128"/>
              </a:rPr>
              <a:t>等</a:t>
            </a:r>
            <a:r>
              <a:rPr lang="ja-JP" altLang="en-US" sz="2000" dirty="0" smtClean="0">
                <a:solidFill>
                  <a:prstClr val="black"/>
                </a:solidFill>
                <a:latin typeface="メイリオ" pitchFamily="50" charset="-128"/>
                <a:ea typeface="メイリオ" pitchFamily="50" charset="-128"/>
                <a:cs typeface="メイリオ" pitchFamily="50" charset="-128"/>
              </a:rPr>
              <a:t>を通じて</a:t>
            </a:r>
            <a:r>
              <a:rPr lang="ja-JP" altLang="ja-JP" sz="2000" dirty="0" smtClean="0">
                <a:solidFill>
                  <a:prstClr val="black"/>
                </a:solidFill>
                <a:latin typeface="メイリオ" pitchFamily="50" charset="-128"/>
                <a:ea typeface="メイリオ" pitchFamily="50" charset="-128"/>
                <a:cs typeface="メイリオ" pitchFamily="50" charset="-128"/>
              </a:rPr>
              <a:t>、</a:t>
            </a:r>
            <a:r>
              <a:rPr lang="ja-JP" altLang="en-US" sz="2000" b="1" u="sng" dirty="0" smtClean="0">
                <a:solidFill>
                  <a:prstClr val="black"/>
                </a:solidFill>
                <a:latin typeface="メイリオ" pitchFamily="50" charset="-128"/>
                <a:ea typeface="メイリオ" pitchFamily="50" charset="-128"/>
                <a:cs typeface="メイリオ" pitchFamily="50" charset="-128"/>
              </a:rPr>
              <a:t>医療機関の管理者が</a:t>
            </a:r>
            <a:r>
              <a:rPr lang="en-US" altLang="ja-JP" sz="2000" b="1" u="sng" dirty="0" smtClean="0">
                <a:solidFill>
                  <a:prstClr val="black"/>
                </a:solidFill>
                <a:latin typeface="メイリオ" pitchFamily="50" charset="-128"/>
                <a:ea typeface="メイリオ" pitchFamily="50" charset="-128"/>
                <a:cs typeface="メイリオ" pitchFamily="50" charset="-128"/>
              </a:rPr>
              <a:t>PDCA</a:t>
            </a:r>
            <a:r>
              <a:rPr lang="ja-JP" altLang="ja-JP" sz="2000" b="1" u="sng" dirty="0">
                <a:solidFill>
                  <a:prstClr val="black"/>
                </a:solidFill>
                <a:latin typeface="メイリオ" pitchFamily="50" charset="-128"/>
                <a:ea typeface="メイリオ" pitchFamily="50" charset="-128"/>
                <a:cs typeface="メイリオ" pitchFamily="50" charset="-128"/>
              </a:rPr>
              <a:t>サイクルを活用して計画的に勤務環境改善に向けた取組を行うための仕組み</a:t>
            </a:r>
            <a:r>
              <a:rPr lang="ja-JP" altLang="ja-JP" sz="2000" dirty="0">
                <a:solidFill>
                  <a:prstClr val="black"/>
                </a:solidFill>
                <a:latin typeface="メイリオ" pitchFamily="50" charset="-128"/>
                <a:ea typeface="メイリオ" pitchFamily="50" charset="-128"/>
                <a:cs typeface="メイリオ" pitchFamily="50" charset="-128"/>
              </a:rPr>
              <a:t>（勤務環境改善</a:t>
            </a:r>
            <a:r>
              <a:rPr lang="ja-JP" altLang="ja-JP" sz="2000" dirty="0" smtClean="0">
                <a:solidFill>
                  <a:prstClr val="black"/>
                </a:solidFill>
                <a:latin typeface="メイリオ" pitchFamily="50" charset="-128"/>
                <a:ea typeface="メイリオ" pitchFamily="50" charset="-128"/>
                <a:cs typeface="メイリオ" pitchFamily="50" charset="-128"/>
              </a:rPr>
              <a:t>マネジメントシステム</a:t>
            </a:r>
            <a:r>
              <a:rPr lang="ja-JP" altLang="ja-JP" sz="2000" dirty="0">
                <a:solidFill>
                  <a:prstClr val="black"/>
                </a:solidFill>
                <a:latin typeface="メイリオ" pitchFamily="50" charset="-128"/>
                <a:ea typeface="メイリオ" pitchFamily="50" charset="-128"/>
                <a:cs typeface="メイリオ" pitchFamily="50" charset="-128"/>
              </a:rPr>
              <a:t>）を</a:t>
            </a:r>
            <a:r>
              <a:rPr lang="ja-JP" altLang="en-US" sz="2000" dirty="0" smtClean="0">
                <a:solidFill>
                  <a:prstClr val="black"/>
                </a:solidFill>
                <a:latin typeface="メイリオ" pitchFamily="50" charset="-128"/>
                <a:ea typeface="メイリオ" pitchFamily="50" charset="-128"/>
                <a:cs typeface="メイリオ" pitchFamily="50" charset="-128"/>
              </a:rPr>
              <a:t>創設するなどし、勤務環境改善に向けた取組を行うよう努める</a:t>
            </a:r>
            <a:r>
              <a:rPr lang="ja-JP" altLang="en-US" sz="2000" dirty="0">
                <a:solidFill>
                  <a:prstClr val="black"/>
                </a:solidFill>
                <a:latin typeface="メイリオ" pitchFamily="50" charset="-128"/>
                <a:ea typeface="メイリオ" pitchFamily="50" charset="-128"/>
                <a:cs typeface="メイリオ" pitchFamily="50" charset="-128"/>
              </a:rPr>
              <a:t>こととする</a:t>
            </a:r>
            <a:r>
              <a:rPr lang="ja-JP" altLang="en-US" sz="2000" dirty="0" smtClean="0">
                <a:solidFill>
                  <a:prstClr val="black"/>
                </a:solidFill>
                <a:latin typeface="メイリオ" pitchFamily="50" charset="-128"/>
                <a:ea typeface="メイリオ" pitchFamily="50" charset="-128"/>
                <a:cs typeface="メイリオ" pitchFamily="50" charset="-128"/>
              </a:rPr>
              <a:t>。</a:t>
            </a:r>
            <a:endParaRPr lang="en-US" altLang="ja-JP" sz="2000" dirty="0">
              <a:solidFill>
                <a:prstClr val="black"/>
              </a:solidFill>
              <a:latin typeface="メイリオ" pitchFamily="50" charset="-128"/>
              <a:ea typeface="メイリオ" pitchFamily="50" charset="-128"/>
              <a:cs typeface="メイリオ" pitchFamily="50" charset="-128"/>
            </a:endParaRPr>
          </a:p>
          <a:p>
            <a:pPr marL="177800" indent="-177800">
              <a:lnSpc>
                <a:spcPts val="2600"/>
              </a:lnSpc>
            </a:pPr>
            <a:endParaRPr lang="en-US" altLang="ja-JP" sz="2000" dirty="0" smtClean="0">
              <a:solidFill>
                <a:prstClr val="black"/>
              </a:solidFill>
              <a:latin typeface="メイリオ" pitchFamily="50" charset="-128"/>
              <a:ea typeface="メイリオ" pitchFamily="50" charset="-128"/>
              <a:cs typeface="メイリオ" pitchFamily="50" charset="-128"/>
            </a:endParaRPr>
          </a:p>
          <a:p>
            <a:pPr marL="177800" indent="-177800">
              <a:lnSpc>
                <a:spcPts val="2600"/>
              </a:lnSpc>
            </a:pPr>
            <a:r>
              <a:rPr lang="ja-JP" altLang="en-US" sz="2000" dirty="0" smtClean="0">
                <a:solidFill>
                  <a:prstClr val="black"/>
                </a:solidFill>
                <a:latin typeface="メイリオ" pitchFamily="50" charset="-128"/>
                <a:ea typeface="メイリオ" pitchFamily="50" charset="-128"/>
                <a:cs typeface="メイリオ" pitchFamily="50" charset="-128"/>
              </a:rPr>
              <a:t>■あわせて、</a:t>
            </a:r>
            <a:r>
              <a:rPr lang="ja-JP" altLang="en-US" sz="2000" b="1" u="sng" dirty="0" smtClean="0">
                <a:solidFill>
                  <a:prstClr val="black"/>
                </a:solidFill>
                <a:latin typeface="メイリオ" pitchFamily="50" charset="-128"/>
                <a:ea typeface="メイリオ" pitchFamily="50" charset="-128"/>
                <a:cs typeface="メイリオ" pitchFamily="50" charset="-128"/>
              </a:rPr>
              <a:t>都道府県において、こうした改善に向けた取組を行う個々の医療機関の個別の状況やニーズに応じ、</a:t>
            </a:r>
            <a:r>
              <a:rPr lang="ja-JP" altLang="en-US" sz="2000" b="1" u="sng" dirty="0">
                <a:solidFill>
                  <a:prstClr val="black"/>
                </a:solidFill>
                <a:latin typeface="メイリオ" pitchFamily="50" charset="-128"/>
                <a:ea typeface="メイリオ" pitchFamily="50" charset="-128"/>
                <a:cs typeface="メイリオ" pitchFamily="50" charset="-128"/>
              </a:rPr>
              <a:t>きめ</a:t>
            </a:r>
            <a:r>
              <a:rPr lang="ja-JP" altLang="en-US" sz="2000" b="1" u="sng" dirty="0" smtClean="0">
                <a:solidFill>
                  <a:prstClr val="black"/>
                </a:solidFill>
                <a:latin typeface="メイリオ" pitchFamily="50" charset="-128"/>
                <a:ea typeface="メイリオ" pitchFamily="50" charset="-128"/>
                <a:cs typeface="メイリオ" pitchFamily="50" charset="-128"/>
              </a:rPr>
              <a:t>細やかに支援を行う</a:t>
            </a:r>
            <a:r>
              <a:rPr lang="ja-JP" altLang="ja-JP" sz="2000" b="1" u="sng" dirty="0" smtClean="0">
                <a:solidFill>
                  <a:prstClr val="black"/>
                </a:solidFill>
                <a:latin typeface="メイリオ" pitchFamily="50" charset="-128"/>
                <a:ea typeface="メイリオ" pitchFamily="50" charset="-128"/>
                <a:cs typeface="メイリオ" pitchFamily="50" charset="-128"/>
              </a:rPr>
              <a:t>総合的</a:t>
            </a:r>
            <a:r>
              <a:rPr lang="ja-JP" altLang="en-US" sz="2000" b="1" u="sng" dirty="0" smtClean="0">
                <a:solidFill>
                  <a:prstClr val="black"/>
                </a:solidFill>
                <a:latin typeface="メイリオ" pitchFamily="50" charset="-128"/>
                <a:ea typeface="メイリオ" pitchFamily="50" charset="-128"/>
                <a:cs typeface="メイリオ" pitchFamily="50" charset="-128"/>
              </a:rPr>
              <a:t>かつ専門的な</a:t>
            </a:r>
            <a:r>
              <a:rPr lang="ja-JP" altLang="ja-JP" sz="2000" b="1" u="sng" dirty="0" smtClean="0">
                <a:solidFill>
                  <a:prstClr val="black"/>
                </a:solidFill>
                <a:latin typeface="メイリオ" pitchFamily="50" charset="-128"/>
                <a:ea typeface="メイリオ" pitchFamily="50" charset="-128"/>
                <a:cs typeface="メイリオ" pitchFamily="50" charset="-128"/>
              </a:rPr>
              <a:t>支援</a:t>
            </a:r>
            <a:r>
              <a:rPr lang="ja-JP" altLang="en-US" sz="2000" b="1" u="sng" dirty="0" smtClean="0">
                <a:solidFill>
                  <a:prstClr val="black"/>
                </a:solidFill>
                <a:latin typeface="メイリオ" pitchFamily="50" charset="-128"/>
                <a:ea typeface="メイリオ" pitchFamily="50" charset="-128"/>
                <a:cs typeface="メイリオ" pitchFamily="50" charset="-128"/>
              </a:rPr>
              <a:t>体制</a:t>
            </a:r>
            <a:r>
              <a:rPr lang="ja-JP" altLang="ja-JP" sz="2000" b="1" u="sng" dirty="0" smtClean="0">
                <a:solidFill>
                  <a:prstClr val="black"/>
                </a:solidFill>
                <a:latin typeface="メイリオ" pitchFamily="50" charset="-128"/>
                <a:ea typeface="メイリオ" pitchFamily="50" charset="-128"/>
                <a:cs typeface="メイリオ" pitchFamily="50" charset="-128"/>
              </a:rPr>
              <a:t>を構築</a:t>
            </a:r>
            <a:r>
              <a:rPr lang="ja-JP" altLang="en-US" sz="2000" b="1" u="sng" dirty="0" smtClean="0">
                <a:solidFill>
                  <a:prstClr val="black"/>
                </a:solidFill>
                <a:latin typeface="メイリオ" pitchFamily="50" charset="-128"/>
                <a:ea typeface="メイリオ" pitchFamily="50" charset="-128"/>
                <a:cs typeface="メイリオ" pitchFamily="50" charset="-128"/>
              </a:rPr>
              <a:t>する</a:t>
            </a:r>
            <a:r>
              <a:rPr lang="ja-JP" altLang="en-US" sz="2000" dirty="0" smtClean="0">
                <a:solidFill>
                  <a:prstClr val="black"/>
                </a:solidFill>
                <a:latin typeface="メイリオ" pitchFamily="50" charset="-128"/>
                <a:ea typeface="メイリオ" pitchFamily="50" charset="-128"/>
                <a:cs typeface="メイリオ" pitchFamily="50" charset="-128"/>
              </a:rPr>
              <a:t>等、より医療従事者の定着率を高める必要性が高い医療機関などに対しては、</a:t>
            </a:r>
            <a:r>
              <a:rPr lang="ja-JP" altLang="en-US" sz="2000" b="1" u="sng" dirty="0" smtClean="0">
                <a:solidFill>
                  <a:prstClr val="black"/>
                </a:solidFill>
                <a:latin typeface="メイリオ" pitchFamily="50" charset="-128"/>
                <a:ea typeface="メイリオ" pitchFamily="50" charset="-128"/>
                <a:cs typeface="メイリオ" pitchFamily="50" charset="-128"/>
              </a:rPr>
              <a:t>都道府県が、地域の医療関係団体等と連携して、効果的な勤務環境の改善策を積極的に助言・</a:t>
            </a:r>
            <a:r>
              <a:rPr lang="ja-JP" altLang="en-US" sz="2000" b="1" i="1" u="sng" dirty="0" smtClean="0">
                <a:solidFill>
                  <a:prstClr val="black"/>
                </a:solidFill>
                <a:latin typeface="メイリオ" pitchFamily="50" charset="-128"/>
                <a:ea typeface="メイリオ" pitchFamily="50" charset="-128"/>
                <a:cs typeface="メイリオ" pitchFamily="50" charset="-128"/>
              </a:rPr>
              <a:t>指導</a:t>
            </a:r>
            <a:r>
              <a:rPr lang="ja-JP" altLang="en-US" sz="2000" b="1" u="sng" dirty="0" smtClean="0">
                <a:solidFill>
                  <a:prstClr val="black"/>
                </a:solidFill>
                <a:latin typeface="メイリオ" pitchFamily="50" charset="-128"/>
                <a:ea typeface="メイリオ" pitchFamily="50" charset="-128"/>
                <a:cs typeface="メイリオ" pitchFamily="50" charset="-128"/>
              </a:rPr>
              <a:t>するなど</a:t>
            </a:r>
            <a:r>
              <a:rPr lang="ja-JP" altLang="en-US" sz="2000" b="1" u="sng" dirty="0">
                <a:solidFill>
                  <a:prstClr val="black"/>
                </a:solidFill>
                <a:latin typeface="メイリオ" pitchFamily="50" charset="-128"/>
                <a:ea typeface="メイリオ" pitchFamily="50" charset="-128"/>
                <a:cs typeface="メイリオ" pitchFamily="50" charset="-128"/>
              </a:rPr>
              <a:t>の</a:t>
            </a:r>
            <a:r>
              <a:rPr lang="ja-JP" altLang="en-US" sz="2000" b="1" u="sng" dirty="0" smtClean="0">
                <a:solidFill>
                  <a:prstClr val="black"/>
                </a:solidFill>
                <a:latin typeface="メイリオ" pitchFamily="50" charset="-128"/>
                <a:ea typeface="メイリオ" pitchFamily="50" charset="-128"/>
                <a:cs typeface="メイリオ" pitchFamily="50" charset="-128"/>
              </a:rPr>
              <a:t>対応</a:t>
            </a:r>
            <a:r>
              <a:rPr lang="ja-JP" altLang="en-US" sz="2000" dirty="0" smtClean="0">
                <a:solidFill>
                  <a:prstClr val="black"/>
                </a:solidFill>
                <a:latin typeface="メイリオ" pitchFamily="50" charset="-128"/>
                <a:ea typeface="メイリオ" pitchFamily="50" charset="-128"/>
                <a:cs typeface="メイリオ" pitchFamily="50" charset="-128"/>
              </a:rPr>
              <a:t>ができること</a:t>
            </a:r>
            <a:r>
              <a:rPr lang="ja-JP" altLang="en-US" sz="2000" dirty="0">
                <a:solidFill>
                  <a:prstClr val="black"/>
                </a:solidFill>
                <a:latin typeface="メイリオ" pitchFamily="50" charset="-128"/>
                <a:ea typeface="メイリオ" pitchFamily="50" charset="-128"/>
                <a:cs typeface="メイリオ" pitchFamily="50" charset="-128"/>
              </a:rPr>
              <a:t>とする</a:t>
            </a:r>
            <a:r>
              <a:rPr lang="ja-JP" altLang="en-US" sz="2000" dirty="0" smtClean="0">
                <a:solidFill>
                  <a:prstClr val="black"/>
                </a:solidFill>
                <a:latin typeface="メイリオ" pitchFamily="50" charset="-128"/>
                <a:ea typeface="メイリオ" pitchFamily="50" charset="-128"/>
                <a:cs typeface="メイリオ" pitchFamily="50" charset="-128"/>
              </a:rPr>
              <a:t>。</a:t>
            </a:r>
            <a:endParaRPr lang="ja-JP" altLang="en-US" sz="1600" dirty="0">
              <a:solidFill>
                <a:prstClr val="black"/>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15</a:t>
            </a:fld>
            <a:endParaRPr kumimoji="1" lang="ja-JP" altLang="en-US" sz="2000" dirty="0">
              <a:solidFill>
                <a:schemeClr val="tx1"/>
              </a:solidFill>
            </a:endParaRPr>
          </a:p>
        </p:txBody>
      </p:sp>
    </p:spTree>
    <p:extLst>
      <p:ext uri="{BB962C8B-B14F-4D97-AF65-F5344CB8AC3E}">
        <p14:creationId xmlns:p14="http://schemas.microsoft.com/office/powerpoint/2010/main" val="1022154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200480" y="2564904"/>
            <a:ext cx="8496944" cy="2736304"/>
          </a:xfrm>
          <a:prstGeom prst="roundRect">
            <a:avLst>
              <a:gd name="adj" fmla="val 952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200478" y="1628800"/>
            <a:ext cx="7848872" cy="936104"/>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テキスト ボックス 1"/>
          <p:cNvSpPr txBox="1"/>
          <p:nvPr/>
        </p:nvSpPr>
        <p:spPr>
          <a:xfrm>
            <a:off x="200479" y="394697"/>
            <a:ext cx="9433048" cy="6894195"/>
          </a:xfrm>
          <a:prstGeom prst="rect">
            <a:avLst/>
          </a:prstGeom>
          <a:noFill/>
        </p:spPr>
        <p:txBody>
          <a:bodyPr wrap="square" rtlCol="0">
            <a:spAutoFit/>
          </a:bodyPr>
          <a:lstStyle/>
          <a:p>
            <a:r>
              <a:rPr lang="ja-JP" altLang="en-US"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■これまでの経緯・・・３つの流れ</a:t>
            </a:r>
            <a:endParaRPr lang="en-US" altLang="ja-JP" sz="2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・平成２３年６月　</a:t>
            </a:r>
            <a:r>
              <a:rPr lang="ja-JP" altLang="en-US"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看護師等の</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「雇用の質」向上</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報告（旧</a:t>
            </a: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）＋「５局長通知」</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・平成２４年</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月　</a:t>
            </a:r>
            <a:r>
              <a:rPr lang="ja-JP" altLang="en-US" b="1" u="sng"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医療分野の</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「雇用の質」向上</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発足（新</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・平成２５年２月　「新</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PT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」報告公表＋「６局長通知」</a:t>
            </a:r>
            <a:r>
              <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厚生労働科研</a:t>
            </a:r>
            <a:endParaRPr lang="en-US" altLang="ja-JP"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・平成２５年６月　社会保障審議会医療部会　医療法改正に向けて議論スタート</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・平成２５年８月　「社会保障制度改革国民会議」報告取りまとめ（「一体改革」）</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秋の臨時国会で「一体改革のプログラム法」成立</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・平成２５年１０月　社会保障審議会医療部会で「医療勤務環境改善」等論議</a:t>
            </a:r>
            <a:endParaRPr lang="en-US" altLang="ja-JP"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・平成２５年１２月　社会保障審議会医療部会意見</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医療機関の勤務環境改善システム導入を提言</a:t>
            </a:r>
            <a:endParaRPr lang="en-US" altLang="ja-JP" b="1"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平成２６年６月</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医療介護総合確保推進法による改正医療法成立</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（医療法に医療機関の勤務環境改善システムを制度化）</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dirty="0">
              <a:solidFill>
                <a:prstClr val="black"/>
              </a:solidFill>
            </a:endParaRPr>
          </a:p>
          <a:p>
            <a:endParaRPr lang="en-US" altLang="ja-JP" dirty="0" smtClean="0">
              <a:solidFill>
                <a:prstClr val="black"/>
              </a:solidFill>
            </a:endParaRPr>
          </a:p>
          <a:p>
            <a:endParaRPr lang="ja-JP" altLang="en-US" dirty="0">
              <a:solidFill>
                <a:prstClr val="black"/>
              </a:solidFill>
            </a:endParaRPr>
          </a:p>
        </p:txBody>
      </p:sp>
      <p:sp>
        <p:nvSpPr>
          <p:cNvPr id="3" name="下矢印 2"/>
          <p:cNvSpPr/>
          <p:nvPr/>
        </p:nvSpPr>
        <p:spPr>
          <a:xfrm>
            <a:off x="3008792" y="1988840"/>
            <a:ext cx="1008112"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フレーム 6"/>
          <p:cNvSpPr/>
          <p:nvPr/>
        </p:nvSpPr>
        <p:spPr>
          <a:xfrm>
            <a:off x="200479" y="5661248"/>
            <a:ext cx="9433048" cy="864096"/>
          </a:xfrm>
          <a:prstGeom prst="frame">
            <a:avLst>
              <a:gd name="adj1" fmla="val 68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1" name="角丸四角形 10"/>
          <p:cNvSpPr/>
          <p:nvPr/>
        </p:nvSpPr>
        <p:spPr>
          <a:xfrm>
            <a:off x="200477" y="3140968"/>
            <a:ext cx="8928990"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・平成</a:t>
            </a:r>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２５年８月　「社会保障制度改革国民会議」報告</a:t>
            </a:r>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取りまとめ</a:t>
            </a:r>
            <a:endParaRPr lang="en-US" altLang="ja-JP"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rPr>
              <a:t>　秋の臨時国会で「一体改革のプログラム法」成立</a:t>
            </a:r>
            <a:endParaRPr lang="en-US" altLang="ja-JP" sz="1400" dirty="0">
              <a:solidFill>
                <a:srgbClr val="1F497D">
                  <a:lumMod val="75000"/>
                </a:srgb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下矢印 11"/>
          <p:cNvSpPr/>
          <p:nvPr/>
        </p:nvSpPr>
        <p:spPr>
          <a:xfrm>
            <a:off x="3728864" y="5301208"/>
            <a:ext cx="11881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角丸四角形 15"/>
          <p:cNvSpPr/>
          <p:nvPr/>
        </p:nvSpPr>
        <p:spPr>
          <a:xfrm>
            <a:off x="189992" y="3102638"/>
            <a:ext cx="174619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社会保障・税一体改革</a:t>
            </a:r>
            <a:endParaRPr lang="ja-JP" altLang="en-US" sz="12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横巻き 12"/>
          <p:cNvSpPr/>
          <p:nvPr/>
        </p:nvSpPr>
        <p:spPr>
          <a:xfrm>
            <a:off x="5673"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医療機関の勤務環境改善をめぐる現状③</a:t>
            </a:r>
            <a:endParaRPr lang="en-US" altLang="ja-JP" b="1" dirty="0" smtClean="0">
              <a:solidFill>
                <a:prstClr val="black"/>
              </a:solidFill>
              <a:latin typeface="メイリオ" pitchFamily="50" charset="-128"/>
              <a:ea typeface="メイリオ" pitchFamily="50" charset="-128"/>
            </a:endParaRPr>
          </a:p>
        </p:txBody>
      </p:sp>
      <p:sp>
        <p:nvSpPr>
          <p:cNvPr id="4" name="角丸四角形吹き出し 3"/>
          <p:cNvSpPr/>
          <p:nvPr/>
        </p:nvSpPr>
        <p:spPr>
          <a:xfrm>
            <a:off x="7868739" y="1412776"/>
            <a:ext cx="1908802" cy="1224136"/>
          </a:xfrm>
          <a:prstGeom prst="wedgeRoundRectCallout">
            <a:avLst>
              <a:gd name="adj1" fmla="val -70539"/>
              <a:gd name="adj2" fmla="val -5984"/>
              <a:gd name="adj3" fmla="val 1666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ポイント１</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看護職だけの取組から医療機関全体の</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吹き出し 13"/>
          <p:cNvSpPr/>
          <p:nvPr/>
        </p:nvSpPr>
        <p:spPr>
          <a:xfrm>
            <a:off x="7842485" y="4437112"/>
            <a:ext cx="2005885" cy="1092874"/>
          </a:xfrm>
          <a:prstGeom prst="wedgeRoundRectCallout">
            <a:avLst>
              <a:gd name="adj1" fmla="val -66341"/>
              <a:gd name="adj2" fmla="val -17598"/>
              <a:gd name="adj3" fmla="val 1666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ポイント２</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政策の観点からの対策へ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吹き出し 14"/>
          <p:cNvSpPr/>
          <p:nvPr/>
        </p:nvSpPr>
        <p:spPr>
          <a:xfrm>
            <a:off x="5889107" y="3116705"/>
            <a:ext cx="3959261" cy="936104"/>
          </a:xfrm>
          <a:prstGeom prst="wedgeRoundRectCallout">
            <a:avLst>
              <a:gd name="adj1" fmla="val -54255"/>
              <a:gd name="adj2" fmla="val -1762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医療従事者の確保と有効活用の観点からは、さらに、</a:t>
            </a:r>
            <a:r>
              <a:rPr lang="ja-JP" altLang="en-US" sz="12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激務が指摘される医療機関の勤務環境を改善する支援体制を構築する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等、医療従事者の定着・離職防止を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図ることが必要である。</a:t>
            </a:r>
            <a:r>
              <a:rPr lang="ja-JP" altLang="en-US" sz="12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が必要である。</a:t>
            </a:r>
            <a:endParaRPr lang="en-US" altLang="ja-JP" sz="1200" dirty="0" smtClean="0">
              <a:solidFill>
                <a:srgbClr val="1F497D">
                  <a:lumMod val="50000"/>
                </a:srgbClr>
              </a:solidFill>
              <a:latin typeface="ＤＦ特太ゴシック体" panose="020B0509000000000000" pitchFamily="49" charset="-128"/>
              <a:ea typeface="ＤＦ特太ゴシック体" panose="020B0509000000000000" pitchFamily="49" charset="-128"/>
              <a:cs typeface="メイリオ" panose="020B0604030504040204" pitchFamily="50" charset="-128"/>
            </a:endParaRPr>
          </a:p>
        </p:txBody>
      </p:sp>
      <p:sp>
        <p:nvSpPr>
          <p:cNvPr id="1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16</a:t>
            </a:fld>
            <a:endParaRPr kumimoji="1" lang="ja-JP" altLang="en-US" sz="2000" dirty="0">
              <a:solidFill>
                <a:schemeClr val="tx1"/>
              </a:solidFill>
            </a:endParaRPr>
          </a:p>
        </p:txBody>
      </p:sp>
    </p:spTree>
    <p:extLst>
      <p:ext uri="{BB962C8B-B14F-4D97-AF65-F5344CB8AC3E}">
        <p14:creationId xmlns:p14="http://schemas.microsoft.com/office/powerpoint/2010/main" val="2381489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 y="434977"/>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38456" y="116632"/>
            <a:ext cx="9673075" cy="400110"/>
          </a:xfrm>
          <a:prstGeom prst="rect">
            <a:avLst/>
          </a:prstGeom>
        </p:spPr>
        <p:txBody>
          <a:bodyPr wrap="square">
            <a:spAutoFit/>
          </a:bodyPr>
          <a:lstStyle/>
          <a:p>
            <a:pPr algn="ctr"/>
            <a:r>
              <a:rPr lang="en-US" altLang="ja-JP" sz="2000" b="1" dirty="0">
                <a:solidFill>
                  <a:prstClr val="black"/>
                </a:solidFill>
                <a:latin typeface="メイリオ" pitchFamily="50" charset="-128"/>
                <a:ea typeface="メイリオ" pitchFamily="50" charset="-128"/>
                <a:cs typeface="メイリオ" pitchFamily="50" charset="-128"/>
              </a:rPr>
              <a:t>2025</a:t>
            </a:r>
            <a:r>
              <a:rPr lang="ja-JP" altLang="en-US" sz="2000" b="1" dirty="0">
                <a:solidFill>
                  <a:prstClr val="black"/>
                </a:solidFill>
                <a:latin typeface="メイリオ" pitchFamily="50" charset="-128"/>
                <a:ea typeface="メイリオ" pitchFamily="50" charset="-128"/>
                <a:cs typeface="メイリオ" pitchFamily="50" charset="-128"/>
              </a:rPr>
              <a:t>年に</a:t>
            </a:r>
            <a:r>
              <a:rPr lang="ja-JP" altLang="en-US" sz="2000" b="1" dirty="0" smtClean="0">
                <a:solidFill>
                  <a:prstClr val="black"/>
                </a:solidFill>
                <a:latin typeface="メイリオ" pitchFamily="50" charset="-128"/>
                <a:ea typeface="メイリオ" pitchFamily="50" charset="-128"/>
                <a:cs typeface="メイリオ" pitchFamily="50" charset="-128"/>
              </a:rPr>
              <a:t>向けた医療</a:t>
            </a:r>
            <a:r>
              <a:rPr lang="ja-JP" altLang="en-US" sz="2000" b="1" dirty="0">
                <a:solidFill>
                  <a:prstClr val="black"/>
                </a:solidFill>
                <a:latin typeface="メイリオ" pitchFamily="50" charset="-128"/>
                <a:ea typeface="メイリオ" pitchFamily="50" charset="-128"/>
                <a:cs typeface="メイリオ" pitchFamily="50" charset="-128"/>
              </a:rPr>
              <a:t>提供体制の</a:t>
            </a:r>
            <a:r>
              <a:rPr lang="ja-JP" altLang="en-US" sz="2000" b="1" dirty="0" smtClean="0">
                <a:solidFill>
                  <a:prstClr val="black"/>
                </a:solidFill>
                <a:latin typeface="メイリオ" pitchFamily="50" charset="-128"/>
                <a:ea typeface="メイリオ" pitchFamily="50" charset="-128"/>
                <a:cs typeface="メイリオ" pitchFamily="50" charset="-128"/>
              </a:rPr>
              <a:t>改革</a:t>
            </a:r>
            <a:endParaRPr lang="ja-JP" altLang="en-US" sz="2000" dirty="0">
              <a:solidFill>
                <a:prstClr val="black"/>
              </a:solidFill>
            </a:endParaRPr>
          </a:p>
        </p:txBody>
      </p:sp>
      <p:sp>
        <p:nvSpPr>
          <p:cNvPr id="7" name="角丸四角形 6"/>
          <p:cNvSpPr/>
          <p:nvPr/>
        </p:nvSpPr>
        <p:spPr>
          <a:xfrm>
            <a:off x="306453" y="692696"/>
            <a:ext cx="9327067" cy="1697414"/>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9" name="角丸四角形 8"/>
          <p:cNvSpPr>
            <a:spLocks noChangeAspect="1"/>
          </p:cNvSpPr>
          <p:nvPr/>
        </p:nvSpPr>
        <p:spPr>
          <a:xfrm>
            <a:off x="428497" y="836712"/>
            <a:ext cx="8970997" cy="432048"/>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２０２５年：団塊の世代が７５歳以上　</a:t>
            </a:r>
            <a:r>
              <a:rPr lang="en-US" altLang="ja-JP" sz="1600" b="1" spc="-40" dirty="0" smtClean="0">
                <a:solidFill>
                  <a:prstClr val="black"/>
                </a:solidFill>
              </a:rPr>
              <a:t>《</a:t>
            </a:r>
            <a:r>
              <a:rPr lang="ja-JP" altLang="en-US" sz="1600" b="1" spc="-40" dirty="0">
                <a:solidFill>
                  <a:prstClr val="black"/>
                </a:solidFill>
              </a:rPr>
              <a:t>国民の３人に１人が６５歳以上・５人に１人が７５歳以上</a:t>
            </a:r>
            <a:r>
              <a:rPr lang="en-US" altLang="ja-JP" sz="1600" b="1" spc="-40" dirty="0" smtClean="0">
                <a:solidFill>
                  <a:prstClr val="black"/>
                </a:solidFill>
              </a:rPr>
              <a:t>》</a:t>
            </a:r>
          </a:p>
        </p:txBody>
      </p:sp>
      <p:sp>
        <p:nvSpPr>
          <p:cNvPr id="10" name="テキスト ボックス 9"/>
          <p:cNvSpPr txBox="1"/>
          <p:nvPr/>
        </p:nvSpPr>
        <p:spPr>
          <a:xfrm>
            <a:off x="740534" y="1312892"/>
            <a:ext cx="8034893" cy="1077218"/>
          </a:xfrm>
          <a:prstGeom prst="rect">
            <a:avLst/>
          </a:prstGeom>
          <a:noFill/>
        </p:spPr>
        <p:txBody>
          <a:bodyPr wrap="square" rtlCol="0">
            <a:spAutoFit/>
          </a:bodyPr>
          <a:lstStyle/>
          <a:p>
            <a:pPr algn="just">
              <a:defRPr/>
            </a:pPr>
            <a:r>
              <a:rPr lang="en-US" altLang="ja-JP" sz="1600" dirty="0" smtClean="0">
                <a:solidFill>
                  <a:prstClr val="black"/>
                </a:solidFill>
              </a:rPr>
              <a:t>〔</a:t>
            </a:r>
            <a:r>
              <a:rPr lang="ja-JP" altLang="en-US" sz="1600" dirty="0" smtClean="0">
                <a:solidFill>
                  <a:prstClr val="black"/>
                </a:solidFill>
              </a:rPr>
              <a:t>高齢化</a:t>
            </a:r>
            <a:r>
              <a:rPr lang="ja-JP" altLang="en-US" sz="1600" dirty="0">
                <a:solidFill>
                  <a:prstClr val="black"/>
                </a:solidFill>
              </a:rPr>
              <a:t>の進展に伴う変化</a:t>
            </a:r>
            <a:r>
              <a:rPr lang="en-US" altLang="ja-JP" sz="1600" dirty="0" smtClean="0">
                <a:solidFill>
                  <a:prstClr val="black"/>
                </a:solidFill>
              </a:rPr>
              <a:t>〕</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solidFill>
                  <a:prstClr val="black"/>
                </a:solidFill>
              </a:rPr>
              <a:t>慢性疾患、複数の疾病を抱える患者が増える</a:t>
            </a:r>
            <a:endParaRPr lang="en-US" altLang="ja-JP" sz="1600" dirty="0">
              <a:solidFill>
                <a:prstClr val="black"/>
              </a:solidFill>
            </a:endParaRPr>
          </a:p>
          <a:p>
            <a:pPr algn="just">
              <a:defRPr/>
            </a:pPr>
            <a:r>
              <a:rPr lang="ja-JP" altLang="en-US" sz="1600" dirty="0">
                <a:solidFill>
                  <a:prstClr val="black"/>
                </a:solidFill>
              </a:rPr>
              <a:t>　　・　手術だけでなく、その後の</a:t>
            </a:r>
            <a:r>
              <a:rPr lang="ja-JP" altLang="en-US" sz="1600" dirty="0" smtClean="0">
                <a:solidFill>
                  <a:prstClr val="black"/>
                </a:solidFill>
              </a:rPr>
              <a:t>リハビリも必要となる患者が増える</a:t>
            </a:r>
            <a:endParaRPr lang="en-US" altLang="ja-JP" sz="1600" dirty="0" smtClean="0">
              <a:solidFill>
                <a:prstClr val="black"/>
              </a:solidFill>
            </a:endParaRPr>
          </a:p>
          <a:p>
            <a:pPr algn="just">
              <a:defRPr/>
            </a:pPr>
            <a:r>
              <a:rPr lang="ja-JP" altLang="en-US" sz="1600" dirty="0" smtClean="0">
                <a:solidFill>
                  <a:prstClr val="black"/>
                </a:solidFill>
              </a:rPr>
              <a:t>　　・　自宅で暮らしながら医療を受ける患者が増える</a:t>
            </a:r>
            <a:endParaRPr lang="ja-JP" altLang="en-US" dirty="0">
              <a:solidFill>
                <a:prstClr val="black"/>
              </a:solidFill>
            </a:endParaRPr>
          </a:p>
        </p:txBody>
      </p:sp>
      <p:sp>
        <p:nvSpPr>
          <p:cNvPr id="11" name="下矢印 10"/>
          <p:cNvSpPr/>
          <p:nvPr/>
        </p:nvSpPr>
        <p:spPr>
          <a:xfrm>
            <a:off x="4457971" y="2492929"/>
            <a:ext cx="963083" cy="4778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2" name="角丸四角形 11"/>
          <p:cNvSpPr/>
          <p:nvPr/>
        </p:nvSpPr>
        <p:spPr>
          <a:xfrm>
            <a:off x="306453" y="2996952"/>
            <a:ext cx="9327067" cy="1728192"/>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3" name="角丸四角形 12"/>
          <p:cNvSpPr>
            <a:spLocks noChangeAspect="1"/>
          </p:cNvSpPr>
          <p:nvPr/>
        </p:nvSpPr>
        <p:spPr>
          <a:xfrm>
            <a:off x="428497" y="3141001"/>
            <a:ext cx="8970997" cy="393139"/>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医療介護総合確保推進法による改革の主な内容</a:t>
            </a:r>
            <a:endParaRPr lang="en-US" altLang="ja-JP" sz="1600" b="1" spc="-40" dirty="0" smtClean="0">
              <a:solidFill>
                <a:prstClr val="black"/>
              </a:solidFill>
            </a:endParaRPr>
          </a:p>
        </p:txBody>
      </p:sp>
      <p:sp>
        <p:nvSpPr>
          <p:cNvPr id="14" name="テキスト ボックス 13"/>
          <p:cNvSpPr txBox="1"/>
          <p:nvPr/>
        </p:nvSpPr>
        <p:spPr>
          <a:xfrm>
            <a:off x="740532" y="3575918"/>
            <a:ext cx="8892988" cy="1077218"/>
          </a:xfrm>
          <a:prstGeom prst="rect">
            <a:avLst/>
          </a:prstGeom>
          <a:noFill/>
        </p:spPr>
        <p:txBody>
          <a:bodyPr wrap="square" rtlCol="0">
            <a:spAutoFit/>
          </a:bodyPr>
          <a:lstStyle/>
          <a:p>
            <a:pPr algn="just">
              <a:defRPr/>
            </a:pPr>
            <a:r>
              <a:rPr lang="en-US" altLang="ja-JP" sz="1600" dirty="0" smtClean="0">
                <a:solidFill>
                  <a:prstClr val="black"/>
                </a:solidFill>
              </a:rPr>
              <a:t>〔</a:t>
            </a:r>
            <a:r>
              <a:rPr lang="ja-JP" altLang="en-US" sz="1600" dirty="0" smtClean="0">
                <a:solidFill>
                  <a:prstClr val="black"/>
                </a:solidFill>
              </a:rPr>
              <a:t>地域</a:t>
            </a:r>
            <a:r>
              <a:rPr lang="ja-JP" altLang="en-US" sz="1600" dirty="0">
                <a:solidFill>
                  <a:prstClr val="black"/>
                </a:solidFill>
              </a:rPr>
              <a:t>における</a:t>
            </a:r>
            <a:r>
              <a:rPr lang="ja-JP" altLang="en-US" sz="1600" dirty="0" smtClean="0">
                <a:solidFill>
                  <a:prstClr val="black"/>
                </a:solidFill>
              </a:rPr>
              <a:t>質の高い医療の確保、質の高い医療を確保するための基盤の整備</a:t>
            </a:r>
            <a:r>
              <a:rPr lang="en-US" altLang="ja-JP" sz="1600" dirty="0" smtClean="0">
                <a:solidFill>
                  <a:prstClr val="black"/>
                </a:solidFill>
              </a:rPr>
              <a:t>〕</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solidFill>
                  <a:prstClr val="black"/>
                </a:solidFill>
              </a:rPr>
              <a:t>医療機関の医療機能の分化・連携、在宅医療の充実</a:t>
            </a:r>
            <a:endParaRPr lang="en-US" altLang="ja-JP" sz="1600" dirty="0">
              <a:solidFill>
                <a:prstClr val="black"/>
              </a:solidFill>
            </a:endParaRPr>
          </a:p>
          <a:p>
            <a:pPr algn="just">
              <a:defRPr/>
            </a:pPr>
            <a:r>
              <a:rPr lang="ja-JP" altLang="en-US" sz="1600" dirty="0">
                <a:solidFill>
                  <a:prstClr val="black"/>
                </a:solidFill>
              </a:rPr>
              <a:t>　　・　</a:t>
            </a:r>
            <a:r>
              <a:rPr lang="ja-JP" altLang="en-US" sz="1600" dirty="0" smtClean="0"/>
              <a:t>医師・看護師等の確保対策、</a:t>
            </a:r>
            <a:r>
              <a:rPr lang="ja-JP" altLang="en-US" sz="1600" b="1" u="sng" dirty="0" smtClean="0">
                <a:solidFill>
                  <a:srgbClr val="FF0000"/>
                </a:solidFill>
              </a:rPr>
              <a:t>医療機関の勤務環境改善</a:t>
            </a:r>
            <a:r>
              <a:rPr lang="ja-JP" altLang="en-US" sz="1600" dirty="0" smtClean="0">
                <a:solidFill>
                  <a:prstClr val="black"/>
                </a:solidFill>
              </a:rPr>
              <a:t>、チーム医療の推進</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　医療事故調査の仕組みの創設　　等</a:t>
            </a:r>
            <a:endParaRPr lang="ja-JP" altLang="en-US" dirty="0">
              <a:solidFill>
                <a:prstClr val="black"/>
              </a:solidFill>
            </a:endParaRPr>
          </a:p>
        </p:txBody>
      </p:sp>
      <p:sp>
        <p:nvSpPr>
          <p:cNvPr id="15" name="下矢印 14"/>
          <p:cNvSpPr/>
          <p:nvPr/>
        </p:nvSpPr>
        <p:spPr>
          <a:xfrm>
            <a:off x="4457971" y="4823404"/>
            <a:ext cx="963083" cy="4778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16" name="角丸四角形 15"/>
          <p:cNvSpPr/>
          <p:nvPr/>
        </p:nvSpPr>
        <p:spPr>
          <a:xfrm>
            <a:off x="306453" y="5301242"/>
            <a:ext cx="9327067" cy="1440159"/>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7" name="角丸四角形 16"/>
          <p:cNvSpPr>
            <a:spLocks noChangeAspect="1"/>
          </p:cNvSpPr>
          <p:nvPr/>
        </p:nvSpPr>
        <p:spPr>
          <a:xfrm>
            <a:off x="428497" y="5484166"/>
            <a:ext cx="8970997" cy="393139"/>
          </a:xfrm>
          <a:prstGeom prst="roundRect">
            <a:avLst>
              <a:gd name="adj" fmla="val 50000"/>
            </a:avLst>
          </a:prstGeom>
          <a:solidFill>
            <a:schemeClr val="accent3">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marL="182563" indent="-182563" algn="ctr">
              <a:defRPr/>
            </a:pPr>
            <a:r>
              <a:rPr lang="ja-JP" altLang="en-US" sz="1600" b="1" spc="-40" dirty="0" smtClean="0">
                <a:solidFill>
                  <a:prstClr val="black"/>
                </a:solidFill>
              </a:rPr>
              <a:t>改革の方向性</a:t>
            </a:r>
            <a:endParaRPr lang="en-US" altLang="ja-JP" sz="1600" b="1" spc="-40" dirty="0" smtClean="0">
              <a:solidFill>
                <a:prstClr val="black"/>
              </a:solidFill>
            </a:endParaRPr>
          </a:p>
        </p:txBody>
      </p:sp>
      <p:sp>
        <p:nvSpPr>
          <p:cNvPr id="19" name="テキスト ボックス 18"/>
          <p:cNvSpPr txBox="1"/>
          <p:nvPr/>
        </p:nvSpPr>
        <p:spPr>
          <a:xfrm>
            <a:off x="740532" y="5910404"/>
            <a:ext cx="8892988" cy="830997"/>
          </a:xfrm>
          <a:prstGeom prst="rect">
            <a:avLst/>
          </a:prstGeom>
          <a:noFill/>
        </p:spPr>
        <p:txBody>
          <a:bodyPr wrap="square" rtlCol="0">
            <a:spAutoFit/>
          </a:bodyPr>
          <a:lstStyle/>
          <a:p>
            <a:pPr algn="just">
              <a:defRPr/>
            </a:pPr>
            <a:r>
              <a:rPr lang="ja-JP" altLang="en-US" sz="1600" dirty="0">
                <a:solidFill>
                  <a:prstClr val="black"/>
                </a:solidFill>
              </a:rPr>
              <a:t>　　</a:t>
            </a:r>
            <a:r>
              <a:rPr lang="ja-JP" altLang="en-US" sz="1600" dirty="0" smtClean="0">
                <a:solidFill>
                  <a:prstClr val="black"/>
                </a:solidFill>
              </a:rPr>
              <a:t>①</a:t>
            </a:r>
            <a:r>
              <a:rPr lang="ja-JP" altLang="en-US" sz="1600" dirty="0">
                <a:solidFill>
                  <a:prstClr val="black"/>
                </a:solidFill>
              </a:rPr>
              <a:t>　</a:t>
            </a:r>
            <a:r>
              <a:rPr lang="ja-JP" altLang="en-US" sz="1600" dirty="0" smtClean="0">
                <a:solidFill>
                  <a:prstClr val="black"/>
                </a:solidFill>
              </a:rPr>
              <a:t>高度急性期から在宅医療まで、患者の状態に応じた適切な医療を、地域において効果　　</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的かつ効率的に提供する体制を整備し、</a:t>
            </a:r>
            <a:endParaRPr lang="en-US" altLang="ja-JP" sz="1600" dirty="0" smtClean="0">
              <a:solidFill>
                <a:prstClr val="black"/>
              </a:solidFill>
            </a:endParaRPr>
          </a:p>
          <a:p>
            <a:pPr algn="just">
              <a:defRPr/>
            </a:pPr>
            <a:r>
              <a:rPr lang="ja-JP" altLang="en-US" sz="1600" dirty="0">
                <a:solidFill>
                  <a:prstClr val="black"/>
                </a:solidFill>
              </a:rPr>
              <a:t>　</a:t>
            </a:r>
            <a:r>
              <a:rPr lang="ja-JP" altLang="en-US" sz="1600" dirty="0" smtClean="0">
                <a:solidFill>
                  <a:prstClr val="black"/>
                </a:solidFill>
              </a:rPr>
              <a:t>　②　患者ができるだけ早く社会に復帰し、地域で継続して生活を送れるようにする</a:t>
            </a:r>
            <a:endParaRPr lang="ja-JP" altLang="en-US" dirty="0">
              <a:solidFill>
                <a:prstClr val="black"/>
              </a:solidFill>
            </a:endParaRPr>
          </a:p>
        </p:txBody>
      </p:sp>
      <p:sp>
        <p:nvSpPr>
          <p:cNvPr id="18" name="スライド番号プレースホルダ 17"/>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p14="http://schemas.microsoft.com/office/powerpoint/2010/main" val="2562599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13042" y="403973"/>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125"/>
            <a:endParaRPr lang="ja-JP" altLang="en-US" dirty="0">
              <a:solidFill>
                <a:prstClr val="black"/>
              </a:solidFill>
            </a:endParaRPr>
          </a:p>
        </p:txBody>
      </p:sp>
      <p:sp>
        <p:nvSpPr>
          <p:cNvPr id="2" name="正方形/長方形 1"/>
          <p:cNvSpPr/>
          <p:nvPr/>
        </p:nvSpPr>
        <p:spPr bwMode="auto">
          <a:xfrm>
            <a:off x="43391" y="908720"/>
            <a:ext cx="9862614" cy="576065"/>
          </a:xfrm>
          <a:prstGeom prst="rect">
            <a:avLst/>
          </a:prstGeom>
          <a:noFill/>
          <a:ln w="25400">
            <a:solidFill>
              <a:schemeClr val="accent1"/>
            </a:solidFill>
            <a:round/>
            <a:headEnd/>
            <a:tailEnd/>
          </a:ln>
        </p:spPr>
        <p:txBody>
          <a:bodyPr lIns="68415" tIns="34208" rIns="68415" bIns="34208" rtlCol="0" anchor="ctr"/>
          <a:lstStyle/>
          <a:p>
            <a:pPr algn="just" defTabSz="957263">
              <a:lnSpc>
                <a:spcPts val="1300"/>
              </a:lnSpc>
              <a:spcBef>
                <a:spcPts val="100"/>
              </a:spcBef>
            </a:pPr>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400" spc="-100" dirty="0" smtClean="0">
                <a:solidFill>
                  <a:prstClr val="black"/>
                </a:solidFill>
                <a:latin typeface="ＭＳ 明朝" panose="02020609040205080304" pitchFamily="17" charset="-128"/>
                <a:ea typeface="ＭＳ 明朝" panose="02020609040205080304" pitchFamily="17" charset="-128"/>
              </a:rPr>
              <a:t>持続可能な社会保障制度の確立を図るための改革の推進に関する法律に基づく措置として、効率的かつ質の高い医療提供体制を構築するとともに、地域包括ケアシステムを構築することを通じ、地域における医療及び介護の総合的な確保を推進するため、医療法、介護保険法等の関係法律について所要の整備等を行う。</a:t>
            </a:r>
            <a:endParaRPr lang="ja-JP" altLang="en-US" sz="1400" spc="-100" dirty="0">
              <a:solidFill>
                <a:prstClr val="black"/>
              </a:solidFill>
              <a:latin typeface="ＭＳ 明朝" panose="02020609040205080304" pitchFamily="17" charset="-128"/>
              <a:ea typeface="ＭＳ 明朝" panose="02020609040205080304" pitchFamily="17" charset="-128"/>
            </a:endParaRPr>
          </a:p>
        </p:txBody>
      </p:sp>
      <p:sp>
        <p:nvSpPr>
          <p:cNvPr id="27" name="正方形/長方形 26"/>
          <p:cNvSpPr/>
          <p:nvPr/>
        </p:nvSpPr>
        <p:spPr bwMode="auto">
          <a:xfrm>
            <a:off x="56459" y="1556792"/>
            <a:ext cx="9849541" cy="4752528"/>
          </a:xfrm>
          <a:prstGeom prst="rect">
            <a:avLst/>
          </a:prstGeom>
          <a:noFill/>
          <a:ln w="25400">
            <a:solidFill>
              <a:schemeClr val="accent1"/>
            </a:solidFill>
            <a:round/>
            <a:headEnd/>
            <a:tailEnd/>
          </a:ln>
        </p:spPr>
        <p:txBody>
          <a:bodyPr lIns="68415" tIns="34208" rIns="68415" bIns="34208" rtlCol="0" anchor="t" anchorCtr="0"/>
          <a:lstStyle/>
          <a:p>
            <a:pPr defTabSz="914125">
              <a:lnSpc>
                <a:spcPts val="1000"/>
              </a:lnSpc>
              <a:spcBef>
                <a:spcPts val="600"/>
              </a:spcBef>
            </a:pPr>
            <a:endParaRPr lang="en-US" altLang="ja-JP" sz="1300" b="1" u="sng" dirty="0" smtClean="0">
              <a:solidFill>
                <a:srgbClr val="00B050"/>
              </a:solidFill>
              <a:latin typeface="ＭＳ ゴシック" panose="020B0609070205080204" pitchFamily="49" charset="-128"/>
              <a:ea typeface="ＭＳ ゴシック" panose="020B0609070205080204" pitchFamily="49" charset="-128"/>
            </a:endParaRPr>
          </a:p>
          <a:p>
            <a:pPr defTabSz="914125">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１</a:t>
            </a:r>
            <a:r>
              <a:rPr lang="ja-JP" altLang="en-US" sz="1300" b="1" u="sng" dirty="0">
                <a:solidFill>
                  <a:prstClr val="black"/>
                </a:solidFill>
                <a:latin typeface="ＭＳ ゴシック" panose="020B0609070205080204" pitchFamily="49" charset="-128"/>
                <a:ea typeface="ＭＳ ゴシック" panose="020B0609070205080204" pitchFamily="49" charset="-128"/>
              </a:rPr>
              <a:t>．新たな基金の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創設と医療・介護の連携強化（地域介護施設整備促進法</a:t>
            </a:r>
            <a:r>
              <a:rPr lang="ja-JP" altLang="en-US" sz="1300" b="1" u="sng" dirty="0">
                <a:solidFill>
                  <a:prstClr val="black"/>
                </a:solidFill>
                <a:latin typeface="ＭＳ ゴシック" panose="020B0609070205080204" pitchFamily="49" charset="-128"/>
                <a:ea typeface="ＭＳ ゴシック" panose="020B0609070205080204" pitchFamily="49" charset="-128"/>
              </a:rPr>
              <a:t>等関係）</a:t>
            </a:r>
          </a:p>
          <a:p>
            <a:pPr marL="361950" indent="-361950"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都道府県</a:t>
            </a:r>
            <a:r>
              <a:rPr lang="ja-JP" altLang="en-US" sz="1300" dirty="0">
                <a:solidFill>
                  <a:prstClr val="black"/>
                </a:solidFill>
                <a:latin typeface="ＭＳ 明朝" panose="02020609040205080304" pitchFamily="17" charset="-128"/>
                <a:ea typeface="ＭＳ 明朝" panose="02020609040205080304" pitchFamily="17" charset="-128"/>
              </a:rPr>
              <a:t>の事業計画に記載した医療・介護の事業（病床の機能分化・連携</a:t>
            </a:r>
            <a:r>
              <a:rPr lang="ja-JP" altLang="en-US" sz="1300" dirty="0" smtClean="0">
                <a:solidFill>
                  <a:prstClr val="black"/>
                </a:solidFill>
                <a:latin typeface="ＭＳ 明朝" panose="02020609040205080304" pitchFamily="17" charset="-128"/>
                <a:ea typeface="ＭＳ 明朝" panose="02020609040205080304" pitchFamily="17" charset="-128"/>
              </a:rPr>
              <a:t>、在宅医療・介護の推進等</a:t>
            </a:r>
            <a:r>
              <a:rPr lang="ja-JP" altLang="en-US" sz="1300" dirty="0">
                <a:solidFill>
                  <a:prstClr val="black"/>
                </a:solidFill>
                <a:latin typeface="ＭＳ 明朝" panose="02020609040205080304" pitchFamily="17" charset="-128"/>
                <a:ea typeface="ＭＳ 明朝" panose="02020609040205080304" pitchFamily="17" charset="-128"/>
              </a:rPr>
              <a:t>）のため</a:t>
            </a:r>
            <a:r>
              <a:rPr lang="ja-JP" altLang="en-US" sz="1300" dirty="0" smtClean="0">
                <a:solidFill>
                  <a:prstClr val="black"/>
                </a:solidFill>
                <a:latin typeface="ＭＳ 明朝" panose="02020609040205080304" pitchFamily="17" charset="-128"/>
                <a:ea typeface="ＭＳ 明朝" panose="02020609040205080304" pitchFamily="17" charset="-128"/>
              </a:rPr>
              <a:t>、</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marL="361950" indent="-361950" defTabSz="914125">
              <a:spcBef>
                <a:spcPts val="100"/>
              </a:spcBef>
            </a:pPr>
            <a:r>
              <a:rPr lang="ja-JP" altLang="en-US" sz="1300" b="1" dirty="0">
                <a:solidFill>
                  <a:prstClr val="black"/>
                </a:solidFill>
                <a:latin typeface="ＭＳ 明朝" panose="02020609040205080304" pitchFamily="17" charset="-128"/>
                <a:ea typeface="ＭＳ 明朝" panose="02020609040205080304" pitchFamily="17" charset="-128"/>
              </a:rPr>
              <a:t>　</a:t>
            </a:r>
            <a:r>
              <a:rPr lang="ja-JP" altLang="en-US" sz="1300" b="1" dirty="0" smtClean="0">
                <a:solidFill>
                  <a:prstClr val="black"/>
                </a:solidFill>
                <a:latin typeface="ＭＳ 明朝" panose="02020609040205080304" pitchFamily="17" charset="-128"/>
                <a:ea typeface="ＭＳ 明朝" panose="02020609040205080304" pitchFamily="17" charset="-128"/>
              </a:rPr>
              <a:t>　</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消費税</a:t>
            </a:r>
            <a:r>
              <a:rPr lang="ja-JP" altLang="en-US" sz="1300" b="1" u="sng" dirty="0">
                <a:solidFill>
                  <a:prstClr val="black"/>
                </a:solidFill>
                <a:latin typeface="ＭＳ ゴシック" panose="020B0609070205080204" pitchFamily="49" charset="-128"/>
                <a:ea typeface="ＭＳ ゴシック" panose="020B0609070205080204" pitchFamily="49" charset="-128"/>
              </a:rPr>
              <a:t>増収分を活用した新たな基金を都道府県に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設置</a:t>
            </a:r>
            <a:r>
              <a:rPr lang="ja-JP" altLang="en-US" sz="900" dirty="0" smtClean="0">
                <a:solidFill>
                  <a:prstClr val="black"/>
                </a:solidFill>
                <a:latin typeface="ＭＳ Ｐゴシック"/>
              </a:rPr>
              <a:t>　</a:t>
            </a:r>
            <a:endParaRPr lang="en-US" altLang="ja-JP" sz="900" dirty="0" smtClean="0">
              <a:solidFill>
                <a:srgbClr val="FF0000"/>
              </a:solidFill>
              <a:latin typeface="ＭＳ Ｐゴシック"/>
            </a:endParaRPr>
          </a:p>
          <a:p>
            <a:pPr defTabSz="914125">
              <a:spcBef>
                <a:spcPts val="100"/>
              </a:spcBef>
            </a:pP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医療と介護の連携を強化</a:t>
            </a:r>
            <a:r>
              <a:rPr lang="ja-JP" altLang="en-US" sz="1300" dirty="0" smtClean="0">
                <a:solidFill>
                  <a:prstClr val="black"/>
                </a:solidFill>
                <a:latin typeface="ＭＳ 明朝" panose="02020609040205080304" pitchFamily="17" charset="-128"/>
                <a:ea typeface="ＭＳ 明朝" panose="02020609040205080304" pitchFamily="17" charset="-128"/>
              </a:rPr>
              <a:t>するため、厚生労働大臣が基本的な方針を策定</a:t>
            </a:r>
            <a:r>
              <a:rPr lang="ja-JP" altLang="en-US" sz="1300" dirty="0" smtClean="0">
                <a:solidFill>
                  <a:prstClr val="black"/>
                </a:solidFill>
                <a:latin typeface="ＭＳ Ｐ明朝" panose="02020600040205080304" pitchFamily="18" charset="-128"/>
                <a:ea typeface="ＭＳ Ｐ明朝" panose="02020600040205080304" pitchFamily="18" charset="-128"/>
              </a:rPr>
              <a:t>　</a:t>
            </a:r>
            <a:endParaRPr lang="en-US" altLang="ja-JP" sz="1300" dirty="0" smtClean="0">
              <a:solidFill>
                <a:prstClr val="black"/>
              </a:solidFill>
              <a:latin typeface="ＭＳ Ｐゴシック"/>
            </a:endParaRPr>
          </a:p>
          <a:p>
            <a:pPr defTabSz="914125">
              <a:spcBef>
                <a:spcPts val="6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２．地域における効率的かつ効果的な医療提供体制の確保（医療法関係）</a:t>
            </a:r>
          </a:p>
          <a:p>
            <a:pPr marL="361950" indent="-361950" defTabSz="914125"/>
            <a:r>
              <a:rPr lang="ja-JP" altLang="en-US" sz="1300" dirty="0">
                <a:solidFill>
                  <a:prstClr val="black"/>
                </a:solidFill>
                <a:latin typeface="ＭＳ 明朝" panose="02020609040205080304" pitchFamily="17" charset="-128"/>
                <a:ea typeface="ＭＳ 明朝" panose="02020609040205080304" pitchFamily="17" charset="-128"/>
              </a:rPr>
              <a:t>　①</a:t>
            </a:r>
            <a:r>
              <a:rPr lang="ja-JP" altLang="en-US" sz="1300" dirty="0" smtClean="0">
                <a:solidFill>
                  <a:prstClr val="black"/>
                </a:solidFill>
                <a:latin typeface="ＭＳ 明朝" panose="02020609040205080304" pitchFamily="17" charset="-128"/>
                <a:ea typeface="ＭＳ 明朝" panose="02020609040205080304" pitchFamily="17" charset="-128"/>
              </a:rPr>
              <a:t>医療機関が都道府県知事に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病床の医療機能（高度急性期、急性期、回復期、慢性期）等を報告し、</a:t>
            </a:r>
            <a:r>
              <a:rPr lang="ja-JP" altLang="en-US" sz="1300" dirty="0" smtClean="0">
                <a:solidFill>
                  <a:prstClr val="black"/>
                </a:solidFill>
                <a:latin typeface="ＭＳ 明朝" panose="02020609040205080304" pitchFamily="17" charset="-128"/>
                <a:ea typeface="ＭＳ 明朝" panose="02020609040205080304" pitchFamily="17" charset="-128"/>
              </a:rPr>
              <a:t>都道府県は、それをもとに</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地域医療構想（ビジョン）</a:t>
            </a:r>
            <a:r>
              <a:rPr lang="ja-JP" altLang="en-US" sz="1300" dirty="0" smtClean="0">
                <a:solidFill>
                  <a:prstClr val="black"/>
                </a:solidFill>
                <a:latin typeface="ＭＳ 明朝" panose="02020609040205080304" pitchFamily="17" charset="-128"/>
                <a:ea typeface="ＭＳ 明朝" panose="02020609040205080304" pitchFamily="17" charset="-128"/>
              </a:rPr>
              <a:t>（地域</a:t>
            </a:r>
            <a:r>
              <a:rPr lang="ja-JP" altLang="en-US" sz="1300" dirty="0">
                <a:solidFill>
                  <a:prstClr val="black"/>
                </a:solidFill>
                <a:latin typeface="ＭＳ 明朝" panose="02020609040205080304" pitchFamily="17" charset="-128"/>
                <a:ea typeface="ＭＳ 明朝" panose="02020609040205080304" pitchFamily="17" charset="-128"/>
              </a:rPr>
              <a:t>の医療提供体制の将来のあるべき</a:t>
            </a:r>
            <a:r>
              <a:rPr lang="ja-JP" altLang="en-US" sz="1300" dirty="0" smtClean="0">
                <a:solidFill>
                  <a:prstClr val="black"/>
                </a:solidFill>
                <a:latin typeface="ＭＳ 明朝" panose="02020609040205080304" pitchFamily="17" charset="-128"/>
                <a:ea typeface="ＭＳ 明朝" panose="02020609040205080304" pitchFamily="17" charset="-128"/>
              </a:rPr>
              <a:t>姿）を医療計画において策定</a:t>
            </a:r>
            <a:r>
              <a:rPr lang="ja-JP" altLang="en-US" sz="900" dirty="0">
                <a:solidFill>
                  <a:prstClr val="black"/>
                </a:solidFill>
                <a:latin typeface="ＭＳ Ｐゴシック"/>
              </a:rPr>
              <a:t>　</a:t>
            </a:r>
            <a:endParaRPr lang="en-US" altLang="ja-JP" sz="1300" dirty="0">
              <a:solidFill>
                <a:prstClr val="black"/>
              </a:solidFill>
              <a:latin typeface="ＭＳ Ｐゴシック"/>
            </a:endParaRPr>
          </a:p>
          <a:p>
            <a:pPr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医師確保支援</a:t>
            </a:r>
            <a:r>
              <a:rPr lang="ja-JP" altLang="en-US" sz="1300" dirty="0" smtClean="0">
                <a:solidFill>
                  <a:prstClr val="black"/>
                </a:solidFill>
                <a:latin typeface="ＭＳ 明朝" panose="02020609040205080304" pitchFamily="17" charset="-128"/>
                <a:ea typeface="ＭＳ 明朝" panose="02020609040205080304" pitchFamily="17" charset="-128"/>
              </a:rPr>
              <a:t>を行う地域医療支援センターの機能を法律に位置付け</a:t>
            </a:r>
            <a:r>
              <a:rPr lang="ja-JP" altLang="en-US" sz="900" dirty="0" smtClean="0">
                <a:solidFill>
                  <a:prstClr val="black"/>
                </a:solidFill>
                <a:latin typeface="ＭＳ Ｐゴシック"/>
              </a:rPr>
              <a:t>　</a:t>
            </a:r>
            <a:endParaRPr lang="en-US" altLang="ja-JP" sz="1300" dirty="0">
              <a:solidFill>
                <a:prstClr val="black"/>
              </a:solidFill>
              <a:latin typeface="ＭＳ Ｐゴシック"/>
            </a:endParaRPr>
          </a:p>
          <a:p>
            <a:pPr defTabSz="914125">
              <a:lnSpc>
                <a:spcPts val="7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３．</a:t>
            </a:r>
            <a:r>
              <a:rPr lang="ja-JP" altLang="en-US" sz="1300" b="1" u="sng" dirty="0">
                <a:solidFill>
                  <a:prstClr val="black"/>
                </a:solidFill>
                <a:latin typeface="ＭＳ ゴシック" panose="020B0609070205080204" pitchFamily="49" charset="-128"/>
                <a:ea typeface="ＭＳ ゴシック" panose="020B0609070205080204" pitchFamily="49" charset="-128"/>
              </a:rPr>
              <a:t>地域包括ケアシステムの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構築と費用</a:t>
            </a:r>
            <a:r>
              <a:rPr lang="ja-JP" altLang="en-US" sz="1300" b="1" u="sng" dirty="0">
                <a:solidFill>
                  <a:prstClr val="black"/>
                </a:solidFill>
                <a:latin typeface="ＭＳ ゴシック" panose="020B0609070205080204" pitchFamily="49" charset="-128"/>
                <a:ea typeface="ＭＳ ゴシック" panose="020B0609070205080204" pitchFamily="49" charset="-128"/>
              </a:rPr>
              <a:t>負担の公平化（介護</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保険法</a:t>
            </a:r>
            <a:r>
              <a:rPr lang="ja-JP" altLang="en-US" sz="1300" b="1" u="sng" dirty="0">
                <a:solidFill>
                  <a:prstClr val="black"/>
                </a:solidFill>
                <a:latin typeface="ＭＳ ゴシック" panose="020B0609070205080204" pitchFamily="49" charset="-128"/>
                <a:ea typeface="ＭＳ ゴシック" panose="020B0609070205080204" pitchFamily="49" charset="-128"/>
              </a:rPr>
              <a:t>関係</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b="1" u="sng" dirty="0">
              <a:solidFill>
                <a:prstClr val="black"/>
              </a:solidFill>
              <a:latin typeface="ＭＳ ゴシック" panose="020B0609070205080204" pitchFamily="49" charset="-128"/>
              <a:ea typeface="ＭＳ ゴシック" panose="020B0609070205080204" pitchFamily="49" charset="-128"/>
            </a:endParaRPr>
          </a:p>
          <a:p>
            <a:pPr marL="355600" indent="-355600"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①在宅医療・介護連携の推進などの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地域支援事業の充実</a:t>
            </a:r>
            <a:r>
              <a:rPr lang="ja-JP" altLang="en-US" sz="1300" dirty="0" smtClean="0">
                <a:solidFill>
                  <a:prstClr val="black"/>
                </a:solidFill>
                <a:latin typeface="ＭＳ ゴシック" panose="020B0609070205080204" pitchFamily="49" charset="-128"/>
                <a:ea typeface="ＭＳ ゴシック" panose="020B0609070205080204" pitchFamily="49" charset="-128"/>
              </a:rPr>
              <a:t>とあわせ、</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予防給付</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訪問介護・通所介護</a:t>
            </a:r>
            <a:r>
              <a:rPr lang="en-US" altLang="ja-JP" sz="1300"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を地域</a:t>
            </a:r>
            <a:r>
              <a:rPr lang="ja-JP" altLang="en-US" sz="1300" b="1" u="sng" dirty="0">
                <a:solidFill>
                  <a:prstClr val="black"/>
                </a:solidFill>
                <a:latin typeface="ＭＳ ゴシック" panose="020B0609070205080204" pitchFamily="49" charset="-128"/>
                <a:ea typeface="ＭＳ ゴシック" panose="020B0609070205080204" pitchFamily="49" charset="-128"/>
              </a:rPr>
              <a:t>支援事業</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に移行</a:t>
            </a:r>
            <a:r>
              <a:rPr lang="ja-JP" altLang="en-US" sz="1300" b="1" u="sng" dirty="0">
                <a:solidFill>
                  <a:prstClr val="black"/>
                </a:solidFill>
                <a:latin typeface="ＭＳ ゴシック" panose="020B0609070205080204" pitchFamily="49" charset="-128"/>
                <a:ea typeface="ＭＳ ゴシック" panose="020B0609070205080204" pitchFamily="49" charset="-128"/>
              </a:rPr>
              <a:t>し</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、多様化</a:t>
            </a:r>
            <a:r>
              <a:rPr lang="ja-JP" altLang="en-US" sz="1300" b="1" dirty="0">
                <a:solidFill>
                  <a:prstClr val="black"/>
                </a:solidFill>
                <a:latin typeface="ＭＳ ゴシック" panose="020B0609070205080204" pitchFamily="49" charset="-128"/>
                <a:ea typeface="ＭＳ ゴシック" panose="020B0609070205080204" pitchFamily="49" charset="-128"/>
              </a:rPr>
              <a:t>　</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r>
              <a:rPr lang="en-US" altLang="ja-JP"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地域支援</a:t>
            </a:r>
            <a:r>
              <a:rPr lang="ja-JP" altLang="en-US" sz="1300" dirty="0" smtClean="0">
                <a:solidFill>
                  <a:prstClr val="black"/>
                </a:solidFill>
                <a:latin typeface="ＭＳ 明朝" panose="02020609040205080304" pitchFamily="17" charset="-128"/>
                <a:ea typeface="ＭＳ 明朝" panose="02020609040205080304" pitchFamily="17" charset="-128"/>
              </a:rPr>
              <a:t>事業：介護</a:t>
            </a:r>
            <a:r>
              <a:rPr lang="ja-JP" altLang="en-US" sz="1300" dirty="0">
                <a:solidFill>
                  <a:prstClr val="black"/>
                </a:solidFill>
                <a:latin typeface="ＭＳ 明朝" panose="02020609040205080304" pitchFamily="17" charset="-128"/>
                <a:ea typeface="ＭＳ 明朝" panose="02020609040205080304" pitchFamily="17" charset="-128"/>
              </a:rPr>
              <a:t>保険財源で市町村が取り組む事業</a:t>
            </a:r>
            <a:endParaRPr lang="en-US" altLang="ja-JP" sz="1300" dirty="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a:solidFill>
                  <a:prstClr val="black"/>
                </a:solidFill>
                <a:latin typeface="ＭＳ ゴシック" panose="020B0609070205080204" pitchFamily="49" charset="-128"/>
                <a:ea typeface="ＭＳ ゴシック" panose="020B0609070205080204" pitchFamily="49" charset="-128"/>
              </a:rPr>
              <a:t>特別養護老人</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ホーム</a:t>
            </a:r>
            <a:r>
              <a:rPr lang="ja-JP" altLang="en-US" sz="1300" dirty="0" smtClean="0">
                <a:solidFill>
                  <a:prstClr val="black"/>
                </a:solidFill>
                <a:latin typeface="ＭＳ 明朝" panose="02020609040205080304" pitchFamily="17" charset="-128"/>
                <a:ea typeface="ＭＳ 明朝" panose="02020609040205080304" pitchFamily="17" charset="-128"/>
              </a:rPr>
              <a:t>について、在宅</a:t>
            </a:r>
            <a:r>
              <a:rPr lang="ja-JP" altLang="en-US" sz="1300" dirty="0">
                <a:solidFill>
                  <a:prstClr val="black"/>
                </a:solidFill>
                <a:latin typeface="ＭＳ 明朝" panose="02020609040205080304" pitchFamily="17" charset="-128"/>
                <a:ea typeface="ＭＳ 明朝" panose="02020609040205080304" pitchFamily="17" charset="-128"/>
              </a:rPr>
              <a:t>での生活が困難な中重度の要介護者を</a:t>
            </a:r>
            <a:r>
              <a:rPr lang="ja-JP" altLang="en-US" sz="1300" dirty="0" smtClean="0">
                <a:solidFill>
                  <a:prstClr val="black"/>
                </a:solidFill>
                <a:latin typeface="ＭＳ 明朝" panose="02020609040205080304" pitchFamily="17" charset="-128"/>
                <a:ea typeface="ＭＳ 明朝" panose="02020609040205080304" pitchFamily="17" charset="-128"/>
              </a:rPr>
              <a:t>支える</a:t>
            </a:r>
            <a:r>
              <a:rPr lang="ja-JP" altLang="en-US" sz="1300" dirty="0">
                <a:solidFill>
                  <a:prstClr val="black"/>
                </a:solidFill>
                <a:latin typeface="ＭＳ 明朝" panose="02020609040205080304" pitchFamily="17" charset="-128"/>
                <a:ea typeface="ＭＳ 明朝" panose="02020609040205080304" pitchFamily="17" charset="-128"/>
              </a:rPr>
              <a:t>機能に</a:t>
            </a:r>
            <a:r>
              <a:rPr lang="ja-JP" altLang="en-US" sz="1300" dirty="0" smtClean="0">
                <a:solidFill>
                  <a:prstClr val="black"/>
                </a:solidFill>
                <a:latin typeface="ＭＳ 明朝" panose="02020609040205080304" pitchFamily="17" charset="-128"/>
                <a:ea typeface="ＭＳ 明朝" panose="02020609040205080304" pitchFamily="17" charset="-128"/>
              </a:rPr>
              <a:t>重点化 </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r>
              <a:rPr lang="ja-JP" altLang="en-US" sz="1300" dirty="0">
                <a:solidFill>
                  <a:prstClr val="black"/>
                </a:solidFill>
                <a:latin typeface="ＭＳ 明朝" panose="02020609040205080304" pitchFamily="17" charset="-128"/>
                <a:ea typeface="ＭＳ 明朝" panose="02020609040205080304" pitchFamily="17" charset="-128"/>
              </a:rPr>
              <a:t>③</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低所得者の保険料軽減を拡充</a:t>
            </a:r>
            <a:r>
              <a:rPr lang="ja-JP" altLang="en-US" sz="1300" b="1" dirty="0" smtClean="0">
                <a:solidFill>
                  <a:prstClr val="black"/>
                </a:solidFill>
                <a:latin typeface="ＭＳ ゴシック" panose="020B0609070205080204" pitchFamily="49" charset="-128"/>
                <a:ea typeface="ＭＳ ゴシック" panose="020B0609070205080204" pitchFamily="49" charset="-128"/>
              </a:rPr>
              <a:t> </a:t>
            </a:r>
            <a:endParaRPr lang="ja-JP" altLang="en-US"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一定以上の所得のある利用者の自己負担を２割へ引上げ</a:t>
            </a:r>
            <a:r>
              <a:rPr lang="ja-JP" altLang="en-US" sz="1300" u="sng" dirty="0" smtClean="0">
                <a:solidFill>
                  <a:prstClr val="black"/>
                </a:solidFill>
                <a:latin typeface="ＭＳ 明朝" panose="02020609040205080304" pitchFamily="17" charset="-128"/>
                <a:ea typeface="ＭＳ 明朝" panose="02020609040205080304" pitchFamily="17" charset="-128"/>
              </a:rPr>
              <a:t>（</a:t>
            </a:r>
            <a:r>
              <a:rPr lang="ja-JP" altLang="en-US" sz="1300" dirty="0" smtClean="0">
                <a:solidFill>
                  <a:prstClr val="black"/>
                </a:solidFill>
                <a:latin typeface="ＭＳ 明朝" panose="02020609040205080304" pitchFamily="17" charset="-128"/>
                <a:ea typeface="ＭＳ 明朝" panose="02020609040205080304" pitchFamily="17" charset="-128"/>
              </a:rPr>
              <a:t>ただし、一般の世帯の月額上限は据え置き）</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⑤低所得の施設利用者の食費・居住費を補填する</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「補足給付」の要件に資産などを追加</a:t>
            </a: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lnSpc>
                <a:spcPts val="500"/>
              </a:lnSpc>
              <a:spcBef>
                <a:spcPts val="100"/>
              </a:spcBef>
            </a:pPr>
            <a:endParaRPr lang="en-US" altLang="ja-JP" sz="1300" b="1" u="sng" dirty="0" smtClean="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４．その他</a:t>
            </a:r>
            <a:r>
              <a:rPr lang="ja-JP" altLang="en-US" sz="1300" u="sng" dirty="0" smtClean="0">
                <a:solidFill>
                  <a:prstClr val="black"/>
                </a:solidFill>
                <a:latin typeface="ＭＳ 明朝" panose="02020609040205080304" pitchFamily="17" charset="-128"/>
                <a:ea typeface="ＭＳ 明朝" panose="02020609040205080304" pitchFamily="17" charset="-128"/>
              </a:rPr>
              <a:t>　</a:t>
            </a:r>
            <a:endParaRPr lang="en-US" altLang="ja-JP" sz="1300" u="sng" dirty="0" smtClean="0">
              <a:solidFill>
                <a:prstClr val="black"/>
              </a:solidFill>
              <a:latin typeface="ＭＳ 明朝" panose="02020609040205080304" pitchFamily="17" charset="-128"/>
              <a:ea typeface="ＭＳ 明朝" panose="02020609040205080304" pitchFamily="17" charset="-128"/>
            </a:endParaRPr>
          </a:p>
          <a:p>
            <a:pPr marL="361950" indent="-361950"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①診療</a:t>
            </a:r>
            <a:r>
              <a:rPr lang="ja-JP" altLang="en-US" sz="1300" dirty="0">
                <a:solidFill>
                  <a:prstClr val="black"/>
                </a:solidFill>
                <a:latin typeface="ＭＳ 明朝" panose="02020609040205080304" pitchFamily="17" charset="-128"/>
                <a:ea typeface="ＭＳ 明朝" panose="02020609040205080304" pitchFamily="17" charset="-128"/>
              </a:rPr>
              <a:t>の補助の</a:t>
            </a:r>
            <a:r>
              <a:rPr lang="ja-JP" altLang="en-US" sz="1300" dirty="0" smtClean="0">
                <a:solidFill>
                  <a:prstClr val="black"/>
                </a:solidFill>
                <a:latin typeface="ＭＳ 明朝" panose="02020609040205080304" pitchFamily="17" charset="-128"/>
                <a:ea typeface="ＭＳ 明朝" panose="02020609040205080304" pitchFamily="17" charset="-128"/>
              </a:rPr>
              <a:t>うちの</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特定</a:t>
            </a:r>
            <a:r>
              <a:rPr lang="ja-JP" altLang="en-US" sz="1300" b="1" u="sng" dirty="0">
                <a:solidFill>
                  <a:prstClr val="black"/>
                </a:solidFill>
                <a:latin typeface="ＭＳ ゴシック" panose="020B0609070205080204" pitchFamily="49" charset="-128"/>
                <a:ea typeface="ＭＳ ゴシック" panose="020B0609070205080204" pitchFamily="49" charset="-128"/>
              </a:rPr>
              <a:t>行為を明確化</a:t>
            </a:r>
            <a:r>
              <a:rPr lang="ja-JP" altLang="en-US" sz="1300" dirty="0">
                <a:solidFill>
                  <a:prstClr val="black"/>
                </a:solidFill>
                <a:latin typeface="ＭＳ 明朝" panose="02020609040205080304" pitchFamily="17" charset="-128"/>
                <a:ea typeface="ＭＳ 明朝" panose="02020609040205080304" pitchFamily="17" charset="-128"/>
              </a:rPr>
              <a:t>し</a:t>
            </a:r>
            <a:r>
              <a:rPr lang="ja-JP" altLang="en-US" sz="1300" dirty="0" smtClean="0">
                <a:solidFill>
                  <a:prstClr val="black"/>
                </a:solidFill>
                <a:latin typeface="ＭＳ 明朝" panose="02020609040205080304" pitchFamily="17" charset="-128"/>
                <a:ea typeface="ＭＳ 明朝" panose="02020609040205080304" pitchFamily="17" charset="-128"/>
              </a:rPr>
              <a:t>、</a:t>
            </a:r>
            <a:r>
              <a:rPr lang="ja-JP" altLang="en-US" sz="1300" dirty="0">
                <a:solidFill>
                  <a:prstClr val="black"/>
                </a:solidFill>
                <a:latin typeface="ＭＳ 明朝" panose="02020609040205080304" pitchFamily="17" charset="-128"/>
                <a:ea typeface="ＭＳ 明朝" panose="02020609040205080304" pitchFamily="17" charset="-128"/>
              </a:rPr>
              <a:t>それ</a:t>
            </a:r>
            <a:r>
              <a:rPr lang="ja-JP" altLang="en-US" sz="1300" dirty="0" smtClean="0">
                <a:solidFill>
                  <a:prstClr val="black"/>
                </a:solidFill>
                <a:latin typeface="ＭＳ 明朝" panose="02020609040205080304" pitchFamily="17" charset="-128"/>
                <a:ea typeface="ＭＳ 明朝" panose="02020609040205080304" pitchFamily="17" charset="-128"/>
              </a:rPr>
              <a:t>を手順書により行う看護師の研修</a:t>
            </a:r>
            <a:r>
              <a:rPr lang="ja-JP" altLang="en-US" sz="1300" dirty="0">
                <a:solidFill>
                  <a:prstClr val="black"/>
                </a:solidFill>
                <a:latin typeface="ＭＳ 明朝" panose="02020609040205080304" pitchFamily="17" charset="-128"/>
                <a:ea typeface="ＭＳ 明朝" panose="02020609040205080304" pitchFamily="17" charset="-128"/>
              </a:rPr>
              <a:t>制度を</a:t>
            </a:r>
            <a:r>
              <a:rPr lang="ja-JP" altLang="en-US" sz="1300" dirty="0" smtClean="0">
                <a:solidFill>
                  <a:prstClr val="black"/>
                </a:solidFill>
                <a:latin typeface="ＭＳ 明朝" panose="02020609040205080304" pitchFamily="17" charset="-128"/>
                <a:ea typeface="ＭＳ 明朝" panose="02020609040205080304" pitchFamily="17" charset="-128"/>
              </a:rPr>
              <a:t>新設</a:t>
            </a:r>
            <a:endParaRPr lang="ja-JP" altLang="en-US" sz="1300" dirty="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②</a:t>
            </a:r>
            <a:r>
              <a:rPr lang="ja-JP" altLang="en-US" sz="1300" b="1" u="sng" dirty="0" smtClean="0">
                <a:solidFill>
                  <a:prstClr val="black"/>
                </a:solidFill>
                <a:latin typeface="ＭＳ ゴシック" panose="020B0609070205080204" pitchFamily="49" charset="-128"/>
                <a:ea typeface="ＭＳ ゴシック" panose="020B0609070205080204" pitchFamily="49" charset="-128"/>
              </a:rPr>
              <a:t>医療</a:t>
            </a:r>
            <a:r>
              <a:rPr lang="ja-JP" altLang="en-US" sz="1300" b="1" u="sng" dirty="0">
                <a:solidFill>
                  <a:prstClr val="black"/>
                </a:solidFill>
                <a:latin typeface="ＭＳ ゴシック" panose="020B0609070205080204" pitchFamily="49" charset="-128"/>
                <a:ea typeface="ＭＳ ゴシック" panose="020B0609070205080204" pitchFamily="49" charset="-128"/>
              </a:rPr>
              <a:t>事故に係る調査の仕組み</a:t>
            </a:r>
            <a:r>
              <a:rPr lang="ja-JP" altLang="en-US" sz="1300" dirty="0" smtClean="0">
                <a:solidFill>
                  <a:prstClr val="black"/>
                </a:solidFill>
                <a:latin typeface="ＭＳ 明朝" panose="02020609040205080304" pitchFamily="17" charset="-128"/>
                <a:ea typeface="ＭＳ 明朝" panose="02020609040205080304" pitchFamily="17" charset="-128"/>
              </a:rPr>
              <a:t>を位置づけ</a:t>
            </a:r>
            <a:endParaRPr lang="ja-JP" altLang="en-US" sz="1300" dirty="0">
              <a:solidFill>
                <a:prstClr val="black"/>
              </a:solidFill>
              <a:latin typeface="ＭＳ Ｐゴシック"/>
            </a:endParaRPr>
          </a:p>
          <a:p>
            <a:pPr defTabSz="914125">
              <a:spcBef>
                <a:spcPts val="100"/>
              </a:spcBef>
            </a:pPr>
            <a:r>
              <a:rPr lang="ja-JP" altLang="en-US" sz="1300" dirty="0">
                <a:solidFill>
                  <a:prstClr val="black"/>
                </a:solidFill>
                <a:latin typeface="ＭＳ 明朝" panose="02020609040205080304" pitchFamily="17" charset="-128"/>
                <a:ea typeface="ＭＳ 明朝" panose="02020609040205080304" pitchFamily="17" charset="-128"/>
              </a:rPr>
              <a:t>　</a:t>
            </a:r>
            <a:r>
              <a:rPr lang="ja-JP" altLang="en-US" sz="1300" dirty="0" smtClean="0">
                <a:solidFill>
                  <a:prstClr val="black"/>
                </a:solidFill>
                <a:latin typeface="ＭＳ 明朝" panose="02020609040205080304" pitchFamily="17" charset="-128"/>
                <a:ea typeface="ＭＳ 明朝" panose="02020609040205080304" pitchFamily="17" charset="-128"/>
              </a:rPr>
              <a:t>③医療</a:t>
            </a:r>
            <a:r>
              <a:rPr lang="ja-JP" altLang="en-US" sz="1300" dirty="0">
                <a:solidFill>
                  <a:prstClr val="black"/>
                </a:solidFill>
                <a:latin typeface="ＭＳ 明朝" panose="02020609040205080304" pitchFamily="17" charset="-128"/>
                <a:ea typeface="ＭＳ 明朝" panose="02020609040205080304" pitchFamily="17" charset="-128"/>
              </a:rPr>
              <a:t>法人社団と医療法人財団の</a:t>
            </a:r>
            <a:r>
              <a:rPr lang="ja-JP" altLang="en-US" sz="1300" dirty="0" smtClean="0">
                <a:solidFill>
                  <a:prstClr val="black"/>
                </a:solidFill>
                <a:latin typeface="ＭＳ 明朝" panose="02020609040205080304" pitchFamily="17" charset="-128"/>
                <a:ea typeface="ＭＳ 明朝" panose="02020609040205080304" pitchFamily="17" charset="-128"/>
              </a:rPr>
              <a:t>合併、</a:t>
            </a:r>
            <a:r>
              <a:rPr lang="ja-JP" altLang="en-US" sz="1300" dirty="0">
                <a:solidFill>
                  <a:prstClr val="black"/>
                </a:solidFill>
                <a:latin typeface="ＭＳ 明朝" panose="02020609040205080304" pitchFamily="17" charset="-128"/>
                <a:ea typeface="ＭＳ 明朝" panose="02020609040205080304" pitchFamily="17" charset="-128"/>
              </a:rPr>
              <a:t>持分なし医療法人への移行促進</a:t>
            </a:r>
            <a:r>
              <a:rPr lang="ja-JP" altLang="en-US" sz="1300" dirty="0" smtClean="0">
                <a:solidFill>
                  <a:prstClr val="black"/>
                </a:solidFill>
                <a:latin typeface="ＭＳ 明朝" panose="02020609040205080304" pitchFamily="17" charset="-128"/>
                <a:ea typeface="ＭＳ 明朝" panose="02020609040205080304" pitchFamily="17" charset="-128"/>
              </a:rPr>
              <a:t>策を措置</a:t>
            </a:r>
            <a:endParaRPr lang="en-US" altLang="ja-JP" sz="1300" dirty="0" smtClean="0">
              <a:solidFill>
                <a:prstClr val="black"/>
              </a:solidFill>
              <a:latin typeface="ＭＳ 明朝" panose="02020609040205080304" pitchFamily="17" charset="-128"/>
              <a:ea typeface="ＭＳ 明朝" panose="02020609040205080304" pitchFamily="17"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④介護人材確保対策の検討（介護福祉士の資格取得方法見直しの施行時期を</a:t>
            </a:r>
            <a:r>
              <a:rPr lang="en-US" altLang="ja-JP" sz="1300" dirty="0" smtClean="0">
                <a:solidFill>
                  <a:prstClr val="black"/>
                </a:solidFill>
                <a:latin typeface="ＭＳ 明朝" panose="02020609040205080304" pitchFamily="17" charset="-128"/>
                <a:ea typeface="ＭＳ 明朝" panose="02020609040205080304" pitchFamily="17" charset="-128"/>
              </a:rPr>
              <a:t>27</a:t>
            </a:r>
            <a:r>
              <a:rPr lang="ja-JP" altLang="en-US" sz="1300" dirty="0" smtClean="0">
                <a:solidFill>
                  <a:prstClr val="black"/>
                </a:solidFill>
                <a:latin typeface="ＭＳ 明朝" panose="02020609040205080304" pitchFamily="17" charset="-128"/>
                <a:ea typeface="ＭＳ 明朝" panose="02020609040205080304" pitchFamily="17" charset="-128"/>
              </a:rPr>
              <a:t>年度から</a:t>
            </a:r>
            <a:r>
              <a:rPr lang="en-US" altLang="ja-JP" sz="1300" dirty="0" smtClean="0">
                <a:solidFill>
                  <a:prstClr val="black"/>
                </a:solidFill>
                <a:latin typeface="ＭＳ 明朝" panose="02020609040205080304" pitchFamily="17" charset="-128"/>
                <a:ea typeface="ＭＳ 明朝" panose="02020609040205080304" pitchFamily="17" charset="-128"/>
              </a:rPr>
              <a:t>28</a:t>
            </a:r>
            <a:r>
              <a:rPr lang="ja-JP" altLang="en-US" sz="1300" dirty="0" smtClean="0">
                <a:solidFill>
                  <a:prstClr val="black"/>
                </a:solidFill>
                <a:latin typeface="ＭＳ 明朝" panose="02020609040205080304" pitchFamily="17" charset="-128"/>
                <a:ea typeface="ＭＳ 明朝" panose="02020609040205080304" pitchFamily="17" charset="-128"/>
              </a:rPr>
              <a:t>年度に延期）</a:t>
            </a:r>
            <a:endParaRPr lang="en-US" altLang="ja-JP" sz="900" b="1" u="sng" dirty="0">
              <a:solidFill>
                <a:prstClr val="black"/>
              </a:solidFill>
              <a:latin typeface="ＭＳ ゴシック" panose="020B0609070205080204" pitchFamily="49" charset="-128"/>
              <a:ea typeface="ＭＳ ゴシック" panose="020B0609070205080204" pitchFamily="49" charset="-128"/>
            </a:endParaRPr>
          </a:p>
          <a:p>
            <a:pPr defTabSz="914125">
              <a:spcBef>
                <a:spcPts val="100"/>
              </a:spcBef>
            </a:pPr>
            <a:r>
              <a:rPr lang="ja-JP" altLang="en-US" sz="1300" dirty="0" smtClean="0">
                <a:solidFill>
                  <a:prstClr val="black"/>
                </a:solidFill>
                <a:latin typeface="ＭＳ 明朝" panose="02020609040205080304" pitchFamily="17" charset="-128"/>
                <a:ea typeface="ＭＳ 明朝" panose="02020609040205080304" pitchFamily="17" charset="-128"/>
              </a:rPr>
              <a:t>　　</a:t>
            </a:r>
            <a:endParaRPr lang="ja-JP" altLang="en-US" sz="1300" dirty="0">
              <a:solidFill>
                <a:prstClr val="black"/>
              </a:solidFill>
              <a:latin typeface="ＭＳ 明朝" panose="02020609040205080304" pitchFamily="17" charset="-128"/>
              <a:ea typeface="ＭＳ 明朝" panose="02020609040205080304" pitchFamily="17" charset="-128"/>
            </a:endParaRPr>
          </a:p>
        </p:txBody>
      </p:sp>
      <p:sp>
        <p:nvSpPr>
          <p:cNvPr id="31" name="正方形/長方形 30"/>
          <p:cNvSpPr/>
          <p:nvPr/>
        </p:nvSpPr>
        <p:spPr bwMode="auto">
          <a:xfrm>
            <a:off x="57252" y="6525344"/>
            <a:ext cx="9848748" cy="321516"/>
          </a:xfrm>
          <a:prstGeom prst="rect">
            <a:avLst/>
          </a:prstGeom>
          <a:noFill/>
          <a:ln w="25400">
            <a:solidFill>
              <a:schemeClr val="accent1"/>
            </a:solidFill>
            <a:round/>
            <a:headEnd/>
            <a:tailEnd/>
          </a:ln>
        </p:spPr>
        <p:txBody>
          <a:bodyPr lIns="68415" tIns="34208" rIns="68415" bIns="34208" rtlCol="0" anchor="ctr"/>
          <a:lstStyle/>
          <a:p>
            <a:pPr algn="just" defTabSz="957263"/>
            <a:r>
              <a:rPr lang="ja-JP" altLang="en-US" sz="1400" dirty="0" smtClean="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公布日（平成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年６月</a:t>
            </a:r>
            <a:r>
              <a:rPr lang="en-US" altLang="ja-JP" sz="1200" dirty="0" smtClean="0">
                <a:solidFill>
                  <a:prstClr val="black"/>
                </a:solidFill>
                <a:latin typeface="ＭＳ 明朝" panose="02020609040205080304" pitchFamily="17" charset="-128"/>
                <a:ea typeface="ＭＳ 明朝" panose="02020609040205080304" pitchFamily="17" charset="-128"/>
              </a:rPr>
              <a:t>25</a:t>
            </a:r>
            <a:r>
              <a:rPr lang="ja-JP" altLang="en-US" sz="1200" dirty="0" smtClean="0">
                <a:solidFill>
                  <a:prstClr val="black"/>
                </a:solidFill>
                <a:latin typeface="ＭＳ 明朝" panose="02020609040205080304" pitchFamily="17" charset="-128"/>
                <a:ea typeface="ＭＳ 明朝" panose="02020609040205080304" pitchFamily="17" charset="-128"/>
              </a:rPr>
              <a:t>日）。</a:t>
            </a:r>
            <a:r>
              <a:rPr lang="ja-JP" altLang="en-US" sz="1200" dirty="0">
                <a:solidFill>
                  <a:prstClr val="black"/>
                </a:solidFill>
                <a:latin typeface="ＭＳ 明朝" panose="02020609040205080304" pitchFamily="17" charset="-128"/>
                <a:ea typeface="ＭＳ 明朝" panose="02020609040205080304" pitchFamily="17" charset="-128"/>
              </a:rPr>
              <a:t>ただし</a:t>
            </a:r>
            <a:r>
              <a:rPr lang="ja-JP" altLang="en-US" sz="1200" dirty="0" smtClean="0">
                <a:solidFill>
                  <a:prstClr val="black"/>
                </a:solidFill>
                <a:latin typeface="ＭＳ 明朝" panose="02020609040205080304" pitchFamily="17" charset="-128"/>
                <a:ea typeface="ＭＳ 明朝" panose="02020609040205080304" pitchFamily="17" charset="-128"/>
              </a:rPr>
              <a:t>、医療法関係は平成</a:t>
            </a:r>
            <a:r>
              <a:rPr lang="en-US" altLang="ja-JP" sz="1200" dirty="0" smtClean="0">
                <a:solidFill>
                  <a:prstClr val="black"/>
                </a:solidFill>
                <a:latin typeface="ＭＳ 明朝" panose="02020609040205080304" pitchFamily="17" charset="-128"/>
                <a:ea typeface="ＭＳ 明朝" panose="02020609040205080304" pitchFamily="17" charset="-128"/>
              </a:rPr>
              <a:t>26</a:t>
            </a:r>
            <a:r>
              <a:rPr lang="ja-JP" altLang="en-US" sz="1200" dirty="0" smtClean="0">
                <a:solidFill>
                  <a:prstClr val="black"/>
                </a:solidFill>
                <a:latin typeface="ＭＳ 明朝" panose="02020609040205080304" pitchFamily="17" charset="-128"/>
                <a:ea typeface="ＭＳ 明朝" panose="02020609040205080304" pitchFamily="17" charset="-128"/>
              </a:rPr>
              <a:t>年</a:t>
            </a:r>
            <a:r>
              <a:rPr lang="en-US" altLang="ja-JP" sz="1200" dirty="0" smtClean="0">
                <a:solidFill>
                  <a:prstClr val="black"/>
                </a:solidFill>
                <a:latin typeface="ＭＳ 明朝" panose="02020609040205080304" pitchFamily="17" charset="-128"/>
                <a:ea typeface="ＭＳ 明朝" panose="02020609040205080304" pitchFamily="17" charset="-128"/>
              </a:rPr>
              <a:t>10</a:t>
            </a:r>
            <a:r>
              <a:rPr lang="ja-JP" altLang="en-US" sz="1200" dirty="0" smtClean="0">
                <a:solidFill>
                  <a:prstClr val="black"/>
                </a:solidFill>
                <a:latin typeface="ＭＳ 明朝" panose="02020609040205080304" pitchFamily="17" charset="-128"/>
                <a:ea typeface="ＭＳ 明朝" panose="02020609040205080304" pitchFamily="17" charset="-128"/>
              </a:rPr>
              <a:t>月以降、介護保険法関係は平成</a:t>
            </a:r>
            <a:r>
              <a:rPr lang="en-US" altLang="ja-JP" sz="1200" dirty="0">
                <a:solidFill>
                  <a:prstClr val="black"/>
                </a:solidFill>
                <a:latin typeface="ＭＳ 明朝" panose="02020609040205080304" pitchFamily="17" charset="-128"/>
                <a:ea typeface="ＭＳ 明朝" panose="02020609040205080304" pitchFamily="17" charset="-128"/>
              </a:rPr>
              <a:t>27</a:t>
            </a:r>
            <a:r>
              <a:rPr lang="ja-JP" altLang="en-US" sz="1200" dirty="0" smtClean="0">
                <a:solidFill>
                  <a:prstClr val="black"/>
                </a:solidFill>
                <a:latin typeface="ＭＳ 明朝" panose="02020609040205080304" pitchFamily="17" charset="-128"/>
                <a:ea typeface="ＭＳ 明朝" panose="02020609040205080304" pitchFamily="17" charset="-128"/>
              </a:rPr>
              <a:t>年４月以降など、順次施行。</a:t>
            </a:r>
            <a:endParaRPr lang="ja-JP" altLang="en-US" sz="1200" dirty="0">
              <a:solidFill>
                <a:prstClr val="black"/>
              </a:solidFill>
              <a:latin typeface="ＭＳ 明朝" panose="02020609040205080304" pitchFamily="17" charset="-128"/>
              <a:ea typeface="ＭＳ 明朝" panose="02020609040205080304" pitchFamily="17" charset="-128"/>
            </a:endParaRPr>
          </a:p>
        </p:txBody>
      </p:sp>
      <p:sp>
        <p:nvSpPr>
          <p:cNvPr id="11" name="角丸四角形 10"/>
          <p:cNvSpPr/>
          <p:nvPr/>
        </p:nvSpPr>
        <p:spPr>
          <a:xfrm>
            <a:off x="-15552" y="1484808"/>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概　要</a:t>
            </a:r>
            <a:endParaRPr lang="en-US" altLang="ja-JP" sz="1400" dirty="0" smtClean="0">
              <a:solidFill>
                <a:prstClr val="white"/>
              </a:solidFill>
              <a:latin typeface="ＭＳ Ｐゴシック"/>
            </a:endParaRPr>
          </a:p>
        </p:txBody>
      </p:sp>
      <p:sp>
        <p:nvSpPr>
          <p:cNvPr id="12" name="角丸四角形 11"/>
          <p:cNvSpPr/>
          <p:nvPr/>
        </p:nvSpPr>
        <p:spPr>
          <a:xfrm>
            <a:off x="-15552" y="692720"/>
            <a:ext cx="1139056"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趣　旨</a:t>
            </a:r>
            <a:endParaRPr lang="en-US" altLang="ja-JP" sz="1400" dirty="0" smtClean="0">
              <a:solidFill>
                <a:prstClr val="white"/>
              </a:solidFill>
              <a:latin typeface="ＭＳ Ｐゴシック"/>
            </a:endParaRPr>
          </a:p>
        </p:txBody>
      </p:sp>
      <p:sp>
        <p:nvSpPr>
          <p:cNvPr id="15" name="角丸四角形 14"/>
          <p:cNvSpPr/>
          <p:nvPr/>
        </p:nvSpPr>
        <p:spPr>
          <a:xfrm>
            <a:off x="-15553" y="6309320"/>
            <a:ext cx="1368153" cy="216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125"/>
            <a:r>
              <a:rPr lang="ja-JP" altLang="en-US" sz="1200" dirty="0" smtClean="0">
                <a:solidFill>
                  <a:prstClr val="white"/>
                </a:solidFill>
                <a:latin typeface="ＭＳ Ｐゴシック"/>
              </a:rPr>
              <a:t>　</a:t>
            </a:r>
            <a:r>
              <a:rPr lang="ja-JP" altLang="en-US" sz="1400" dirty="0" smtClean="0">
                <a:solidFill>
                  <a:prstClr val="white"/>
                </a:solidFill>
                <a:latin typeface="ＭＳ Ｐゴシック"/>
              </a:rPr>
              <a:t>施行期日</a:t>
            </a:r>
            <a:endParaRPr lang="en-US" altLang="ja-JP" sz="1400" dirty="0" smtClean="0">
              <a:solidFill>
                <a:prstClr val="white"/>
              </a:solidFill>
              <a:latin typeface="ＭＳ Ｐゴシック"/>
            </a:endParaRPr>
          </a:p>
        </p:txBody>
      </p:sp>
      <p:sp>
        <p:nvSpPr>
          <p:cNvPr id="3" name="テキスト ボックス 2"/>
          <p:cNvSpPr txBox="1"/>
          <p:nvPr/>
        </p:nvSpPr>
        <p:spPr>
          <a:xfrm>
            <a:off x="8855149" y="5229248"/>
            <a:ext cx="1080120" cy="207749"/>
          </a:xfrm>
          <a:prstGeom prst="rect">
            <a:avLst/>
          </a:prstGeom>
          <a:noFill/>
        </p:spPr>
        <p:txBody>
          <a:bodyPr wrap="square" rtlCol="0">
            <a:spAutoFit/>
          </a:bodyPr>
          <a:lstStyle/>
          <a:p>
            <a:pPr defTabSz="914125">
              <a:lnSpc>
                <a:spcPts val="900"/>
              </a:lnSpc>
            </a:pPr>
            <a:endParaRPr lang="ja-JP" altLang="en-US" sz="900" dirty="0">
              <a:solidFill>
                <a:srgbClr val="FF0000"/>
              </a:solidFill>
              <a:latin typeface="ＭＳ Ｐゴシック"/>
            </a:endParaRPr>
          </a:p>
        </p:txBody>
      </p:sp>
      <p:sp>
        <p:nvSpPr>
          <p:cNvPr id="4" name="正方形/長方形 3"/>
          <p:cNvSpPr/>
          <p:nvPr/>
        </p:nvSpPr>
        <p:spPr>
          <a:xfrm>
            <a:off x="-13065" y="-27384"/>
            <a:ext cx="9919065" cy="646331"/>
          </a:xfrm>
          <a:prstGeom prst="rect">
            <a:avLst/>
          </a:prstGeom>
        </p:spPr>
        <p:txBody>
          <a:bodyPr wrap="square">
            <a:spAutoFit/>
          </a:bodyPr>
          <a:lstStyle/>
          <a:p>
            <a:pPr algn="ctr" defTabSz="914125"/>
            <a:r>
              <a:rPr lang="ja-JP" altLang="en-US" b="1" dirty="0">
                <a:solidFill>
                  <a:prstClr val="black"/>
                </a:solidFill>
                <a:latin typeface="メイリオ" pitchFamily="50" charset="-128"/>
                <a:ea typeface="メイリオ" pitchFamily="50" charset="-128"/>
              </a:rPr>
              <a:t>地域における医療及び介護の総合的な確保を推進するため</a:t>
            </a:r>
            <a:r>
              <a:rPr lang="ja-JP" altLang="en-US" b="1" dirty="0" smtClean="0">
                <a:solidFill>
                  <a:prstClr val="black"/>
                </a:solidFill>
                <a:latin typeface="メイリオ" pitchFamily="50" charset="-128"/>
                <a:ea typeface="メイリオ" pitchFamily="50" charset="-128"/>
              </a:rPr>
              <a:t>の</a:t>
            </a:r>
            <a:endParaRPr lang="en-US" altLang="ja-JP" b="1" dirty="0" smtClean="0">
              <a:solidFill>
                <a:prstClr val="black"/>
              </a:solidFill>
              <a:latin typeface="メイリオ" pitchFamily="50" charset="-128"/>
              <a:ea typeface="メイリオ" pitchFamily="50" charset="-128"/>
            </a:endParaRPr>
          </a:p>
          <a:p>
            <a:pPr algn="ctr" defTabSz="914125"/>
            <a:r>
              <a:rPr lang="ja-JP" altLang="en-US" b="1" dirty="0" smtClean="0">
                <a:solidFill>
                  <a:prstClr val="black"/>
                </a:solidFill>
                <a:latin typeface="メイリオ" pitchFamily="50" charset="-128"/>
                <a:ea typeface="メイリオ" pitchFamily="50" charset="-128"/>
              </a:rPr>
              <a:t>関係</a:t>
            </a:r>
            <a:r>
              <a:rPr lang="ja-JP" altLang="en-US" b="1" dirty="0">
                <a:solidFill>
                  <a:prstClr val="black"/>
                </a:solidFill>
                <a:latin typeface="メイリオ" pitchFamily="50" charset="-128"/>
                <a:ea typeface="メイリオ" pitchFamily="50" charset="-128"/>
              </a:rPr>
              <a:t>法律の整備等に関する</a:t>
            </a:r>
            <a:r>
              <a:rPr lang="ja-JP" altLang="en-US" b="1" dirty="0" smtClean="0">
                <a:solidFill>
                  <a:prstClr val="black"/>
                </a:solidFill>
                <a:latin typeface="メイリオ" pitchFamily="50" charset="-128"/>
                <a:ea typeface="メイリオ" pitchFamily="50" charset="-128"/>
              </a:rPr>
              <a:t>法律（概要）</a:t>
            </a:r>
            <a:endParaRPr lang="ja-JP" altLang="en-US" dirty="0">
              <a:solidFill>
                <a:prstClr val="black"/>
              </a:solidFil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 y="501628"/>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18</a:t>
            </a:fld>
            <a:endParaRPr kumimoji="1" lang="ja-JP" altLang="en-US" sz="2000" dirty="0">
              <a:solidFill>
                <a:schemeClr val="tx1"/>
              </a:solidFill>
            </a:endParaRPr>
          </a:p>
        </p:txBody>
      </p:sp>
    </p:spTree>
    <p:extLst>
      <p:ext uri="{BB962C8B-B14F-4D97-AF65-F5344CB8AC3E}">
        <p14:creationId xmlns:p14="http://schemas.microsoft.com/office/powerpoint/2010/main" val="2383060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額縁 6"/>
          <p:cNvSpPr/>
          <p:nvPr/>
        </p:nvSpPr>
        <p:spPr>
          <a:xfrm flipH="1">
            <a:off x="196387" y="476672"/>
            <a:ext cx="9544690" cy="648072"/>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本日の内容</a:t>
            </a:r>
            <a:endParaRPr lang="en-US" altLang="ja-JP" sz="2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横巻き 5"/>
          <p:cNvSpPr/>
          <p:nvPr/>
        </p:nvSpPr>
        <p:spPr>
          <a:xfrm>
            <a:off x="302031" y="1700808"/>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１　医療機関の勤務環境改善をめぐる現状</a:t>
            </a:r>
            <a:endParaRPr lang="en-US" altLang="ja-JP" sz="2000" b="1" dirty="0" smtClean="0">
              <a:solidFill>
                <a:schemeClr val="tx1"/>
              </a:solidFill>
              <a:latin typeface="メイリオ" pitchFamily="50" charset="-128"/>
              <a:ea typeface="メイリオ" pitchFamily="50" charset="-128"/>
            </a:endParaRPr>
          </a:p>
        </p:txBody>
      </p:sp>
      <p:sp>
        <p:nvSpPr>
          <p:cNvPr id="9" name="横巻き 8"/>
          <p:cNvSpPr/>
          <p:nvPr/>
        </p:nvSpPr>
        <p:spPr>
          <a:xfrm>
            <a:off x="302031" y="270892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　</a:t>
            </a:r>
            <a:endParaRPr kumimoji="1" lang="en-US" altLang="ja-JP" b="1" dirty="0" smtClean="0">
              <a:solidFill>
                <a:schemeClr val="tx1"/>
              </a:solidFill>
              <a:latin typeface="メイリオ" pitchFamily="50" charset="-128"/>
              <a:ea typeface="メイリオ" pitchFamily="50" charset="-128"/>
            </a:endParaRPr>
          </a:p>
        </p:txBody>
      </p:sp>
      <p:sp>
        <p:nvSpPr>
          <p:cNvPr id="10" name="横巻き 9"/>
          <p:cNvSpPr/>
          <p:nvPr/>
        </p:nvSpPr>
        <p:spPr>
          <a:xfrm>
            <a:off x="302031" y="37170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a:t>
            </a:r>
            <a:endParaRPr kumimoji="1" lang="en-US" altLang="ja-JP" sz="2000" b="1" dirty="0" smtClean="0">
              <a:solidFill>
                <a:schemeClr val="tx1"/>
              </a:solidFill>
              <a:latin typeface="メイリオ" pitchFamily="50" charset="-128"/>
              <a:ea typeface="メイリオ" pitchFamily="50" charset="-128"/>
            </a:endParaRPr>
          </a:p>
        </p:txBody>
      </p:sp>
      <p:sp>
        <p:nvSpPr>
          <p:cNvPr id="11" name="横巻き 10"/>
          <p:cNvSpPr/>
          <p:nvPr/>
        </p:nvSpPr>
        <p:spPr>
          <a:xfrm>
            <a:off x="272480" y="479715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４</a:t>
            </a:r>
            <a:r>
              <a:rPr lang="ja-JP" altLang="en-US" sz="2000" b="1" dirty="0" smtClean="0">
                <a:solidFill>
                  <a:schemeClr val="tx1"/>
                </a:solidFill>
                <a:latin typeface="メイリオ" pitchFamily="50" charset="-128"/>
                <a:ea typeface="メイリオ" pitchFamily="50" charset="-128"/>
              </a:rPr>
              <a:t>　今後の取組</a:t>
            </a:r>
            <a:endParaRPr kumimoji="1" lang="en-US" altLang="ja-JP" sz="2000" b="1" dirty="0" smtClean="0">
              <a:solidFill>
                <a:schemeClr val="tx1"/>
              </a:solidFill>
              <a:latin typeface="メイリオ" pitchFamily="50" charset="-128"/>
              <a:ea typeface="メイリオ" pitchFamily="50" charset="-128"/>
            </a:endParaRPr>
          </a:p>
        </p:txBody>
      </p:sp>
      <p:sp>
        <p:nvSpPr>
          <p:cNvPr id="1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a:t>
            </a:fld>
            <a:endParaRPr kumimoji="1" lang="ja-JP" altLang="en-US" sz="2000" dirty="0">
              <a:solidFill>
                <a:schemeClr val="tx1"/>
              </a:solidFill>
            </a:endParaRPr>
          </a:p>
        </p:txBody>
      </p:sp>
      <p:sp>
        <p:nvSpPr>
          <p:cNvPr id="8" name="横巻き 7"/>
          <p:cNvSpPr/>
          <p:nvPr/>
        </p:nvSpPr>
        <p:spPr>
          <a:xfrm>
            <a:off x="272480" y="5805264"/>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itchFamily="50" charset="-128"/>
                <a:ea typeface="メイリオ" pitchFamily="50" charset="-128"/>
              </a:rPr>
              <a:t>５</a:t>
            </a:r>
            <a:r>
              <a:rPr lang="ja-JP" altLang="en-US" sz="2000" b="1" dirty="0" smtClean="0">
                <a:solidFill>
                  <a:schemeClr val="tx1"/>
                </a:solidFill>
                <a:latin typeface="メイリオ" pitchFamily="50" charset="-128"/>
                <a:ea typeface="メイリオ" pitchFamily="50" charset="-128"/>
              </a:rPr>
              <a:t>　医療勤務環境改善マネジメントシステムの導入、活用方法</a:t>
            </a:r>
            <a:endParaRPr kumimoji="1" lang="en-US" altLang="ja-JP" sz="2000" b="1" dirty="0" smtClean="0">
              <a:solidFill>
                <a:schemeClr val="tx1"/>
              </a:solidFill>
              <a:latin typeface="メイリオ" pitchFamily="50" charset="-128"/>
              <a:ea typeface="メイリオ" pitchFamily="50" charset="-128"/>
            </a:endParaRPr>
          </a:p>
        </p:txBody>
      </p:sp>
    </p:spTree>
    <p:extLst>
      <p:ext uri="{BB962C8B-B14F-4D97-AF65-F5344CB8AC3E}">
        <p14:creationId xmlns:p14="http://schemas.microsoft.com/office/powerpoint/2010/main" val="2907949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2749" y="52658"/>
            <a:ext cx="9523141" cy="352006"/>
          </a:xfrm>
          <a:prstGeom prst="rect">
            <a:avLst/>
          </a:prstGeom>
          <a:solidFill>
            <a:srgbClr val="FFFF00">
              <a:alpha val="30000"/>
            </a:srgbClr>
          </a:solidFill>
          <a:ln w="25400" cap="flat" cmpd="sng" algn="ctr">
            <a:solidFill>
              <a:srgbClr val="4F81BD">
                <a:shade val="50000"/>
              </a:srgbClr>
            </a:solidFill>
            <a:prstDash val="solid"/>
          </a:ln>
          <a:effectLst/>
        </p:spPr>
        <p:txBody>
          <a:bodyPr lIns="91423" tIns="45712" rIns="91423" bIns="45712" rtlCol="0" anchor="ctr"/>
          <a:lstStyle/>
          <a:p>
            <a:pPr algn="ctr" defTabSz="913960">
              <a:defRPr/>
            </a:pPr>
            <a:r>
              <a:rPr kumimoji="0" lang="ja-JP" altLang="en-US" b="1" kern="0" dirty="0" smtClean="0">
                <a:solidFill>
                  <a:prstClr val="black"/>
                </a:solidFill>
                <a:latin typeface="メイリオ" pitchFamily="50" charset="-128"/>
                <a:ea typeface="メイリオ" pitchFamily="50" charset="-128"/>
              </a:rPr>
              <a:t>地域における医療・介護の</a:t>
            </a:r>
            <a:r>
              <a:rPr kumimoji="0" lang="ja-JP" altLang="en-US" b="1" kern="0" dirty="0">
                <a:solidFill>
                  <a:prstClr val="black"/>
                </a:solidFill>
                <a:latin typeface="メイリオ" pitchFamily="50" charset="-128"/>
                <a:ea typeface="メイリオ" pitchFamily="50" charset="-128"/>
              </a:rPr>
              <a:t>総合</a:t>
            </a:r>
            <a:r>
              <a:rPr kumimoji="0" lang="ja-JP" altLang="en-US" b="1" kern="0" dirty="0" smtClean="0">
                <a:solidFill>
                  <a:prstClr val="black"/>
                </a:solidFill>
                <a:latin typeface="メイリオ" pitchFamily="50" charset="-128"/>
                <a:ea typeface="メイリオ" pitchFamily="50" charset="-128"/>
              </a:rPr>
              <a:t>的な確保を図るための</a:t>
            </a:r>
            <a:r>
              <a:rPr kumimoji="0" lang="ja-JP" altLang="en-US" b="1" kern="0" dirty="0">
                <a:solidFill>
                  <a:prstClr val="black"/>
                </a:solidFill>
                <a:latin typeface="メイリオ" pitchFamily="50" charset="-128"/>
                <a:ea typeface="メイリオ" pitchFamily="50" charset="-128"/>
              </a:rPr>
              <a:t>改革</a:t>
            </a:r>
            <a:endParaRPr kumimoji="0" lang="en-US" altLang="ja-JP" b="1" kern="0" dirty="0">
              <a:solidFill>
                <a:prstClr val="black"/>
              </a:solidFill>
              <a:latin typeface="メイリオ" pitchFamily="50" charset="-128"/>
              <a:ea typeface="メイリオ" pitchFamily="50" charset="-128"/>
            </a:endParaRPr>
          </a:p>
        </p:txBody>
      </p:sp>
      <p:sp>
        <p:nvSpPr>
          <p:cNvPr id="2" name="角丸四角形 1"/>
          <p:cNvSpPr/>
          <p:nvPr/>
        </p:nvSpPr>
        <p:spPr bwMode="auto">
          <a:xfrm>
            <a:off x="49598" y="476673"/>
            <a:ext cx="9777536" cy="637785"/>
          </a:xfrm>
          <a:prstGeom prst="roundRect">
            <a:avLst/>
          </a:prstGeom>
          <a:solidFill>
            <a:srgbClr val="FFFF99">
              <a:alpha val="48000"/>
            </a:srgb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marL="982284" indent="-1223401" algn="just" defTabSz="957091">
              <a:lnSpc>
                <a:spcPts val="1496"/>
              </a:lnSpc>
            </a:pPr>
            <a:r>
              <a:rPr lang="ja-JP" altLang="en-US" sz="1400" dirty="0">
                <a:solidFill>
                  <a:prstClr val="black"/>
                </a:solidFill>
                <a:latin typeface="HGPｺﾞｼｯｸM" panose="020B0600000000000000" pitchFamily="50" charset="-128"/>
                <a:ea typeface="HGPｺﾞｼｯｸM" panose="020B0600000000000000" pitchFamily="50" charset="-128"/>
              </a:rPr>
              <a:t>改革の目的：　今回の医療・介護の改革は、プログラム法の規定に基づき、</a:t>
            </a:r>
            <a:r>
              <a:rPr lang="ja-JP" altLang="en-US" sz="1400" b="1" dirty="0">
                <a:solidFill>
                  <a:srgbClr val="FF0000"/>
                </a:solidFill>
                <a:latin typeface="HGPｺﾞｼｯｸM" panose="020B0600000000000000" pitchFamily="50" charset="-128"/>
                <a:ea typeface="HGPｺﾞｼｯｸM" panose="020B0600000000000000" pitchFamily="50" charset="-128"/>
              </a:rPr>
              <a:t>高度急性期から在宅医療・介護までの一連のサービスを地域において総合的に確保</a:t>
            </a:r>
            <a:r>
              <a:rPr lang="ja-JP" altLang="en-US" sz="1400" dirty="0">
                <a:solidFill>
                  <a:prstClr val="black"/>
                </a:solidFill>
                <a:latin typeface="HGPｺﾞｼｯｸM" panose="020B0600000000000000" pitchFamily="50" charset="-128"/>
                <a:ea typeface="HGPｺﾞｼｯｸM" panose="020B0600000000000000" pitchFamily="50" charset="-128"/>
              </a:rPr>
              <a:t>することで地域における適切な医療・介護サービスの提供体制を実現し、患者の早期の社会復帰を進め、住み慣れた地域での継続的な生活を可能とすること　</a:t>
            </a:r>
          </a:p>
        </p:txBody>
      </p:sp>
      <p:sp>
        <p:nvSpPr>
          <p:cNvPr id="5" name="角丸四角形 4"/>
          <p:cNvSpPr/>
          <p:nvPr/>
        </p:nvSpPr>
        <p:spPr bwMode="auto">
          <a:xfrm>
            <a:off x="994079" y="1217394"/>
            <a:ext cx="8695161" cy="977251"/>
          </a:xfrm>
          <a:prstGeom prst="roundRect">
            <a:avLst/>
          </a:prstGeom>
          <a:solidFill>
            <a:srgbClr val="99FF99">
              <a:alpha val="49000"/>
            </a:srgbClr>
          </a:solidFill>
          <a:ln w="19050">
            <a:solidFill>
              <a:schemeClr val="tx1"/>
            </a:solidFill>
            <a:prstDash val="dash"/>
            <a:round/>
            <a:headEnd/>
            <a:tailEnd/>
          </a:ln>
        </p:spPr>
        <p:txBody>
          <a:bodyPr lIns="68403" tIns="34202" rIns="68403" bIns="34202" spcCol="0" rtlCol="0" anchor="ctr"/>
          <a:lstStyle/>
          <a:p>
            <a:pPr algn="just" defTabSz="957091"/>
            <a:endParaRPr lang="en-US" altLang="ja-JP" sz="1400" dirty="0">
              <a:solidFill>
                <a:prstClr val="black"/>
              </a:solidFill>
              <a:latin typeface="HGP創英角ｺﾞｼｯｸUB" pitchFamily="50" charset="-128"/>
            </a:endParaRPr>
          </a:p>
          <a:p>
            <a:pPr algn="just" defTabSz="957091"/>
            <a:endParaRPr lang="en-US" altLang="ja-JP" sz="1400" dirty="0">
              <a:solidFill>
                <a:prstClr val="black"/>
              </a:solidFill>
              <a:latin typeface="HGP創英角ｺﾞｼｯｸUB" pitchFamily="50" charset="-128"/>
            </a:endParaRPr>
          </a:p>
          <a:p>
            <a:pPr algn="just" defTabSz="957091"/>
            <a:r>
              <a:rPr lang="ja-JP" altLang="en-US" sz="1400" dirty="0">
                <a:solidFill>
                  <a:prstClr val="black"/>
                </a:solidFill>
                <a:latin typeface="HGP創英角ｺﾞｼｯｸUB" pitchFamily="50" charset="-128"/>
              </a:rPr>
              <a:t>　　　　　　</a:t>
            </a:r>
            <a:r>
              <a:rPr lang="ja-JP" altLang="en-US" sz="1400" b="1" dirty="0">
                <a:solidFill>
                  <a:prstClr val="black"/>
                </a:solidFill>
                <a:latin typeface="HGP創英角ｺﾞｼｯｸUB" pitchFamily="50" charset="-128"/>
              </a:rPr>
              <a:t>■医療及び介護サービスの整合的な計画の策定と、医療・介護を対象とした新たな財政支援制度</a:t>
            </a:r>
            <a:endParaRPr lang="en-US" altLang="ja-JP" sz="1400" b="1" dirty="0">
              <a:solidFill>
                <a:prstClr val="black"/>
              </a:solidFill>
              <a:latin typeface="HGP創英角ｺﾞｼｯｸUB" pitchFamily="50" charset="-128"/>
            </a:endParaRPr>
          </a:p>
          <a:p>
            <a:pPr marL="741167" algn="just" defTabSz="957091"/>
            <a:r>
              <a:rPr lang="ja-JP" altLang="en-US" sz="1000" dirty="0">
                <a:solidFill>
                  <a:prstClr val="black"/>
                </a:solidFill>
                <a:latin typeface="ＭＳ 明朝" panose="02020609040205080304" pitchFamily="17" charset="-128"/>
                <a:ea typeface="ＭＳ 明朝" panose="02020609040205080304" pitchFamily="17" charset="-128"/>
              </a:rPr>
              <a:t>　・都道府県が策定する医療計画と介護保険事業計画を、一体的・強い整合性を持った形で策定（両者を包括する基本的</a:t>
            </a:r>
            <a:r>
              <a:rPr lang="ja-JP" altLang="en-US" sz="1000">
                <a:solidFill>
                  <a:prstClr val="black"/>
                </a:solidFill>
                <a:latin typeface="ＭＳ 明朝" panose="02020609040205080304" pitchFamily="17" charset="-128"/>
                <a:ea typeface="ＭＳ 明朝" panose="02020609040205080304" pitchFamily="17" charset="-128"/>
              </a:rPr>
              <a:t>な方針）</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000" dirty="0">
                <a:solidFill>
                  <a:prstClr val="black"/>
                </a:solidFill>
                <a:latin typeface="ＭＳ 明朝" panose="02020609040205080304" pitchFamily="17" charset="-128"/>
                <a:ea typeface="ＭＳ 明朝" panose="02020609040205080304" pitchFamily="17" charset="-128"/>
              </a:rPr>
              <a:t>　　　　　  　・消費税増収分を活用した新たな財政支援制度（各都道府県に基金を設置）を法定化（医療・介護とも対象）</a:t>
            </a:r>
          </a:p>
        </p:txBody>
      </p:sp>
      <p:sp>
        <p:nvSpPr>
          <p:cNvPr id="6" name="角丸四角形 5"/>
          <p:cNvSpPr/>
          <p:nvPr/>
        </p:nvSpPr>
        <p:spPr bwMode="auto">
          <a:xfrm>
            <a:off x="128473" y="2194646"/>
            <a:ext cx="5103138" cy="2005937"/>
          </a:xfrm>
          <a:prstGeom prst="roundRect">
            <a:avLst>
              <a:gd name="adj" fmla="val 638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prstClr val="black"/>
                </a:solidFill>
                <a:latin typeface="HGP創英角ｺﾞｼｯｸUB" pitchFamily="50" charset="-128"/>
              </a:rPr>
              <a:t>■地域での効率的・質の高い医療の確保</a:t>
            </a:r>
            <a:endParaRPr lang="en-US" altLang="ja-JP" sz="1500" b="1" dirty="0">
              <a:solidFill>
                <a:prstClr val="black"/>
              </a:solidFill>
              <a:latin typeface="HGP創英角ｺﾞｼｯｸUB" pitchFamily="50" charset="-128"/>
            </a:endParaRPr>
          </a:p>
          <a:p>
            <a:pPr algn="just" defTabSz="957091"/>
            <a:r>
              <a:rPr lang="ja-JP" altLang="en-US" sz="1200" dirty="0">
                <a:solidFill>
                  <a:prstClr val="black"/>
                </a:solidFill>
                <a:latin typeface="ＭＳ Ｐゴシック"/>
              </a:rPr>
              <a:t>　○病床の機能分化・連携</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各医療機関が医療機能（高度急性期、急性期、回復期、慢性期）を</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en-US" altLang="ja-JP" sz="1000" dirty="0">
                <a:solidFill>
                  <a:prstClr val="black"/>
                </a:solidFill>
                <a:latin typeface="ＭＳ 明朝" panose="02020609040205080304" pitchFamily="17" charset="-128"/>
                <a:ea typeface="ＭＳ 明朝" panose="02020609040205080304" pitchFamily="17" charset="-128"/>
              </a:rPr>
              <a:t>  </a:t>
            </a:r>
            <a:r>
              <a:rPr lang="ja-JP" altLang="en-US" sz="1000" dirty="0">
                <a:solidFill>
                  <a:prstClr val="black"/>
                </a:solidFill>
                <a:latin typeface="ＭＳ 明朝" panose="02020609040205080304" pitchFamily="17" charset="-128"/>
                <a:ea typeface="ＭＳ 明朝" panose="02020609040205080304" pitchFamily="17" charset="-128"/>
              </a:rPr>
              <a:t>都道府県に報告</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都道府県は、報告制度等を活用し、各医療機能の必要量等を含む</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地域の医療提供体制の将来のあるべき姿</a:t>
            </a:r>
            <a:r>
              <a:rPr lang="en-US" altLang="ja-JP" sz="1000" dirty="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a:t>
            </a:r>
            <a:r>
              <a:rPr lang="en-US" altLang="ja-JP" sz="1000" dirty="0" smtClean="0">
                <a:solidFill>
                  <a:prstClr val="black"/>
                </a:solidFill>
                <a:latin typeface="ＭＳ 明朝" panose="02020609040205080304" pitchFamily="17" charset="-128"/>
                <a:ea typeface="ＭＳ 明朝" panose="02020609040205080304" pitchFamily="17" charset="-128"/>
              </a:rPr>
              <a:t>)</a:t>
            </a:r>
            <a:r>
              <a:rPr lang="ja-JP" altLang="en-US" sz="1000" dirty="0">
                <a:solidFill>
                  <a:prstClr val="black"/>
                </a:solidFill>
                <a:latin typeface="ＭＳ 明朝" panose="02020609040205080304" pitchFamily="17" charset="-128"/>
                <a:ea typeface="ＭＳ 明朝" panose="02020609040205080304" pitchFamily="17" charset="-128"/>
              </a:rPr>
              <a:t>を策定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医療構想（ビジョン）は</a:t>
            </a:r>
            <a:r>
              <a:rPr lang="ja-JP" altLang="en-US" sz="1000" dirty="0">
                <a:solidFill>
                  <a:prstClr val="black"/>
                </a:solidFill>
                <a:latin typeface="ＭＳ 明朝" panose="02020609040205080304" pitchFamily="17" charset="-128"/>
                <a:ea typeface="ＭＳ 明朝" panose="02020609040205080304" pitchFamily="17" charset="-128"/>
              </a:rPr>
              <a:t>、医療機関の自主的な取組と医療機関相互の</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協議により推進することを基本。なお、医療機関相互の協議の合意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に従わない医療機関が現れた場合等には必要な対処措置を講ずる</a:t>
            </a:r>
            <a:endParaRPr lang="en-US" altLang="ja-JP" sz="1000" dirty="0">
              <a:solidFill>
                <a:prstClr val="black"/>
              </a:solidFill>
              <a:latin typeface="ＭＳ 明朝" panose="02020609040205080304" pitchFamily="17" charset="-128"/>
              <a:ea typeface="ＭＳ 明朝" panose="02020609040205080304" pitchFamily="17" charset="-128"/>
            </a:endParaRPr>
          </a:p>
          <a:p>
            <a:pPr algn="just" defTabSz="957091"/>
            <a:r>
              <a:rPr lang="ja-JP" altLang="en-US" sz="1200" dirty="0">
                <a:solidFill>
                  <a:prstClr val="black"/>
                </a:solidFill>
                <a:latin typeface="ＭＳ Ｐゴシック"/>
              </a:rPr>
              <a:t>　○有床診療所等の役割の位置づけ</a:t>
            </a:r>
            <a:endParaRPr lang="en-US" altLang="ja-JP" sz="1200" dirty="0">
              <a:solidFill>
                <a:prstClr val="black"/>
              </a:solidFill>
              <a:latin typeface="ＭＳ Ｐゴシック"/>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病床機能報告制度及び地域</a:t>
            </a:r>
            <a:r>
              <a:rPr lang="ja-JP" altLang="en-US" sz="1000" dirty="0" smtClean="0">
                <a:solidFill>
                  <a:prstClr val="black"/>
                </a:solidFill>
                <a:latin typeface="ＭＳ 明朝" panose="02020609040205080304" pitchFamily="17" charset="-128"/>
                <a:ea typeface="ＭＳ 明朝" panose="02020609040205080304" pitchFamily="17" charset="-128"/>
              </a:rPr>
              <a:t>医療構想（ビジョン）の</a:t>
            </a:r>
            <a:r>
              <a:rPr lang="ja-JP" altLang="en-US" sz="1000" dirty="0">
                <a:solidFill>
                  <a:prstClr val="black"/>
                </a:solidFill>
                <a:latin typeface="ＭＳ 明朝" panose="02020609040205080304" pitchFamily="17" charset="-128"/>
                <a:ea typeface="ＭＳ 明朝" panose="02020609040205080304" pitchFamily="17" charset="-128"/>
              </a:rPr>
              <a:t>導入を踏まえ、国、</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地方公共団体、病院、国民（患者）と併せ、有床診療所の役割・責務に　　</a:t>
            </a:r>
            <a:endParaRPr lang="en-US" altLang="ja-JP" sz="1000" dirty="0">
              <a:solidFill>
                <a:prstClr val="black"/>
              </a:solidFill>
              <a:latin typeface="ＭＳ 明朝" panose="02020609040205080304" pitchFamily="17" charset="-128"/>
              <a:ea typeface="ＭＳ 明朝" panose="02020609040205080304" pitchFamily="17" charset="-128"/>
            </a:endParaRPr>
          </a:p>
          <a:p>
            <a:pPr marL="271999" indent="-76017" algn="just" defTabSz="957091">
              <a:lnSpc>
                <a:spcPts val="1047"/>
              </a:lnSpc>
            </a:pPr>
            <a:r>
              <a:rPr lang="ja-JP" altLang="en-US" sz="1000" dirty="0">
                <a:solidFill>
                  <a:prstClr val="black"/>
                </a:solidFill>
                <a:latin typeface="ＭＳ 明朝" panose="02020609040205080304" pitchFamily="17" charset="-128"/>
                <a:ea typeface="ＭＳ 明朝" panose="02020609040205080304" pitchFamily="17" charset="-128"/>
              </a:rPr>
              <a:t>　ついて、医療法に位置づける。</a:t>
            </a:r>
          </a:p>
          <a:p>
            <a:pPr algn="just" defTabSz="957091"/>
            <a:r>
              <a:rPr lang="ja-JP" altLang="en-US" sz="1200" dirty="0">
                <a:solidFill>
                  <a:prstClr val="black"/>
                </a:solidFill>
                <a:latin typeface="ＭＳ Ｐゴシック"/>
              </a:rPr>
              <a:t>　○在宅医療の推進、介護との連携</a:t>
            </a:r>
            <a:endParaRPr lang="en-US" altLang="ja-JP" sz="1200" dirty="0">
              <a:solidFill>
                <a:prstClr val="black"/>
              </a:solidFill>
              <a:latin typeface="ＭＳ Ｐゴシック"/>
            </a:endParaRPr>
          </a:p>
        </p:txBody>
      </p:sp>
      <p:sp>
        <p:nvSpPr>
          <p:cNvPr id="8" name="十字形 7"/>
          <p:cNvSpPr/>
          <p:nvPr/>
        </p:nvSpPr>
        <p:spPr bwMode="auto">
          <a:xfrm>
            <a:off x="5231610" y="1268828"/>
            <a:ext cx="431328" cy="354257"/>
          </a:xfrm>
          <a:prstGeom prst="plus">
            <a:avLst>
              <a:gd name="adj" fmla="val 37760"/>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68403" tIns="34202" rIns="68403" bIns="34202" spcCol="0" rtlCol="0" anchor="ctr"/>
          <a:lstStyle/>
          <a:p>
            <a:pPr marL="201576" indent="-201576" algn="just" defTabSz="957091">
              <a:buFont typeface="Wingdings" pitchFamily="2" charset="2"/>
              <a:buChar char="p"/>
            </a:pPr>
            <a:endParaRPr lang="ja-JP" altLang="en-US">
              <a:solidFill>
                <a:prstClr val="black"/>
              </a:solidFill>
              <a:latin typeface="HGP創英角ｺﾞｼｯｸUB" pitchFamily="50" charset="-128"/>
            </a:endParaRPr>
          </a:p>
        </p:txBody>
      </p:sp>
      <p:sp>
        <p:nvSpPr>
          <p:cNvPr id="9" name="角丸四角形 8"/>
          <p:cNvSpPr/>
          <p:nvPr/>
        </p:nvSpPr>
        <p:spPr bwMode="auto">
          <a:xfrm>
            <a:off x="5231609" y="2194578"/>
            <a:ext cx="4457638" cy="2005936"/>
          </a:xfrm>
          <a:prstGeom prst="roundRect">
            <a:avLst>
              <a:gd name="adj" fmla="val 6691"/>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27091" algn="just" defTabSz="957091"/>
            <a:r>
              <a:rPr lang="ja-JP" altLang="en-US" sz="1500" dirty="0">
                <a:solidFill>
                  <a:prstClr val="black"/>
                </a:solidFill>
                <a:latin typeface="HGP創英角ｺﾞｼｯｸUB" pitchFamily="50" charset="-128"/>
              </a:rPr>
              <a:t>　　</a:t>
            </a:r>
            <a:r>
              <a:rPr lang="ja-JP" altLang="en-US" sz="1500" b="1" dirty="0">
                <a:solidFill>
                  <a:prstClr val="black"/>
                </a:solidFill>
                <a:latin typeface="HGP創英角ｺﾞｼｯｸUB" pitchFamily="50" charset="-128"/>
              </a:rPr>
              <a:t>■地域包括ケアシステムの構築</a:t>
            </a:r>
            <a:endParaRPr lang="en-US" altLang="ja-JP" sz="1500" b="1" dirty="0">
              <a:solidFill>
                <a:prstClr val="black"/>
              </a:solidFill>
              <a:latin typeface="HGP創英角ｺﾞｼｯｸUB" pitchFamily="50" charset="-128"/>
            </a:endParaRPr>
          </a:p>
          <a:p>
            <a:pPr marL="127091" algn="just" defTabSz="957091">
              <a:lnSpc>
                <a:spcPts val="1422"/>
              </a:lnSpc>
            </a:pPr>
            <a:r>
              <a:rPr lang="ja-JP" altLang="en-US" sz="1200" dirty="0">
                <a:solidFill>
                  <a:prstClr val="black"/>
                </a:solidFill>
                <a:latin typeface="ＭＳ Ｐゴシック"/>
              </a:rPr>
              <a:t>　　　○地域支援事業の充実</a:t>
            </a:r>
            <a:endParaRPr lang="en-US" altLang="ja-JP" sz="1200" dirty="0">
              <a:solidFill>
                <a:prstClr val="black"/>
              </a:solidFill>
              <a:latin typeface="ＭＳ Ｐゴシック"/>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①在宅医療・介護連携の推進　②認知症施策の推進</a:t>
            </a:r>
            <a:endParaRPr lang="en-US" altLang="ja-JP" sz="1000" dirty="0">
              <a:solidFill>
                <a:prstClr val="black"/>
              </a:solidFill>
              <a:latin typeface="ＭＳ 明朝" panose="02020609040205080304" pitchFamily="17" charset="-128"/>
              <a:ea typeface="ＭＳ 明朝" panose="02020609040205080304" pitchFamily="17" charset="-128"/>
            </a:endParaRPr>
          </a:p>
          <a:p>
            <a:pPr marL="127091"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③地域ケア会議の推進　④生活支援サービスの充実・強化</a:t>
            </a:r>
            <a:endParaRPr lang="en-US" altLang="ja-JP" sz="10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800" dirty="0">
                <a:solidFill>
                  <a:prstClr val="black"/>
                </a:solidFill>
                <a:latin typeface="ＭＳ 明朝" panose="02020609040205080304" pitchFamily="17" charset="-128"/>
                <a:ea typeface="ＭＳ 明朝" panose="02020609040205080304" pitchFamily="17" charset="-128"/>
              </a:rPr>
              <a:t> *前回改正による</a:t>
            </a:r>
            <a:r>
              <a:rPr lang="en-US" altLang="ja-JP" sz="800" dirty="0">
                <a:solidFill>
                  <a:prstClr val="black"/>
                </a:solidFill>
                <a:latin typeface="ＭＳ 明朝" panose="02020609040205080304" pitchFamily="17" charset="-128"/>
                <a:ea typeface="ＭＳ 明朝" panose="02020609040205080304" pitchFamily="17" charset="-128"/>
              </a:rPr>
              <a:t>24</a:t>
            </a:r>
            <a:r>
              <a:rPr lang="ja-JP" altLang="en-US" sz="800" dirty="0">
                <a:solidFill>
                  <a:prstClr val="black"/>
                </a:solidFill>
                <a:latin typeface="ＭＳ 明朝" panose="02020609040205080304" pitchFamily="17" charset="-128"/>
                <a:ea typeface="ＭＳ 明朝" panose="02020609040205080304" pitchFamily="17" charset="-128"/>
              </a:rPr>
              <a:t>時間対応の定期巡回サービスをはじめ、介護サービ</a:t>
            </a:r>
            <a:endParaRPr lang="en-US" altLang="ja-JP" sz="800" dirty="0">
              <a:solidFill>
                <a:prstClr val="black"/>
              </a:solidFill>
              <a:latin typeface="ＭＳ 明朝" panose="02020609040205080304" pitchFamily="17" charset="-128"/>
              <a:ea typeface="ＭＳ 明朝" panose="02020609040205080304" pitchFamily="17" charset="-128"/>
            </a:endParaRPr>
          </a:p>
          <a:p>
            <a:pPr marL="804119" indent="-677027" algn="just" defTabSz="957091">
              <a:lnSpc>
                <a:spcPts val="1197"/>
              </a:lnSpc>
            </a:pPr>
            <a:r>
              <a:rPr lang="ja-JP" altLang="en-US" sz="800">
                <a:solidFill>
                  <a:prstClr val="black"/>
                </a:solidFill>
                <a:latin typeface="ＭＳ 明朝" panose="02020609040205080304" pitchFamily="17" charset="-128"/>
                <a:ea typeface="ＭＳ 明朝" panose="02020609040205080304" pitchFamily="17" charset="-128"/>
              </a:rPr>
              <a:t>　　　　　　スの充実・普及を推進</a:t>
            </a:r>
            <a:endParaRPr lang="en-US" altLang="ja-JP" sz="800" dirty="0">
              <a:solidFill>
                <a:prstClr val="black"/>
              </a:solidFill>
              <a:latin typeface="ＭＳ 明朝" panose="02020609040205080304" pitchFamily="17" charset="-128"/>
              <a:ea typeface="ＭＳ 明朝" panose="02020609040205080304" pitchFamily="17" charset="-128"/>
            </a:endParaRPr>
          </a:p>
          <a:p>
            <a:pPr marL="532120" indent="-405029" algn="just" defTabSz="957091">
              <a:lnSpc>
                <a:spcPts val="1422"/>
              </a:lnSpc>
            </a:pPr>
            <a:r>
              <a:rPr lang="ja-JP" altLang="en-US" sz="1200" dirty="0">
                <a:solidFill>
                  <a:prstClr val="black"/>
                </a:solidFill>
                <a:latin typeface="HGP創英角ｺﾞｼｯｸUB" pitchFamily="50" charset="-128"/>
              </a:rPr>
              <a:t>　　　○全国一律の予防給付（訪問介護・通所介護）を市町村が取り組む地域支援事業に移行し、多様化</a:t>
            </a:r>
            <a:endParaRPr lang="en-US" altLang="ja-JP" sz="1200" dirty="0">
              <a:solidFill>
                <a:prstClr val="black"/>
              </a:solidFill>
              <a:latin typeface="HGP創英角ｺﾞｼｯｸUB" pitchFamily="50" charset="-128"/>
            </a:endParaRPr>
          </a:p>
          <a:p>
            <a:pPr marL="532120" indent="-405029" algn="just" defTabSz="957091">
              <a:lnSpc>
                <a:spcPts val="1422"/>
              </a:lnSpc>
            </a:pPr>
            <a:r>
              <a:rPr lang="ja-JP" altLang="en-US" sz="1200" dirty="0">
                <a:solidFill>
                  <a:prstClr val="black"/>
                </a:solidFill>
                <a:latin typeface="HGP創英角ｺﾞｼｯｸUB" pitchFamily="50" charset="-128"/>
              </a:rPr>
              <a:t>　　　○特別養護老人ホームの「新規」入所者を、原則、要介護３以上に重点化　</a:t>
            </a:r>
            <a:r>
              <a:rPr lang="ja-JP" altLang="en-US" sz="900" dirty="0">
                <a:solidFill>
                  <a:prstClr val="black"/>
                </a:solidFill>
                <a:latin typeface="ＭＳ 明朝" panose="02020609040205080304" pitchFamily="17" charset="-128"/>
                <a:ea typeface="ＭＳ 明朝" panose="02020609040205080304" pitchFamily="17" charset="-128"/>
              </a:rPr>
              <a:t>*要介護</a:t>
            </a:r>
            <a:r>
              <a:rPr lang="en-US" altLang="ja-JP" sz="900" dirty="0">
                <a:solidFill>
                  <a:prstClr val="black"/>
                </a:solidFill>
                <a:latin typeface="ＭＳ 明朝" panose="02020609040205080304" pitchFamily="17" charset="-128"/>
                <a:ea typeface="ＭＳ 明朝" panose="02020609040205080304" pitchFamily="17" charset="-128"/>
              </a:rPr>
              <a:t>1</a:t>
            </a:r>
            <a:r>
              <a:rPr lang="ja-JP" altLang="en-US" sz="900" dirty="0">
                <a:solidFill>
                  <a:prstClr val="black"/>
                </a:solidFill>
                <a:latin typeface="ＭＳ 明朝" panose="02020609040205080304" pitchFamily="17" charset="-128"/>
                <a:ea typeface="ＭＳ 明朝" panose="02020609040205080304" pitchFamily="17" charset="-128"/>
              </a:rPr>
              <a:t>・</a:t>
            </a:r>
            <a:r>
              <a:rPr lang="en-US" altLang="ja-JP" sz="900" dirty="0">
                <a:solidFill>
                  <a:prstClr val="black"/>
                </a:solidFill>
                <a:latin typeface="ＭＳ 明朝" panose="02020609040205080304" pitchFamily="17" charset="-128"/>
                <a:ea typeface="ＭＳ 明朝" panose="02020609040205080304" pitchFamily="17" charset="-128"/>
              </a:rPr>
              <a:t>2</a:t>
            </a:r>
            <a:r>
              <a:rPr lang="ja-JP" altLang="en-US" sz="900" dirty="0">
                <a:solidFill>
                  <a:prstClr val="black"/>
                </a:solidFill>
                <a:latin typeface="ＭＳ 明朝" panose="02020609040205080304" pitchFamily="17" charset="-128"/>
                <a:ea typeface="ＭＳ 明朝" panose="02020609040205080304" pitchFamily="17" charset="-128"/>
              </a:rPr>
              <a:t>でも一定の場合には入所可能</a:t>
            </a:r>
          </a:p>
        </p:txBody>
      </p:sp>
      <p:sp>
        <p:nvSpPr>
          <p:cNvPr id="18" name="角丸四角形 17"/>
          <p:cNvSpPr/>
          <p:nvPr/>
        </p:nvSpPr>
        <p:spPr bwMode="auto">
          <a:xfrm>
            <a:off x="7212584" y="4457754"/>
            <a:ext cx="2614551" cy="2262857"/>
          </a:xfrm>
          <a:prstGeom prst="roundRect">
            <a:avLst>
              <a:gd name="adj" fmla="val 6677"/>
            </a:avLst>
          </a:prstGeom>
          <a:solidFill>
            <a:schemeClr val="accent6">
              <a:lumMod val="20000"/>
              <a:lumOff val="80000"/>
            </a:schemeClr>
          </a:solidFill>
          <a:ln w="19050">
            <a:solidFill>
              <a:schemeClr val="tx1"/>
            </a:solidFill>
            <a:prstDash val="dash"/>
            <a:round/>
            <a:headEnd/>
            <a:tailEnd/>
          </a:ln>
        </p:spPr>
        <p:txBody>
          <a:bodyPr lIns="68403" tIns="34202" rIns="68403" bIns="34202" spcCol="0" rtlCol="0" anchor="ctr"/>
          <a:lstStyle/>
          <a:p>
            <a:pPr marL="135405" indent="-135405" algn="just" defTabSz="957091"/>
            <a:r>
              <a:rPr lang="ja-JP" altLang="en-US" sz="1500" b="1" dirty="0">
                <a:solidFill>
                  <a:prstClr val="black"/>
                </a:solidFill>
                <a:latin typeface="HGP創英角ｺﾞｼｯｸUB" pitchFamily="50" charset="-128"/>
              </a:rPr>
              <a:t>■持続可能な介護保険制度の構築　</a:t>
            </a:r>
            <a:r>
              <a:rPr lang="ja-JP" altLang="en-US" sz="1000" b="1" dirty="0">
                <a:solidFill>
                  <a:prstClr val="black"/>
                </a:solidFill>
                <a:latin typeface="HGP創英角ｺﾞｼｯｸUB" pitchFamily="50" charset="-128"/>
              </a:rPr>
              <a:t>（費用負担の公平化）</a:t>
            </a:r>
            <a:endParaRPr lang="en-US" altLang="ja-JP" sz="1000" b="1" dirty="0">
              <a:solidFill>
                <a:prstClr val="black"/>
              </a:solidFill>
              <a:latin typeface="HGP創英角ｺﾞｼｯｸUB" pitchFamily="50" charset="-128"/>
            </a:endParaRPr>
          </a:p>
          <a:p>
            <a:pPr marL="135405" indent="-135405" algn="just" defTabSz="957091"/>
            <a:r>
              <a:rPr lang="ja-JP" altLang="en-US" sz="1200" dirty="0">
                <a:solidFill>
                  <a:prstClr val="black"/>
                </a:solidFill>
                <a:latin typeface="ＭＳ Ｐゴシック"/>
              </a:rPr>
              <a:t>○低所得者の保険料の軽減割合を拡大</a:t>
            </a:r>
            <a:endParaRPr lang="en-US" altLang="ja-JP" sz="1200" dirty="0">
              <a:solidFill>
                <a:prstClr val="black"/>
              </a:solidFill>
              <a:latin typeface="ＭＳ Ｐゴシック"/>
            </a:endParaRPr>
          </a:p>
          <a:p>
            <a:pPr marL="135405" indent="-135405" algn="just" defTabSz="957091"/>
            <a:r>
              <a:rPr lang="ja-JP" altLang="en-US" sz="10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*給付費の５割の公費に加えて別枠で公費を投入し、低所得者の保険料の軽減割合を拡大</a:t>
            </a:r>
            <a:endParaRPr lang="en-US" altLang="ja-JP" sz="900" dirty="0">
              <a:solidFill>
                <a:prstClr val="black"/>
              </a:solidFill>
              <a:latin typeface="ＭＳ 明朝" panose="02020609040205080304" pitchFamily="17" charset="-128"/>
              <a:ea typeface="ＭＳ 明朝" panose="02020609040205080304" pitchFamily="17" charset="-128"/>
            </a:endParaRPr>
          </a:p>
          <a:p>
            <a:pPr marL="135405" indent="-135405" algn="just" defTabSz="957091"/>
            <a:r>
              <a:rPr lang="ja-JP" altLang="en-US" sz="1200" dirty="0">
                <a:solidFill>
                  <a:prstClr val="black"/>
                </a:solidFill>
                <a:latin typeface="ＭＳ Ｐゴシック"/>
              </a:rPr>
              <a:t>○一定以上の所得のある利用者の自己負担を引上げ</a:t>
            </a:r>
            <a:endParaRPr lang="en-US" altLang="ja-JP" sz="1200" dirty="0">
              <a:solidFill>
                <a:prstClr val="black"/>
              </a:solidFill>
              <a:latin typeface="ＭＳ Ｐゴシック"/>
            </a:endParaRPr>
          </a:p>
          <a:p>
            <a:pPr marL="135405" indent="-135405" algn="just" defTabSz="957091"/>
            <a:r>
              <a:rPr lang="ja-JP" altLang="en-US" sz="1200" dirty="0">
                <a:solidFill>
                  <a:prstClr val="black"/>
                </a:solidFill>
                <a:latin typeface="ＭＳ Ｐゴシック"/>
              </a:rPr>
              <a:t>○低所得の施設利用者の食費・居住費を補填する「補足給付」の要件に資産などを追加</a:t>
            </a:r>
            <a:endParaRPr lang="en-US" altLang="ja-JP" sz="1200" dirty="0">
              <a:solidFill>
                <a:prstClr val="black"/>
              </a:solidFill>
              <a:latin typeface="ＭＳ Ｐゴシック"/>
            </a:endParaRPr>
          </a:p>
        </p:txBody>
      </p:sp>
      <p:sp>
        <p:nvSpPr>
          <p:cNvPr id="19" name="角丸四角形 18"/>
          <p:cNvSpPr/>
          <p:nvPr/>
        </p:nvSpPr>
        <p:spPr bwMode="auto">
          <a:xfrm>
            <a:off x="4618677" y="4459385"/>
            <a:ext cx="2657958" cy="2262857"/>
          </a:xfrm>
          <a:prstGeom prst="roundRect">
            <a:avLst>
              <a:gd name="adj" fmla="val 9955"/>
            </a:avLst>
          </a:prstGeom>
          <a:solidFill>
            <a:schemeClr val="accent5">
              <a:lumMod val="20000"/>
              <a:lumOff val="80000"/>
            </a:schemeClr>
          </a:solidFill>
          <a:ln w="19050">
            <a:solidFill>
              <a:schemeClr val="tx1"/>
            </a:solidFill>
            <a:prstDash val="dash"/>
            <a:round/>
            <a:headEnd/>
            <a:tailEnd/>
          </a:ln>
        </p:spPr>
        <p:txBody>
          <a:bodyPr lIns="68403" tIns="34202" rIns="68403" bIns="34202" spcCol="0" rtlCol="0" anchor="ctr"/>
          <a:lstStyle/>
          <a:p>
            <a:pPr algn="just" defTabSz="957091"/>
            <a:r>
              <a:rPr lang="ja-JP" altLang="en-US" sz="1500" b="1" dirty="0">
                <a:solidFill>
                  <a:srgbClr val="FF0000"/>
                </a:solidFill>
                <a:latin typeface="HGP創英角ｺﾞｼｯｸUB" pitchFamily="50" charset="-128"/>
              </a:rPr>
              <a:t>■医療・介護従事者の確保</a:t>
            </a:r>
            <a:endParaRPr lang="en-US" altLang="ja-JP" sz="1500" b="1" dirty="0">
              <a:solidFill>
                <a:srgbClr val="FF0000"/>
              </a:solidFill>
              <a:latin typeface="HGP創英角ｺﾞｼｯｸUB" pitchFamily="50"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医師確保支援を行う地域医療支援センターの機能の位置づけ</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看護師等免許保持者に対して、ナースセンターへの届出制度を創設</a:t>
            </a:r>
            <a:endParaRPr lang="en-US" altLang="ja-JP" sz="1000" dirty="0">
              <a:solidFill>
                <a:prstClr val="black"/>
              </a:solidFill>
              <a:latin typeface="ＭＳ Ｐゴシック"/>
            </a:endParaRPr>
          </a:p>
          <a:p>
            <a:pPr marL="135405" indent="-135405" algn="just" defTabSz="957091"/>
            <a:r>
              <a:rPr lang="ja-JP" altLang="en-US" sz="1100" b="1" dirty="0">
                <a:solidFill>
                  <a:srgbClr val="FF0000"/>
                </a:solidFill>
                <a:latin typeface="ＭＳ Ｐゴシック"/>
              </a:rPr>
              <a:t>○</a:t>
            </a:r>
            <a:r>
              <a:rPr lang="ja-JP" altLang="en-US" sz="1000" b="1" dirty="0">
                <a:solidFill>
                  <a:srgbClr val="FF0000"/>
                </a:solidFill>
                <a:latin typeface="ＭＳ Ｐゴシック"/>
              </a:rPr>
              <a:t>医療機関の勤務環境改善</a:t>
            </a:r>
            <a:endParaRPr lang="en-US" altLang="ja-JP" sz="1000" b="1" dirty="0">
              <a:solidFill>
                <a:srgbClr val="FF0000"/>
              </a:solidFill>
              <a:latin typeface="ＭＳ Ｐゴシック"/>
            </a:endParaRPr>
          </a:p>
          <a:p>
            <a:pPr marL="135405" indent="-135405" algn="just" defTabSz="957091"/>
            <a:r>
              <a:rPr lang="ja-JP" altLang="en-US" sz="900" b="1" spc="-75" dirty="0">
                <a:solidFill>
                  <a:srgbClr val="FF0000"/>
                </a:solidFill>
                <a:latin typeface="ＭＳ 明朝" panose="02020609040205080304" pitchFamily="17" charset="-128"/>
                <a:ea typeface="ＭＳ 明朝" panose="02020609040205080304" pitchFamily="17" charset="-128"/>
              </a:rPr>
              <a:t>　</a:t>
            </a:r>
            <a:r>
              <a:rPr lang="ja-JP" altLang="en-US" sz="800" b="1" spc="-75" dirty="0">
                <a:solidFill>
                  <a:srgbClr val="FF0000"/>
                </a:solidFill>
                <a:latin typeface="ＭＳ 明朝" panose="02020609040205080304" pitchFamily="17" charset="-128"/>
                <a:ea typeface="ＭＳ 明朝" panose="02020609040205080304" pitchFamily="17" charset="-128"/>
              </a:rPr>
              <a:t>*指針の策定、都道府県で取組を支援する仕組み</a:t>
            </a:r>
            <a:endParaRPr lang="en-US" altLang="ja-JP" sz="800" b="1" spc="-75" dirty="0">
              <a:solidFill>
                <a:srgbClr val="FF0000"/>
              </a:solidFill>
              <a:latin typeface="ＭＳ 明朝" panose="02020609040205080304" pitchFamily="17" charset="-128"/>
              <a:ea typeface="ＭＳ 明朝" panose="02020609040205080304" pitchFamily="17" charset="-128"/>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臨床修練制度の高度な医療技術を有する外国医師への拡充</a:t>
            </a:r>
            <a:endParaRPr lang="en-US" altLang="ja-JP" sz="1000" dirty="0">
              <a:solidFill>
                <a:prstClr val="black"/>
              </a:solidFill>
              <a:latin typeface="ＭＳ Ｐゴシック"/>
            </a:endParaRPr>
          </a:p>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歯科技工士国家試験の全国統一化</a:t>
            </a:r>
          </a:p>
          <a:p>
            <a:pPr marL="135405" indent="-135405" algn="just" defTabSz="957091"/>
            <a:r>
              <a:rPr lang="ja-JP" altLang="en-US" sz="1100" dirty="0">
                <a:solidFill>
                  <a:prstClr val="black"/>
                </a:solidFill>
                <a:latin typeface="ＭＳ Ｐゴシック"/>
              </a:rPr>
              <a:t>○介護従事者の確保</a:t>
            </a:r>
            <a:endParaRPr lang="en-US" altLang="ja-JP" sz="1100" dirty="0">
              <a:solidFill>
                <a:prstClr val="black"/>
              </a:solidFill>
              <a:latin typeface="ＭＳ Ｐゴシック"/>
            </a:endParaRPr>
          </a:p>
          <a:p>
            <a:pPr marL="135405" indent="-135405" algn="just" defTabSz="957091"/>
            <a:r>
              <a:rPr lang="ja-JP" altLang="en-US" sz="900" dirty="0">
                <a:solidFill>
                  <a:prstClr val="black"/>
                </a:solidFill>
                <a:latin typeface="ＭＳ 明朝" panose="02020609040205080304" pitchFamily="17" charset="-128"/>
                <a:ea typeface="ＭＳ 明朝" panose="02020609040205080304" pitchFamily="17" charset="-128"/>
              </a:rPr>
              <a:t> 　*上記基金による対応、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21" name="下矢印 20"/>
          <p:cNvSpPr/>
          <p:nvPr/>
        </p:nvSpPr>
        <p:spPr bwMode="auto">
          <a:xfrm>
            <a:off x="3897507" y="2248435"/>
            <a:ext cx="887142" cy="158741"/>
          </a:xfrm>
          <a:prstGeom prst="downArrow">
            <a:avLst/>
          </a:prstGeom>
          <a:solidFill>
            <a:schemeClr val="accent1">
              <a:lumMod val="20000"/>
              <a:lumOff val="80000"/>
            </a:schemeClr>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2" name="下矢印 21"/>
          <p:cNvSpPr/>
          <p:nvPr/>
        </p:nvSpPr>
        <p:spPr bwMode="auto">
          <a:xfrm>
            <a:off x="8519897" y="2246284"/>
            <a:ext cx="852431" cy="160824"/>
          </a:xfrm>
          <a:prstGeom prst="downArrow">
            <a:avLst/>
          </a:prstGeom>
          <a:solidFill>
            <a:srgbClr val="FFCC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7" name="角丸四角形 26"/>
          <p:cNvSpPr/>
          <p:nvPr/>
        </p:nvSpPr>
        <p:spPr bwMode="auto">
          <a:xfrm>
            <a:off x="1249545" y="1268828"/>
            <a:ext cx="3814905" cy="354257"/>
          </a:xfrm>
          <a:prstGeom prst="roundRect">
            <a:avLst/>
          </a:prstGeom>
          <a:solidFill>
            <a:schemeClr val="accent5">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効率的かつ質の高い医療提供体制の構築</a:t>
            </a:r>
          </a:p>
        </p:txBody>
      </p:sp>
      <p:sp>
        <p:nvSpPr>
          <p:cNvPr id="29" name="角丸四角形 28"/>
          <p:cNvSpPr/>
          <p:nvPr/>
        </p:nvSpPr>
        <p:spPr bwMode="auto">
          <a:xfrm>
            <a:off x="5844536" y="1268760"/>
            <a:ext cx="3733272" cy="360040"/>
          </a:xfrm>
          <a:prstGeom prst="roundRect">
            <a:avLst/>
          </a:prstGeom>
          <a:solidFill>
            <a:schemeClr val="accent6">
              <a:lumMod val="20000"/>
              <a:lumOff val="80000"/>
            </a:schemeClr>
          </a:solidFill>
          <a:ln w="25400">
            <a:solidFill>
              <a:srgbClr val="4F81BD">
                <a:shade val="50000"/>
              </a:srgbClr>
            </a:solidFill>
            <a:round/>
            <a:headEnd/>
            <a:tailEnd/>
          </a:ln>
          <a:scene3d>
            <a:camera prst="orthographicFront"/>
            <a:lightRig rig="threePt" dir="t"/>
          </a:scene3d>
          <a:sp3d>
            <a:bevelT/>
            <a:bevelB/>
          </a:sp3d>
        </p:spPr>
        <p:txBody>
          <a:bodyPr lIns="68403" tIns="34202" rIns="68403" bIns="34202" spcCol="0" rtlCol="0" anchor="ctr"/>
          <a:lstStyle/>
          <a:p>
            <a:pPr algn="ctr" defTabSz="957091"/>
            <a:r>
              <a:rPr lang="ja-JP" altLang="en-US" sz="1400" dirty="0">
                <a:solidFill>
                  <a:prstClr val="black"/>
                </a:solidFill>
                <a:latin typeface="HGP創英角ｺﾞｼｯｸUB" pitchFamily="50" charset="-128"/>
              </a:rPr>
              <a:t>地域包括ケアシステムの構築</a:t>
            </a:r>
          </a:p>
        </p:txBody>
      </p:sp>
      <p:sp>
        <p:nvSpPr>
          <p:cNvPr id="35" name="角丸四角形 34"/>
          <p:cNvSpPr/>
          <p:nvPr/>
        </p:nvSpPr>
        <p:spPr>
          <a:xfrm>
            <a:off x="49598" y="1165894"/>
            <a:ext cx="9777536" cy="3086057"/>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a:endParaRPr lang="ja-JP" altLang="en-US" dirty="0">
              <a:solidFill>
                <a:prstClr val="white"/>
              </a:solidFill>
            </a:endParaRPr>
          </a:p>
        </p:txBody>
      </p:sp>
      <p:sp>
        <p:nvSpPr>
          <p:cNvPr id="37" name="屈折矢印 36"/>
          <p:cNvSpPr/>
          <p:nvPr/>
        </p:nvSpPr>
        <p:spPr bwMode="auto">
          <a:xfrm rot="5400000">
            <a:off x="191217" y="1107855"/>
            <a:ext cx="799029" cy="812303"/>
          </a:xfrm>
          <a:prstGeom prst="bentUpArrow">
            <a:avLst>
              <a:gd name="adj1" fmla="val 37154"/>
              <a:gd name="adj2" fmla="val 25000"/>
              <a:gd name="adj3" fmla="val 25000"/>
            </a:avLst>
          </a:prstGeom>
          <a:solidFill>
            <a:srgbClr val="CCFFCC"/>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10" name="左右矢印 9"/>
          <p:cNvSpPr/>
          <p:nvPr/>
        </p:nvSpPr>
        <p:spPr bwMode="auto">
          <a:xfrm>
            <a:off x="4908512" y="2905782"/>
            <a:ext cx="657414" cy="757026"/>
          </a:xfrm>
          <a:prstGeom prst="leftRightArrow">
            <a:avLst>
              <a:gd name="adj1" fmla="val 50000"/>
              <a:gd name="adj2" fmla="val 21078"/>
            </a:avLst>
          </a:prstGeom>
          <a:gradFill>
            <a:gsLst>
              <a:gs pos="0">
                <a:schemeClr val="accent5">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5" name="角丸四角形 24"/>
          <p:cNvSpPr/>
          <p:nvPr/>
        </p:nvSpPr>
        <p:spPr bwMode="auto">
          <a:xfrm>
            <a:off x="4791840" y="2327806"/>
            <a:ext cx="885528" cy="372253"/>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r>
              <a:rPr lang="ja-JP" altLang="en-US" sz="1200" dirty="0">
                <a:solidFill>
                  <a:prstClr val="black"/>
                </a:solidFill>
                <a:latin typeface="HGP創英角ｺﾞｼｯｸUB" pitchFamily="50" charset="-128"/>
              </a:rPr>
              <a:t>サービス</a:t>
            </a:r>
            <a:endParaRPr lang="en-US" altLang="ja-JP" sz="1200" dirty="0">
              <a:solidFill>
                <a:prstClr val="black"/>
              </a:solidFill>
              <a:latin typeface="HGP創英角ｺﾞｼｯｸUB" pitchFamily="50" charset="-128"/>
            </a:endParaRPr>
          </a:p>
          <a:p>
            <a:pPr algn="ctr" defTabSz="716224"/>
            <a:r>
              <a:rPr lang="ja-JP" altLang="en-US" sz="1200" dirty="0">
                <a:solidFill>
                  <a:prstClr val="black"/>
                </a:solidFill>
                <a:latin typeface="HGP創英角ｺﾞｼｯｸUB" pitchFamily="50" charset="-128"/>
              </a:rPr>
              <a:t>の充実</a:t>
            </a:r>
          </a:p>
        </p:txBody>
      </p:sp>
      <p:sp>
        <p:nvSpPr>
          <p:cNvPr id="51" name="角丸四角形 50"/>
          <p:cNvSpPr/>
          <p:nvPr/>
        </p:nvSpPr>
        <p:spPr bwMode="auto">
          <a:xfrm>
            <a:off x="1056898" y="19134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基金</a:t>
            </a:r>
          </a:p>
        </p:txBody>
      </p:sp>
      <p:sp>
        <p:nvSpPr>
          <p:cNvPr id="24" name="角丸四角形 23"/>
          <p:cNvSpPr/>
          <p:nvPr/>
        </p:nvSpPr>
        <p:spPr>
          <a:xfrm>
            <a:off x="49598" y="4406320"/>
            <a:ext cx="9777536" cy="2374091"/>
          </a:xfrm>
          <a:prstGeom prst="roundRect">
            <a:avLst>
              <a:gd name="adj" fmla="val 337"/>
            </a:avLst>
          </a:prstGeom>
          <a:noFill/>
          <a:ln w="3175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373" tIns="45688" rIns="91373" bIns="45688" rtlCol="0" anchor="ctr"/>
          <a:lstStyle/>
          <a:p>
            <a:pPr algn="ctr"/>
            <a:endParaRPr lang="ja-JP" altLang="en-US" dirty="0">
              <a:solidFill>
                <a:prstClr val="white"/>
              </a:solidFill>
            </a:endParaRPr>
          </a:p>
        </p:txBody>
      </p:sp>
      <p:sp>
        <p:nvSpPr>
          <p:cNvPr id="30" name="下矢印 29"/>
          <p:cNvSpPr/>
          <p:nvPr/>
        </p:nvSpPr>
        <p:spPr bwMode="auto">
          <a:xfrm rot="10800000">
            <a:off x="2862128" y="4200582"/>
            <a:ext cx="1165744" cy="249159"/>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1" name="下矢印 30"/>
          <p:cNvSpPr/>
          <p:nvPr/>
        </p:nvSpPr>
        <p:spPr bwMode="auto">
          <a:xfrm rot="10800000">
            <a:off x="4577395" y="4200515"/>
            <a:ext cx="1044251" cy="258802"/>
          </a:xfrm>
          <a:prstGeom prst="downArrow">
            <a:avLst/>
          </a:prstGeom>
          <a:solidFill>
            <a:schemeClr val="tx2"/>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2" name="下矢印 31"/>
          <p:cNvSpPr/>
          <p:nvPr/>
        </p:nvSpPr>
        <p:spPr bwMode="auto">
          <a:xfrm rot="10800000">
            <a:off x="7850469" y="4200583"/>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28" name="角丸四角形 27"/>
          <p:cNvSpPr/>
          <p:nvPr/>
        </p:nvSpPr>
        <p:spPr bwMode="auto">
          <a:xfrm>
            <a:off x="4618677" y="6206519"/>
            <a:ext cx="2632500" cy="501429"/>
          </a:xfrm>
          <a:prstGeom prst="roundRect">
            <a:avLst>
              <a:gd name="adj" fmla="val 41897"/>
            </a:avLst>
          </a:prstGeom>
          <a:solidFill>
            <a:schemeClr val="accent6">
              <a:lumMod val="20000"/>
              <a:lumOff val="80000"/>
            </a:schemeClr>
          </a:solidFill>
          <a:ln w="19050">
            <a:noFill/>
            <a:prstDash val="dash"/>
            <a:round/>
            <a:headEnd/>
            <a:tailEnd/>
          </a:ln>
        </p:spPr>
        <p:txBody>
          <a:bodyPr lIns="68403" tIns="34202" rIns="68403" bIns="34202" spcCol="0" rtlCol="0" anchor="ctr"/>
          <a:lstStyle/>
          <a:p>
            <a:pPr marL="135405" indent="-135405" algn="just" defTabSz="957091"/>
            <a:r>
              <a:rPr lang="ja-JP" altLang="en-US" sz="1100" dirty="0">
                <a:solidFill>
                  <a:prstClr val="black"/>
                </a:solidFill>
                <a:latin typeface="ＭＳ Ｐゴシック"/>
              </a:rPr>
              <a:t>○</a:t>
            </a:r>
            <a:r>
              <a:rPr lang="ja-JP" altLang="en-US" sz="1000" dirty="0">
                <a:solidFill>
                  <a:prstClr val="black"/>
                </a:solidFill>
                <a:latin typeface="ＭＳ Ｐゴシック"/>
              </a:rPr>
              <a:t>介護従事者の確保</a:t>
            </a:r>
            <a:endParaRPr lang="en-US" altLang="ja-JP" sz="1000" dirty="0">
              <a:solidFill>
                <a:prstClr val="black"/>
              </a:solidFill>
              <a:latin typeface="ＭＳ Ｐゴシック"/>
            </a:endParaRPr>
          </a:p>
          <a:p>
            <a:pPr marL="271999" indent="-271999" algn="just" defTabSz="957091"/>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900" dirty="0">
                <a:solidFill>
                  <a:prstClr val="black"/>
                </a:solidFill>
                <a:latin typeface="ＭＳ 明朝" panose="02020609040205080304" pitchFamily="17" charset="-128"/>
                <a:ea typeface="ＭＳ 明朝" panose="02020609040205080304" pitchFamily="17" charset="-128"/>
              </a:rPr>
              <a:t>*上記基金による対応、</a:t>
            </a:r>
            <a:r>
              <a:rPr lang="en-US" altLang="ja-JP" sz="900" dirty="0">
                <a:solidFill>
                  <a:prstClr val="black"/>
                </a:solidFill>
                <a:latin typeface="ＭＳ 明朝" panose="02020609040205080304" pitchFamily="17" charset="-128"/>
                <a:ea typeface="ＭＳ 明朝" panose="02020609040205080304" pitchFamily="17" charset="-128"/>
              </a:rPr>
              <a:t>27</a:t>
            </a:r>
            <a:r>
              <a:rPr lang="ja-JP" altLang="en-US" sz="900" dirty="0">
                <a:solidFill>
                  <a:prstClr val="black"/>
                </a:solidFill>
                <a:latin typeface="ＭＳ 明朝" panose="02020609040205080304" pitchFamily="17" charset="-128"/>
                <a:ea typeface="ＭＳ 明朝" panose="02020609040205080304" pitchFamily="17" charset="-128"/>
              </a:rPr>
              <a:t>年度介護報酬改定で検討</a:t>
            </a:r>
          </a:p>
        </p:txBody>
      </p:sp>
      <p:sp>
        <p:nvSpPr>
          <p:cNvPr id="33" name="角丸四角形 32"/>
          <p:cNvSpPr/>
          <p:nvPr/>
        </p:nvSpPr>
        <p:spPr bwMode="auto">
          <a:xfrm>
            <a:off x="105318" y="4457754"/>
            <a:ext cx="4624286" cy="2288571"/>
          </a:xfrm>
          <a:prstGeom prst="roundRect">
            <a:avLst>
              <a:gd name="adj" fmla="val 9282"/>
            </a:avLst>
          </a:prstGeom>
          <a:solidFill>
            <a:schemeClr val="accent5">
              <a:lumMod val="20000"/>
              <a:lumOff val="80000"/>
            </a:schemeClr>
          </a:solidFill>
          <a:ln w="19050">
            <a:solidFill>
              <a:schemeClr val="tx1"/>
            </a:solidFill>
            <a:prstDash val="dash"/>
            <a:round/>
            <a:headEnd/>
            <a:tailEnd/>
          </a:ln>
        </p:spPr>
        <p:txBody>
          <a:bodyPr lIns="51188" tIns="25594" rIns="51188" bIns="25594" rtlCol="0" anchor="ctr"/>
          <a:lstStyle/>
          <a:p>
            <a:pPr algn="just" defTabSz="957091"/>
            <a:endParaRPr lang="en-US" altLang="ja-JP" sz="1500" dirty="0">
              <a:solidFill>
                <a:prstClr val="black"/>
              </a:solidFill>
              <a:latin typeface="ＭＳ Ｐゴシック"/>
            </a:endParaRPr>
          </a:p>
          <a:p>
            <a:pPr algn="just" defTabSz="957091"/>
            <a:r>
              <a:rPr lang="ja-JP" altLang="en-US" sz="1500" b="1" dirty="0">
                <a:solidFill>
                  <a:prstClr val="black"/>
                </a:solidFill>
                <a:latin typeface="ＭＳ Ｐゴシック"/>
              </a:rPr>
              <a:t>■地域での効率的・質の高い医療の確保</a:t>
            </a:r>
            <a:r>
              <a:rPr lang="ja-JP" altLang="en-US" sz="800" b="1" dirty="0">
                <a:solidFill>
                  <a:prstClr val="black"/>
                </a:solidFill>
                <a:latin typeface="ＭＳ Ｐゴシック"/>
              </a:rPr>
              <a:t>　</a:t>
            </a:r>
            <a:endParaRPr lang="en-US" altLang="ja-JP" sz="800" b="1" dirty="0">
              <a:solidFill>
                <a:prstClr val="black"/>
              </a:solidFill>
              <a:latin typeface="ＭＳ Ｐゴシック"/>
            </a:endParaRPr>
          </a:p>
          <a:p>
            <a:pPr algn="just" defTabSz="957091"/>
            <a:r>
              <a:rPr lang="ja-JP" altLang="en-US" sz="1200" dirty="0">
                <a:solidFill>
                  <a:prstClr val="black"/>
                </a:solidFill>
                <a:latin typeface="ＭＳ Ｐゴシック"/>
              </a:rPr>
              <a:t>○医療事故にかかる調査の仕組みの位置づけ</a:t>
            </a:r>
            <a:endParaRPr lang="en-US" altLang="ja-JP" sz="1200" dirty="0">
              <a:solidFill>
                <a:prstClr val="black"/>
              </a:solidFill>
              <a:latin typeface="ＭＳ Ｐゴシック"/>
            </a:endParaRPr>
          </a:p>
          <a:p>
            <a:pPr algn="just" defTabSz="957091"/>
            <a:r>
              <a:rPr lang="ja-JP" altLang="en-US" sz="1200" dirty="0">
                <a:solidFill>
                  <a:prstClr val="black"/>
                </a:solidFill>
                <a:latin typeface="ＭＳ Ｐゴシック"/>
              </a:rPr>
              <a:t>○医療法人制度に係る見直し</a:t>
            </a:r>
            <a:endParaRPr lang="en-US" altLang="ja-JP" sz="1200" dirty="0">
              <a:solidFill>
                <a:prstClr val="black"/>
              </a:solidFill>
              <a:latin typeface="ＭＳ Ｐゴシック"/>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・持ち分なし医療法人への移行促進策を創設（移行計画の策定等）</a:t>
            </a:r>
            <a:endParaRPr lang="en-US" altLang="ja-JP" sz="900" dirty="0">
              <a:solidFill>
                <a:prstClr val="black"/>
              </a:solidFill>
              <a:latin typeface="ＭＳ 明朝" panose="02020609040205080304" pitchFamily="17" charset="-128"/>
              <a:ea typeface="ＭＳ 明朝" panose="02020609040205080304" pitchFamily="17" charset="-128"/>
            </a:endParaRPr>
          </a:p>
          <a:p>
            <a:pPr marL="195982" algn="just" defTabSz="957091"/>
            <a:r>
              <a:rPr lang="ja-JP" altLang="en-US" sz="900" dirty="0">
                <a:solidFill>
                  <a:prstClr val="black"/>
                </a:solidFill>
                <a:latin typeface="ＭＳ 明朝" panose="02020609040205080304" pitchFamily="17" charset="-128"/>
                <a:ea typeface="ＭＳ 明朝" panose="02020609040205080304" pitchFamily="17" charset="-128"/>
              </a:rPr>
              <a:t>・医療法人社団と医療法人財団の合併を可能とする。</a:t>
            </a:r>
            <a:endParaRPr lang="en-US" altLang="ja-JP" sz="900" dirty="0">
              <a:solidFill>
                <a:prstClr val="black"/>
              </a:solidFill>
              <a:latin typeface="ＭＳ 明朝" panose="02020609040205080304" pitchFamily="17" charset="-128"/>
              <a:ea typeface="ＭＳ 明朝" panose="02020609040205080304" pitchFamily="17" charset="-128"/>
            </a:endParaRPr>
          </a:p>
          <a:p>
            <a:pPr algn="just" defTabSz="957091">
              <a:lnSpc>
                <a:spcPts val="1796"/>
              </a:lnSpc>
            </a:pPr>
            <a:r>
              <a:rPr lang="ja-JP" altLang="en-US" sz="1200" dirty="0">
                <a:solidFill>
                  <a:prstClr val="black"/>
                </a:solidFill>
                <a:latin typeface="ＭＳ Ｐゴシック"/>
              </a:rPr>
              <a:t>○臨床研究中核</a:t>
            </a:r>
            <a:r>
              <a:rPr lang="ja-JP" altLang="en-US" sz="1200" dirty="0" smtClean="0">
                <a:solidFill>
                  <a:prstClr val="black"/>
                </a:solidFill>
                <a:latin typeface="ＭＳ Ｐゴシック"/>
              </a:rPr>
              <a:t>病院の</a:t>
            </a:r>
            <a:r>
              <a:rPr lang="ja-JP" altLang="en-US" sz="1200" dirty="0">
                <a:solidFill>
                  <a:prstClr val="black"/>
                </a:solidFill>
                <a:latin typeface="ＭＳ Ｐゴシック"/>
              </a:rPr>
              <a:t>位置づけ</a:t>
            </a:r>
            <a:endParaRPr lang="en-US" altLang="ja-JP" sz="1200" dirty="0">
              <a:solidFill>
                <a:prstClr val="black"/>
              </a:solidFill>
              <a:latin typeface="ＭＳ Ｐゴシック"/>
            </a:endParaRPr>
          </a:p>
          <a:p>
            <a:pPr algn="just" defTabSz="957091"/>
            <a:r>
              <a:rPr lang="ja-JP" altLang="en-US" sz="1500" b="1" dirty="0">
                <a:solidFill>
                  <a:prstClr val="black"/>
                </a:solidFill>
                <a:latin typeface="ＭＳ Ｐゴシック"/>
              </a:rPr>
              <a:t>■チーム医療の推進</a:t>
            </a:r>
            <a:endParaRPr lang="en-US" altLang="ja-JP" sz="1500" b="1" dirty="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診療の補助のうちの特定行為を明確化し、それを手順書に</a:t>
            </a:r>
            <a:r>
              <a:rPr lang="ja-JP" altLang="en-US" sz="1200" dirty="0" smtClean="0">
                <a:solidFill>
                  <a:prstClr val="black"/>
                </a:solidFill>
                <a:latin typeface="ＭＳ Ｐゴシック"/>
              </a:rPr>
              <a:t>より行</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err="1" smtClean="0">
                <a:solidFill>
                  <a:prstClr val="black"/>
                </a:solidFill>
                <a:latin typeface="ＭＳ Ｐゴシック"/>
              </a:rPr>
              <a:t>う</a:t>
            </a:r>
            <a:r>
              <a:rPr lang="ja-JP" altLang="en-US" sz="1200" dirty="0">
                <a:solidFill>
                  <a:prstClr val="black"/>
                </a:solidFill>
                <a:latin typeface="ＭＳ Ｐゴシック"/>
              </a:rPr>
              <a:t>看護師の研修制度を</a:t>
            </a:r>
            <a:r>
              <a:rPr lang="ja-JP" altLang="en-US" sz="1200" dirty="0" smtClean="0">
                <a:solidFill>
                  <a:prstClr val="black"/>
                </a:solidFill>
                <a:latin typeface="ＭＳ Ｐゴシック"/>
              </a:rPr>
              <a:t>新設</a:t>
            </a:r>
            <a:endParaRPr lang="en-US" altLang="ja-JP" sz="1200" dirty="0" smtClean="0">
              <a:solidFill>
                <a:prstClr val="black"/>
              </a:solidFill>
              <a:latin typeface="ＭＳ Ｐゴシック"/>
            </a:endParaRPr>
          </a:p>
          <a:p>
            <a:pPr algn="just" defTabSz="957091"/>
            <a:r>
              <a:rPr lang="ja-JP" altLang="en-US" sz="1200" dirty="0" smtClean="0">
                <a:solidFill>
                  <a:prstClr val="black"/>
                </a:solidFill>
                <a:latin typeface="ＭＳ Ｐゴシック"/>
              </a:rPr>
              <a:t>○</a:t>
            </a:r>
            <a:r>
              <a:rPr lang="ja-JP" altLang="en-US" sz="1200" dirty="0">
                <a:solidFill>
                  <a:prstClr val="black"/>
                </a:solidFill>
                <a:latin typeface="ＭＳ Ｐゴシック"/>
              </a:rPr>
              <a:t>診療放射線技師、臨床検査技師、歯科衛生士の業務範囲又は　</a:t>
            </a:r>
            <a:endParaRPr lang="en-US" altLang="ja-JP" sz="1200" dirty="0" smtClean="0">
              <a:solidFill>
                <a:prstClr val="black"/>
              </a:solidFill>
              <a:latin typeface="ＭＳ Ｐゴシック"/>
            </a:endParaRPr>
          </a:p>
          <a:p>
            <a:pPr algn="just" defTabSz="957091"/>
            <a:r>
              <a:rPr lang="ja-JP" altLang="en-US" sz="1200" dirty="0">
                <a:solidFill>
                  <a:prstClr val="black"/>
                </a:solidFill>
                <a:latin typeface="ＭＳ Ｐゴシック"/>
              </a:rPr>
              <a:t>　</a:t>
            </a:r>
            <a:r>
              <a:rPr lang="ja-JP" altLang="en-US" sz="1200" dirty="0" smtClean="0">
                <a:solidFill>
                  <a:prstClr val="black"/>
                </a:solidFill>
                <a:latin typeface="ＭＳ Ｐゴシック"/>
              </a:rPr>
              <a:t>業務</a:t>
            </a:r>
            <a:r>
              <a:rPr lang="ja-JP" altLang="en-US" sz="1200" dirty="0">
                <a:solidFill>
                  <a:prstClr val="black"/>
                </a:solidFill>
                <a:latin typeface="ＭＳ Ｐゴシック"/>
              </a:rPr>
              <a:t>実施体制の見直し</a:t>
            </a:r>
          </a:p>
        </p:txBody>
      </p:sp>
      <p:sp>
        <p:nvSpPr>
          <p:cNvPr id="34" name="角丸四角形 33"/>
          <p:cNvSpPr/>
          <p:nvPr/>
        </p:nvSpPr>
        <p:spPr bwMode="auto">
          <a:xfrm>
            <a:off x="105340" y="4302223"/>
            <a:ext cx="2231759" cy="361200"/>
          </a:xfrm>
          <a:prstGeom prst="roundRect">
            <a:avLst>
              <a:gd name="adj" fmla="val 50000"/>
            </a:avLst>
          </a:prstGeom>
          <a:gradFill>
            <a:gsLst>
              <a:gs pos="0">
                <a:schemeClr val="accent1">
                  <a:lumMod val="20000"/>
                  <a:lumOff val="80000"/>
                </a:schemeClr>
              </a:gs>
              <a:gs pos="100000">
                <a:srgbClr val="FFCC66"/>
              </a:gs>
              <a:gs pos="100000">
                <a:schemeClr val="accent1">
                  <a:tint val="23500"/>
                  <a:satMod val="160000"/>
                </a:schemeClr>
              </a:gs>
            </a:gsLst>
            <a:lin ang="5400000" scaled="0"/>
          </a:gradFill>
          <a:ln w="25400">
            <a:solidFill>
              <a:schemeClr val="tx1"/>
            </a:solidFill>
            <a:round/>
            <a:headEnd/>
            <a:tailEnd/>
          </a:ln>
        </p:spPr>
        <p:txBody>
          <a:bodyPr lIns="51188" tIns="25594" rIns="51188" bIns="25594" rtlCol="0" anchor="ctr"/>
          <a:lstStyle/>
          <a:p>
            <a:pPr algn="ctr" defTabSz="716224">
              <a:lnSpc>
                <a:spcPts val="1496"/>
              </a:lnSpc>
            </a:pPr>
            <a:r>
              <a:rPr lang="ja-JP" altLang="en-US" sz="1300" dirty="0">
                <a:solidFill>
                  <a:prstClr val="black"/>
                </a:solidFill>
                <a:latin typeface="HGP創英角ｺﾞｼｯｸUB" pitchFamily="50" charset="-128"/>
              </a:rPr>
              <a:t>サービス充実の</a:t>
            </a:r>
            <a:endParaRPr lang="en-US" altLang="ja-JP" sz="1300" dirty="0">
              <a:solidFill>
                <a:prstClr val="black"/>
              </a:solidFill>
              <a:latin typeface="HGP創英角ｺﾞｼｯｸUB" pitchFamily="50" charset="-128"/>
            </a:endParaRPr>
          </a:p>
          <a:p>
            <a:pPr algn="ctr" defTabSz="716224">
              <a:lnSpc>
                <a:spcPts val="1496"/>
              </a:lnSpc>
            </a:pPr>
            <a:r>
              <a:rPr lang="ja-JP" altLang="en-US" sz="1300" dirty="0">
                <a:solidFill>
                  <a:prstClr val="black"/>
                </a:solidFill>
                <a:latin typeface="HGP創英角ｺﾞｼｯｸUB" pitchFamily="50" charset="-128"/>
              </a:rPr>
              <a:t>基盤制度の整備</a:t>
            </a:r>
          </a:p>
        </p:txBody>
      </p:sp>
      <p:sp>
        <p:nvSpPr>
          <p:cNvPr id="36" name="角丸四角形 35"/>
          <p:cNvSpPr/>
          <p:nvPr/>
        </p:nvSpPr>
        <p:spPr bwMode="auto">
          <a:xfrm>
            <a:off x="1056898" y="1677586"/>
            <a:ext cx="720035" cy="231429"/>
          </a:xfrm>
          <a:prstGeom prst="roundRect">
            <a:avLst>
              <a:gd name="adj" fmla="val 50000"/>
            </a:avLst>
          </a:prstGeom>
          <a:noFill/>
          <a:ln w="25400">
            <a:solidFill>
              <a:schemeClr val="tx1"/>
            </a:solidFill>
            <a:round/>
            <a:headEnd/>
            <a:tailEnd/>
          </a:ln>
        </p:spPr>
        <p:txBody>
          <a:bodyPr lIns="51188" tIns="25594" rIns="51188" bIns="25594" rtlCol="0" anchor="ctr"/>
          <a:lstStyle/>
          <a:p>
            <a:pPr algn="ctr" defTabSz="716224"/>
            <a:r>
              <a:rPr lang="ja-JP" altLang="en-US" sz="1300" dirty="0">
                <a:solidFill>
                  <a:prstClr val="black"/>
                </a:solidFill>
                <a:latin typeface="HGP創英角ｺﾞｼｯｸUB" pitchFamily="50" charset="-128"/>
              </a:rPr>
              <a:t>計画</a:t>
            </a:r>
          </a:p>
        </p:txBody>
      </p:sp>
      <p:sp>
        <p:nvSpPr>
          <p:cNvPr id="38" name="下矢印 37"/>
          <p:cNvSpPr/>
          <p:nvPr/>
        </p:nvSpPr>
        <p:spPr bwMode="auto">
          <a:xfrm rot="10800000">
            <a:off x="6178852" y="4198501"/>
            <a:ext cx="1131033" cy="251241"/>
          </a:xfrm>
          <a:prstGeom prst="downArrow">
            <a:avLst/>
          </a:prstGeom>
          <a:solidFill>
            <a:srgbClr val="FF3399"/>
          </a:solidFill>
          <a:ln w="25400">
            <a:solidFill>
              <a:schemeClr val="tx1"/>
            </a:solidFill>
            <a:round/>
            <a:headEnd/>
            <a:tailEnd/>
          </a:ln>
        </p:spPr>
        <p:txBody>
          <a:bodyPr lIns="51188" tIns="25594" rIns="51188" bIns="25594" rtlCol="0" anchor="ctr"/>
          <a:lstStyle/>
          <a:p>
            <a:pPr marL="150847" indent="-150847" algn="just" defTabSz="716224">
              <a:buFont typeface="Wingdings" pitchFamily="2" charset="2"/>
              <a:buChar char="p"/>
            </a:pPr>
            <a:endParaRPr lang="ja-JP" altLang="en-US" sz="1300">
              <a:solidFill>
                <a:prstClr val="black"/>
              </a:solidFill>
              <a:latin typeface="HGP創英角ｺﾞｼｯｸUB" pitchFamily="50" charset="-128"/>
            </a:endParaRPr>
          </a:p>
        </p:txBody>
      </p:sp>
      <p:sp>
        <p:nvSpPr>
          <p:cNvPr id="3" name="フレーム 2"/>
          <p:cNvSpPr/>
          <p:nvPr/>
        </p:nvSpPr>
        <p:spPr>
          <a:xfrm>
            <a:off x="4618677" y="5373216"/>
            <a:ext cx="2691208" cy="399787"/>
          </a:xfrm>
          <a:prstGeom prst="frame">
            <a:avLst>
              <a:gd name="adj1" fmla="val 6318"/>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39"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19</a:t>
            </a:fld>
            <a:endParaRPr kumimoji="1" lang="ja-JP" altLang="en-US" sz="2000" dirty="0">
              <a:solidFill>
                <a:schemeClr val="tx1"/>
              </a:solidFill>
            </a:endParaRPr>
          </a:p>
        </p:txBody>
      </p:sp>
    </p:spTree>
    <p:extLst>
      <p:ext uri="{BB962C8B-B14F-4D97-AF65-F5344CB8AC3E}">
        <p14:creationId xmlns:p14="http://schemas.microsoft.com/office/powerpoint/2010/main" val="1247842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38456" y="44624"/>
            <a:ext cx="967307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主な施行期日</a:t>
            </a:r>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 y="357642"/>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9" name="表 38"/>
          <p:cNvGraphicFramePr>
            <a:graphicFrameLocks noGrp="1"/>
          </p:cNvGraphicFramePr>
          <p:nvPr>
            <p:extLst>
              <p:ext uri="{D42A27DB-BD31-4B8C-83A1-F6EECF244321}">
                <p14:modId xmlns:p14="http://schemas.microsoft.com/office/powerpoint/2010/main" val="1347290198"/>
              </p:ext>
            </p:extLst>
          </p:nvPr>
        </p:nvGraphicFramePr>
        <p:xfrm>
          <a:off x="116477" y="620688"/>
          <a:ext cx="9755491" cy="6120680"/>
        </p:xfrm>
        <a:graphic>
          <a:graphicData uri="http://schemas.openxmlformats.org/drawingml/2006/table">
            <a:tbl>
              <a:tblPr firstRow="1" firstCol="1" bandRow="1">
                <a:tableStyleId>{5940675A-B579-460E-94D1-54222C63F5DA}</a:tableStyleId>
              </a:tblPr>
              <a:tblGrid>
                <a:gridCol w="2184243"/>
                <a:gridCol w="7571248"/>
              </a:tblGrid>
              <a:tr h="355853">
                <a:tc>
                  <a:txBody>
                    <a:bodyPr/>
                    <a:lstStyle/>
                    <a:p>
                      <a:pPr algn="ctr">
                        <a:lnSpc>
                          <a:spcPts val="1600"/>
                        </a:lnSpc>
                        <a:spcAft>
                          <a:spcPts val="0"/>
                        </a:spcAft>
                      </a:pP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施行期日</a:t>
                      </a:r>
                    </a:p>
                  </a:txBody>
                  <a:tcPr marL="78000" marR="78000" marT="36000" marB="0" anchor="ctr" anchorCtr="1">
                    <a:solidFill>
                      <a:srgbClr val="92D050">
                        <a:alpha val="50000"/>
                      </a:srgbClr>
                    </a:solidFill>
                  </a:tcPr>
                </a:tc>
                <a:tc>
                  <a:txBody>
                    <a:bodyPr/>
                    <a:lstStyle/>
                    <a:p>
                      <a:pPr algn="ctr">
                        <a:lnSpc>
                          <a:spcPts val="1600"/>
                        </a:lnSpc>
                        <a:spcAft>
                          <a:spcPts val="0"/>
                        </a:spcAft>
                      </a:pP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改正</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事項</a:t>
                      </a:r>
                    </a:p>
                  </a:txBody>
                  <a:tcPr marL="78000" marR="78000" marT="36000" marB="0" anchor="ctr" anchorCtr="1">
                    <a:solidFill>
                      <a:srgbClr val="92D050">
                        <a:alpha val="50000"/>
                      </a:srgbClr>
                    </a:solidFill>
                  </a:tcPr>
                </a:tc>
              </a:tr>
              <a:tr h="996390">
                <a:tc>
                  <a:txBody>
                    <a:bodyPr/>
                    <a:lstStyle/>
                    <a:p>
                      <a:pPr algn="l">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①</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公布</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の</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日</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l">
                        <a:lnSpc>
                          <a:spcPts val="1600"/>
                        </a:lnSpc>
                        <a:spcAft>
                          <a:spcPts val="0"/>
                        </a:spcAft>
                      </a:pP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26</a:t>
                      </a: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年６月</a:t>
                      </a:r>
                      <a:r>
                        <a:rPr kumimoji="1" lang="en-US" altLang="ja-JP"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25</a:t>
                      </a:r>
                      <a:r>
                        <a:rPr kumimoji="1" lang="ja-JP" altLang="en-US" sz="14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日）</a:t>
                      </a:r>
                      <a:endParaRPr kumimoji="1" lang="ja-JP" sz="1400" kern="1200" dirty="0">
                        <a:solidFill>
                          <a:schemeClr val="tx1"/>
                        </a:solidFill>
                        <a:latin typeface="ＤＦ特太ゴシック体" panose="020B0509000000000000" pitchFamily="49" charset="-128"/>
                        <a:ea typeface="ＤＦ特太ゴシック体" panose="020B0509000000000000" pitchFamily="49" charset="-128"/>
                        <a:cs typeface="+mn-cs"/>
                      </a:endParaRPr>
                    </a:p>
                  </a:txBody>
                  <a:tcPr marL="78000" marR="78000" marT="36000" marB="36000" anchor="ctr">
                    <a:solidFill>
                      <a:srgbClr val="92D050">
                        <a:alpha val="50000"/>
                      </a:srgbClr>
                    </a:solidFill>
                  </a:tcPr>
                </a:tc>
                <a:tc>
                  <a:txBody>
                    <a:bodyPr/>
                    <a:lstStyle/>
                    <a:p>
                      <a:pPr marL="0" marR="0" indent="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厚生労働大臣による総合確保方針の策定、</a:t>
                      </a:r>
                      <a:r>
                        <a:rPr lang="ja-JP" altLang="en-US" sz="1600" kern="100" dirty="0" smtClean="0">
                          <a:effectLst/>
                        </a:rPr>
                        <a:t>都道府県に設置する</a:t>
                      </a:r>
                      <a:r>
                        <a:rPr lang="ja-JP" altLang="ja-JP" sz="1600" kern="100" dirty="0" smtClean="0">
                          <a:effectLst/>
                        </a:rPr>
                        <a:t>基金</a:t>
                      </a:r>
                      <a:endParaRPr lang="en-US" altLang="ja-JP" sz="1600" kern="100" dirty="0" smtClean="0">
                        <a:effectLst/>
                      </a:endParaRPr>
                    </a:p>
                    <a:p>
                      <a:pPr marL="0" marR="0" indent="0" algn="l" defTabSz="914400" rtl="0" eaLnBrk="1" fontAlgn="auto" latinLnBrk="0" hangingPunct="1">
                        <a:lnSpc>
                          <a:spcPts val="1600"/>
                        </a:lnSpc>
                        <a:spcBef>
                          <a:spcPts val="0"/>
                        </a:spcBef>
                        <a:spcAft>
                          <a:spcPts val="300"/>
                        </a:spcAft>
                        <a:buClrTx/>
                        <a:buSzTx/>
                        <a:buFontTx/>
                        <a:buNone/>
                        <a:tabLst/>
                        <a:defRPr/>
                      </a:pPr>
                      <a:r>
                        <a:rPr lang="ja-JP" altLang="en-US" sz="1600" kern="100" dirty="0" smtClean="0">
                          <a:effectLst/>
                        </a:rPr>
                        <a:t>　　</a:t>
                      </a:r>
                      <a:r>
                        <a:rPr lang="ja-JP" altLang="en-US" sz="1300" kern="100" dirty="0" smtClean="0">
                          <a:effectLst/>
                        </a:rPr>
                        <a:t>（</a:t>
                      </a:r>
                      <a:r>
                        <a:rPr lang="ja-JP" altLang="ja-JP" sz="1300" kern="100" dirty="0" smtClean="0">
                          <a:effectLst/>
                        </a:rPr>
                        <a:t>地域における公的介護施設等の計画的な整備等の促進に関する法律</a:t>
                      </a:r>
                      <a:r>
                        <a:rPr lang="ja-JP" altLang="en-US" sz="1300" kern="100" dirty="0" smtClean="0">
                          <a:effectLst/>
                        </a:rPr>
                        <a:t>の一部改正）</a:t>
                      </a:r>
                      <a:endParaRPr lang="ja-JP" altLang="ja-JP" sz="1300" kern="100" dirty="0" smtClean="0">
                        <a:effectLst/>
                      </a:endParaRPr>
                    </a:p>
                    <a:p>
                      <a:pPr algn="l">
                        <a:lnSpc>
                          <a:spcPts val="1600"/>
                        </a:lnSpc>
                        <a:spcAft>
                          <a:spcPts val="300"/>
                        </a:spcAft>
                      </a:pPr>
                      <a:r>
                        <a:rPr lang="ja-JP" altLang="ja-JP" sz="1600" kern="100" dirty="0" smtClean="0">
                          <a:effectLst/>
                        </a:rPr>
                        <a:t>○</a:t>
                      </a:r>
                      <a:r>
                        <a:rPr lang="ja-JP" altLang="en-US" sz="1600" kern="100" dirty="0" smtClean="0">
                          <a:effectLst/>
                        </a:rPr>
                        <a:t>　診療放射線技師の</a:t>
                      </a:r>
                      <a:r>
                        <a:rPr lang="ja-JP" altLang="ja-JP" sz="1600" kern="100" dirty="0" smtClean="0">
                          <a:effectLst/>
                        </a:rPr>
                        <a:t>業務実施体制の見直し</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診療放射線技師法</a:t>
                      </a:r>
                      <a:r>
                        <a:rPr kumimoji="1" lang="ja-JP" altLang="en-US" sz="1300" kern="100" dirty="0" smtClean="0">
                          <a:solidFill>
                            <a:schemeClr val="tx1"/>
                          </a:solidFill>
                          <a:effectLst/>
                          <a:latin typeface="+mn-lt"/>
                          <a:ea typeface="+mn-ea"/>
                          <a:cs typeface="+mn-cs"/>
                        </a:rPr>
                        <a:t>の一部改正）</a:t>
                      </a:r>
                      <a:endParaRPr kumimoji="1" lang="ja-JP" sz="1300" kern="100" dirty="0">
                        <a:solidFill>
                          <a:schemeClr val="tx1"/>
                        </a:solidFill>
                        <a:effectLst/>
                        <a:latin typeface="+mn-lt"/>
                        <a:ea typeface="+mn-ea"/>
                        <a:cs typeface="+mn-cs"/>
                      </a:endParaRPr>
                    </a:p>
                  </a:txBody>
                  <a:tcPr marL="78000" marR="78000" marT="36000" marB="36000" anchor="ctr"/>
                </a:tc>
              </a:tr>
              <a:tr h="1921609">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②</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26</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10</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marL="177800" indent="-177800"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病床</a:t>
                      </a:r>
                      <a:r>
                        <a:rPr lang="ja-JP" sz="1600" kern="100" dirty="0">
                          <a:effectLst/>
                        </a:rPr>
                        <a:t>機能報告制度の創設、在宅医療の推進、病院・有床診療所等の役割</a:t>
                      </a:r>
                      <a:r>
                        <a:rPr lang="ja-JP" sz="1600" kern="100" dirty="0" smtClean="0">
                          <a:effectLst/>
                        </a:rPr>
                        <a:t>、</a:t>
                      </a:r>
                      <a:r>
                        <a:rPr lang="ja-JP" sz="1600" u="none" kern="100" dirty="0" smtClean="0">
                          <a:effectLst/>
                        </a:rPr>
                        <a:t>地域</a:t>
                      </a:r>
                      <a:r>
                        <a:rPr lang="ja-JP" sz="1600" u="none" kern="100" dirty="0">
                          <a:effectLst/>
                        </a:rPr>
                        <a:t>医療支援センターの機能の位置づけ</a:t>
                      </a:r>
                      <a:r>
                        <a:rPr lang="ja-JP" sz="1600" kern="100" dirty="0" smtClean="0">
                          <a:effectLst/>
                        </a:rPr>
                        <a:t>、</a:t>
                      </a:r>
                      <a:r>
                        <a:rPr lang="ja-JP" altLang="en-US" sz="1600" u="sng" kern="100" dirty="0" smtClean="0">
                          <a:solidFill>
                            <a:srgbClr val="FF0000"/>
                          </a:solidFill>
                          <a:effectLst/>
                        </a:rPr>
                        <a:t>医療機関の</a:t>
                      </a:r>
                      <a:r>
                        <a:rPr lang="ja-JP" altLang="ja-JP" sz="1600" u="sng" kern="100" dirty="0" smtClean="0">
                          <a:solidFill>
                            <a:srgbClr val="FF0000"/>
                          </a:solidFill>
                          <a:effectLst/>
                        </a:rPr>
                        <a:t>勤務環境改善</a:t>
                      </a:r>
                      <a:r>
                        <a:rPr lang="ja-JP" altLang="en-US" sz="1600" kern="100" dirty="0" smtClean="0">
                          <a:effectLst/>
                        </a:rPr>
                        <a:t>、</a:t>
                      </a:r>
                      <a:r>
                        <a:rPr lang="ja-JP" sz="1600" kern="100" dirty="0" smtClean="0">
                          <a:effectLst/>
                        </a:rPr>
                        <a:t>社団</a:t>
                      </a:r>
                      <a:r>
                        <a:rPr lang="ja-JP" sz="1600" kern="100" dirty="0">
                          <a:effectLst/>
                        </a:rPr>
                        <a:t>たる医療法人と財団たる医療法人の</a:t>
                      </a:r>
                      <a:r>
                        <a:rPr lang="ja-JP" sz="1600" kern="100" dirty="0" smtClean="0">
                          <a:effectLst/>
                        </a:rPr>
                        <a:t>合併</a:t>
                      </a:r>
                      <a:r>
                        <a:rPr kumimoji="1" lang="ja-JP" altLang="en-US" sz="1300" kern="100" dirty="0" smtClean="0">
                          <a:solidFill>
                            <a:schemeClr val="tx1"/>
                          </a:solidFill>
                          <a:effectLst/>
                          <a:latin typeface="+mn-lt"/>
                          <a:ea typeface="+mn-ea"/>
                          <a:cs typeface="+mn-cs"/>
                        </a:rPr>
                        <a:t>（医療法の一部改正）</a:t>
                      </a:r>
                      <a:endParaRPr kumimoji="1" lang="ja-JP" sz="1300" kern="100" dirty="0">
                        <a:solidFill>
                          <a:schemeClr val="tx1"/>
                        </a:solidFill>
                        <a:effectLst/>
                        <a:latin typeface="+mn-lt"/>
                        <a:ea typeface="+mn-ea"/>
                        <a:cs typeface="+mn-cs"/>
                      </a:endParaRPr>
                    </a:p>
                    <a:p>
                      <a:pPr marL="152400" marR="0" indent="-15240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持分なし医療法人への移行</a:t>
                      </a:r>
                      <a:r>
                        <a:rPr lang="ja-JP" altLang="en-US" sz="1600" kern="100" dirty="0" smtClean="0">
                          <a:effectLst/>
                        </a:rPr>
                        <a:t>促進</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良質な医療を提供する体制の確立を図るための医療法等の一部を改正する法律</a:t>
                      </a:r>
                      <a:r>
                        <a:rPr kumimoji="1" lang="ja-JP" altLang="en-US" sz="1300" kern="100" dirty="0" smtClean="0">
                          <a:solidFill>
                            <a:schemeClr val="tx1"/>
                          </a:solidFill>
                          <a:effectLst/>
                          <a:latin typeface="+mn-lt"/>
                          <a:ea typeface="+mn-ea"/>
                          <a:cs typeface="+mn-cs"/>
                        </a:rPr>
                        <a:t>の一部改正</a:t>
                      </a:r>
                      <a:r>
                        <a:rPr kumimoji="1" lang="ja-JP" altLang="ja-JP" sz="1300" kern="100" dirty="0" smtClean="0">
                          <a:solidFill>
                            <a:schemeClr val="tx1"/>
                          </a:solidFill>
                          <a:effectLst/>
                          <a:latin typeface="+mn-lt"/>
                          <a:ea typeface="+mn-ea"/>
                          <a:cs typeface="+mn-cs"/>
                        </a:rPr>
                        <a:t>）</a:t>
                      </a:r>
                    </a:p>
                    <a:p>
                      <a:pPr marL="152400" indent="-152400" algn="l">
                        <a:lnSpc>
                          <a:spcPts val="1600"/>
                        </a:lnSpc>
                        <a:spcAft>
                          <a:spcPts val="300"/>
                        </a:spcAft>
                      </a:pPr>
                      <a:r>
                        <a:rPr lang="ja-JP" sz="1600" kern="100" dirty="0" smtClean="0">
                          <a:effectLst/>
                        </a:rPr>
                        <a:t>○</a:t>
                      </a:r>
                      <a:r>
                        <a:rPr lang="ja-JP" altLang="en-US" sz="1600" kern="100" dirty="0" smtClean="0">
                          <a:effectLst/>
                        </a:rPr>
                        <a:t>　</a:t>
                      </a:r>
                      <a:r>
                        <a:rPr lang="ja-JP" altLang="ja-JP" sz="1600" kern="100" dirty="0" smtClean="0">
                          <a:effectLst/>
                        </a:rPr>
                        <a:t>臨床</a:t>
                      </a:r>
                      <a:r>
                        <a:rPr lang="ja-JP" altLang="en-US" sz="1600" kern="100" dirty="0" smtClean="0">
                          <a:effectLst/>
                        </a:rPr>
                        <a:t>修練制度の見直し</a:t>
                      </a:r>
                      <a:endParaRPr lang="en-US" altLang="ja-JP" sz="1600" kern="100" dirty="0" smtClean="0">
                        <a:effectLst/>
                      </a:endParaRPr>
                    </a:p>
                    <a:p>
                      <a:pPr marL="152400" indent="-152400" algn="l">
                        <a:lnSpc>
                          <a:spcPts val="1600"/>
                        </a:lnSpc>
                        <a:spcAft>
                          <a:spcPts val="300"/>
                        </a:spcAft>
                      </a:pPr>
                      <a:r>
                        <a:rPr lang="ja-JP" altLang="en-US" sz="1600" kern="100" dirty="0" smtClean="0">
                          <a:effectLst/>
                        </a:rPr>
                        <a:t>　</a:t>
                      </a:r>
                      <a:r>
                        <a:rPr kumimoji="1" lang="ja-JP" altLang="en-US" sz="1400" kern="100" dirty="0" smtClean="0">
                          <a:solidFill>
                            <a:schemeClr val="tx1"/>
                          </a:solidFill>
                          <a:effectLst/>
                          <a:latin typeface="+mn-lt"/>
                          <a:ea typeface="+mn-ea"/>
                          <a:cs typeface="+mn-cs"/>
                        </a:rPr>
                        <a:t>　</a:t>
                      </a:r>
                      <a:r>
                        <a:rPr kumimoji="1" lang="ja-JP" altLang="en-US" sz="1300" kern="100" dirty="0" smtClean="0">
                          <a:solidFill>
                            <a:schemeClr val="tx1"/>
                          </a:solidFill>
                          <a:effectLst/>
                          <a:latin typeface="+mn-lt"/>
                          <a:ea typeface="+mn-ea"/>
                          <a:cs typeface="+mn-cs"/>
                        </a:rPr>
                        <a:t>（</a:t>
                      </a:r>
                      <a:r>
                        <a:rPr kumimoji="1" lang="ja-JP" sz="1300" kern="100" dirty="0" smtClean="0">
                          <a:solidFill>
                            <a:schemeClr val="tx1"/>
                          </a:solidFill>
                          <a:effectLst/>
                          <a:latin typeface="+mn-lt"/>
                          <a:ea typeface="+mn-ea"/>
                          <a:cs typeface="+mn-cs"/>
                        </a:rPr>
                        <a:t>外国</a:t>
                      </a:r>
                      <a:r>
                        <a:rPr kumimoji="1" lang="ja-JP" sz="1300" kern="100" dirty="0">
                          <a:solidFill>
                            <a:schemeClr val="tx1"/>
                          </a:solidFill>
                          <a:effectLst/>
                          <a:latin typeface="+mn-lt"/>
                          <a:ea typeface="+mn-ea"/>
                          <a:cs typeface="+mn-cs"/>
                        </a:rPr>
                        <a:t>医師等が行う臨床修練に係る医師法第十七条等の特例等に関する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txBody>
                  <a:tcPr marL="78000" marR="78000" marT="36000" marB="36000" anchor="ctr"/>
                </a:tc>
              </a:tr>
              <a:tr h="1636926">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③</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27</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４月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地域</a:t>
                      </a:r>
                      <a:r>
                        <a:rPr lang="ja-JP" sz="1600" kern="100" dirty="0">
                          <a:effectLst/>
                        </a:rPr>
                        <a:t>医療構想の策定とその実現のために必要な措置、臨床研究中核</a:t>
                      </a:r>
                      <a:r>
                        <a:rPr lang="ja-JP" sz="1600" kern="100" dirty="0" smtClean="0">
                          <a:effectLst/>
                        </a:rPr>
                        <a:t>病院</a:t>
                      </a:r>
                      <a:endParaRPr lang="en-US" altLang="ja-JP" sz="1600" kern="100" dirty="0" smtClean="0">
                        <a:effectLst/>
                      </a:endParaRPr>
                    </a:p>
                    <a:p>
                      <a:pPr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（医療法の一部改正）</a:t>
                      </a:r>
                      <a:endParaRPr kumimoji="1" lang="ja-JP" sz="1300" kern="100" dirty="0">
                        <a:solidFill>
                          <a:schemeClr val="tx1"/>
                        </a:solidFill>
                        <a:effectLst/>
                        <a:latin typeface="+mn-lt"/>
                        <a:ea typeface="+mn-ea"/>
                        <a:cs typeface="+mn-cs"/>
                      </a:endParaRPr>
                    </a:p>
                    <a:p>
                      <a:pPr marL="152400" indent="-152400" algn="l">
                        <a:lnSpc>
                          <a:spcPts val="1600"/>
                        </a:lnSpc>
                        <a:spcAft>
                          <a:spcPts val="300"/>
                        </a:spcAft>
                      </a:pPr>
                      <a:r>
                        <a:rPr lang="ja-JP" sz="1600" kern="100" dirty="0" smtClean="0">
                          <a:effectLst/>
                          <a:latin typeface="+mn-ea"/>
                          <a:ea typeface="+mn-ea"/>
                        </a:rPr>
                        <a:t>○</a:t>
                      </a:r>
                      <a:r>
                        <a:rPr lang="ja-JP" altLang="en-US" sz="1600" kern="100" dirty="0" smtClean="0">
                          <a:effectLst/>
                          <a:latin typeface="+mn-ea"/>
                          <a:ea typeface="+mn-ea"/>
                        </a:rPr>
                        <a:t>　</a:t>
                      </a:r>
                      <a:r>
                        <a:rPr lang="ja-JP" altLang="ja-JP" sz="1600" kern="100" dirty="0" smtClean="0">
                          <a:effectLst/>
                        </a:rPr>
                        <a:t>診療放射線技師、臨床検査技師</a:t>
                      </a:r>
                      <a:r>
                        <a:rPr lang="ja-JP" altLang="en-US" sz="1600" kern="100" dirty="0" smtClean="0">
                          <a:effectLst/>
                        </a:rPr>
                        <a:t>、歯科衛生士の</a:t>
                      </a:r>
                      <a:r>
                        <a:rPr lang="ja-JP" altLang="ja-JP" sz="1600" kern="100" dirty="0" smtClean="0">
                          <a:effectLst/>
                        </a:rPr>
                        <a:t>業務範囲の拡大</a:t>
                      </a:r>
                      <a:r>
                        <a:rPr lang="ja-JP" altLang="en-US" sz="1600" kern="100" dirty="0" smtClean="0">
                          <a:effectLst/>
                        </a:rPr>
                        <a:t>・業務実施体制の見直し　</a:t>
                      </a:r>
                      <a:endParaRPr lang="en-US" altLang="ja-JP" sz="1600" kern="100" dirty="0" smtClean="0">
                        <a:effectLst/>
                      </a:endParaRPr>
                    </a:p>
                    <a:p>
                      <a:pPr marL="152400" indent="-152400"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a:t>
                      </a:r>
                      <a:r>
                        <a:rPr kumimoji="1" lang="ja-JP" sz="1300" kern="100" dirty="0" smtClean="0">
                          <a:solidFill>
                            <a:schemeClr val="tx1"/>
                          </a:solidFill>
                          <a:effectLst/>
                          <a:latin typeface="+mn-lt"/>
                          <a:ea typeface="+mn-ea"/>
                          <a:cs typeface="+mn-cs"/>
                        </a:rPr>
                        <a:t>診療</a:t>
                      </a:r>
                      <a:r>
                        <a:rPr kumimoji="1" lang="ja-JP" sz="1300" kern="100" dirty="0">
                          <a:solidFill>
                            <a:schemeClr val="tx1"/>
                          </a:solidFill>
                          <a:effectLst/>
                          <a:latin typeface="+mn-lt"/>
                          <a:ea typeface="+mn-ea"/>
                          <a:cs typeface="+mn-cs"/>
                        </a:rPr>
                        <a:t>放射線技師法、臨床検査技師等に関する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歯科衛生士法</a:t>
                      </a:r>
                      <a:r>
                        <a:rPr kumimoji="1" lang="ja-JP" altLang="en-US" sz="1300" kern="100" dirty="0" smtClean="0">
                          <a:solidFill>
                            <a:schemeClr val="tx1"/>
                          </a:solidFill>
                          <a:effectLst/>
                          <a:latin typeface="+mn-lt"/>
                          <a:ea typeface="+mn-ea"/>
                          <a:cs typeface="+mn-cs"/>
                        </a:rPr>
                        <a:t>の一部改正）</a:t>
                      </a:r>
                      <a:endParaRPr kumimoji="1" lang="ja-JP" sz="1300" kern="100" dirty="0">
                        <a:solidFill>
                          <a:schemeClr val="tx1"/>
                        </a:solidFill>
                        <a:effectLst/>
                        <a:latin typeface="+mn-lt"/>
                        <a:ea typeface="+mn-ea"/>
                        <a:cs typeface="+mn-cs"/>
                      </a:endParaRPr>
                    </a:p>
                    <a:p>
                      <a:pPr algn="l">
                        <a:lnSpc>
                          <a:spcPts val="1600"/>
                        </a:lnSpc>
                        <a:spcAft>
                          <a:spcPts val="300"/>
                        </a:spcAft>
                      </a:pPr>
                      <a:r>
                        <a:rPr lang="ja-JP" sz="1600" kern="100" dirty="0" smtClean="0">
                          <a:effectLst/>
                        </a:rPr>
                        <a:t>○</a:t>
                      </a:r>
                      <a:r>
                        <a:rPr lang="ja-JP" altLang="en-US" sz="1600" kern="100" dirty="0" smtClean="0">
                          <a:effectLst/>
                        </a:rPr>
                        <a:t>　</a:t>
                      </a:r>
                      <a:r>
                        <a:rPr lang="ja-JP" altLang="ja-JP" sz="1600" kern="100" dirty="0" smtClean="0">
                          <a:effectLst/>
                        </a:rPr>
                        <a:t>国</a:t>
                      </a:r>
                      <a:r>
                        <a:rPr lang="ja-JP" altLang="en-US" sz="1600" kern="100" dirty="0" smtClean="0">
                          <a:effectLst/>
                        </a:rPr>
                        <a:t>による</a:t>
                      </a:r>
                      <a:r>
                        <a:rPr lang="ja-JP" altLang="ja-JP" sz="1600" kern="100" dirty="0" smtClean="0">
                          <a:effectLst/>
                        </a:rPr>
                        <a:t>歯科技工士試験</a:t>
                      </a:r>
                      <a:r>
                        <a:rPr lang="ja-JP" altLang="en-US" sz="1600" kern="100" dirty="0" smtClean="0">
                          <a:effectLst/>
                        </a:rPr>
                        <a:t>の</a:t>
                      </a:r>
                      <a:r>
                        <a:rPr lang="ja-JP" altLang="ja-JP" sz="1600" kern="100" dirty="0" smtClean="0">
                          <a:effectLst/>
                        </a:rPr>
                        <a:t>実施</a:t>
                      </a:r>
                      <a:r>
                        <a:rPr kumimoji="1" lang="ja-JP" altLang="en-US" sz="1300" kern="100" dirty="0" smtClean="0">
                          <a:solidFill>
                            <a:schemeClr val="tx1"/>
                          </a:solidFill>
                          <a:effectLst/>
                          <a:latin typeface="+mn-lt"/>
                          <a:ea typeface="+mn-ea"/>
                          <a:cs typeface="+mn-cs"/>
                        </a:rPr>
                        <a:t>（</a:t>
                      </a:r>
                      <a:r>
                        <a:rPr kumimoji="1" lang="ja-JP" sz="1300" kern="100" dirty="0" smtClean="0">
                          <a:solidFill>
                            <a:schemeClr val="tx1"/>
                          </a:solidFill>
                          <a:effectLst/>
                          <a:latin typeface="+mn-lt"/>
                          <a:ea typeface="+mn-ea"/>
                          <a:cs typeface="+mn-cs"/>
                        </a:rPr>
                        <a:t>歯科技工士法</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txBody>
                  <a:tcPr marL="78000" marR="78000" marT="36000" marB="36000" anchor="ctr"/>
                </a:tc>
              </a:tr>
              <a:tr h="1209902">
                <a:tc>
                  <a:txBody>
                    <a:bodyPr/>
                    <a:lstStyle/>
                    <a:p>
                      <a:pPr algn="just">
                        <a:lnSpc>
                          <a:spcPts val="1600"/>
                        </a:lnSpc>
                        <a:spcAft>
                          <a:spcPts val="0"/>
                        </a:spcAft>
                      </a:pPr>
                      <a:r>
                        <a:rPr kumimoji="1" lang="ja-JP" altLang="en-US"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④</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平成</a:t>
                      </a:r>
                      <a:r>
                        <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27</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年</a:t>
                      </a:r>
                      <a:endParaRPr kumimoji="1" lang="en-US" alt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endParaRPr>
                    </a:p>
                    <a:p>
                      <a:pPr algn="just">
                        <a:lnSpc>
                          <a:spcPts val="1600"/>
                        </a:lnSpc>
                        <a:spcAft>
                          <a:spcPts val="0"/>
                        </a:spcAft>
                      </a:pPr>
                      <a:r>
                        <a:rPr kumimoji="1" lang="ja-JP" altLang="en-US" sz="1800" kern="1200" smtClean="0">
                          <a:solidFill>
                            <a:schemeClr val="tx1"/>
                          </a:solidFill>
                          <a:latin typeface="ＤＦ特太ゴシック体" panose="020B0509000000000000" pitchFamily="49" charset="-128"/>
                          <a:ea typeface="ＤＦ特太ゴシック体" panose="020B0509000000000000" pitchFamily="49" charset="-128"/>
                          <a:cs typeface="+mn-cs"/>
                        </a:rPr>
                        <a:t>　　</a:t>
                      </a:r>
                      <a:r>
                        <a:rPr kumimoji="1" lang="en-US" altLang="ja-JP" sz="1800" kern="1200" smtClean="0">
                          <a:solidFill>
                            <a:schemeClr val="tx1"/>
                          </a:solidFill>
                          <a:latin typeface="ＤＦ特太ゴシック体" panose="020B0509000000000000" pitchFamily="49" charset="-128"/>
                          <a:ea typeface="ＤＦ特太ゴシック体" panose="020B0509000000000000" pitchFamily="49" charset="-128"/>
                          <a:cs typeface="+mn-cs"/>
                        </a:rPr>
                        <a:t>10</a:t>
                      </a:r>
                      <a:r>
                        <a:rPr kumimoji="1" lang="ja-JP" sz="1800" kern="1200" dirty="0" smtClean="0">
                          <a:solidFill>
                            <a:schemeClr val="tx1"/>
                          </a:solidFill>
                          <a:latin typeface="ＤＦ特太ゴシック体" panose="020B0509000000000000" pitchFamily="49" charset="-128"/>
                          <a:ea typeface="ＤＦ特太ゴシック体" panose="020B0509000000000000" pitchFamily="49" charset="-128"/>
                          <a:cs typeface="+mn-cs"/>
                        </a:rPr>
                        <a:t>月</a:t>
                      </a:r>
                      <a:r>
                        <a:rPr kumimoji="1" lang="ja-JP" sz="1800" kern="1200" dirty="0">
                          <a:solidFill>
                            <a:schemeClr val="tx1"/>
                          </a:solidFill>
                          <a:latin typeface="ＤＦ特太ゴシック体" panose="020B0509000000000000" pitchFamily="49" charset="-128"/>
                          <a:ea typeface="ＤＦ特太ゴシック体" panose="020B0509000000000000" pitchFamily="49" charset="-128"/>
                          <a:cs typeface="+mn-cs"/>
                        </a:rPr>
                        <a:t>１日</a:t>
                      </a:r>
                    </a:p>
                  </a:txBody>
                  <a:tcPr marL="78000" marR="78000" marT="36000" marB="36000" anchor="ctr">
                    <a:solidFill>
                      <a:srgbClr val="92D050">
                        <a:alpha val="50000"/>
                      </a:srgbClr>
                    </a:solidFill>
                  </a:tcPr>
                </a:tc>
                <a:tc>
                  <a:txBody>
                    <a:bodyPr/>
                    <a:lstStyle/>
                    <a:p>
                      <a:pPr algn="l">
                        <a:lnSpc>
                          <a:spcPts val="1600"/>
                        </a:lnSpc>
                        <a:spcAft>
                          <a:spcPts val="300"/>
                        </a:spcAft>
                      </a:pPr>
                      <a:r>
                        <a:rPr lang="ja-JP" sz="1600" kern="100" dirty="0" smtClean="0">
                          <a:effectLst/>
                        </a:rPr>
                        <a:t>○</a:t>
                      </a:r>
                      <a:r>
                        <a:rPr lang="ja-JP" altLang="en-US" sz="1600" kern="100" dirty="0" smtClean="0">
                          <a:effectLst/>
                        </a:rPr>
                        <a:t>　</a:t>
                      </a:r>
                      <a:r>
                        <a:rPr lang="ja-JP" altLang="ja-JP" sz="1600" u="none" kern="100" dirty="0" smtClean="0">
                          <a:effectLst/>
                        </a:rPr>
                        <a:t>看護師免許保持者等の届出制度</a:t>
                      </a:r>
                      <a:r>
                        <a:rPr lang="ja-JP" altLang="en-US" sz="1600" u="none" kern="100" dirty="0" smtClean="0">
                          <a:effectLst/>
                        </a:rPr>
                        <a:t>の創設</a:t>
                      </a:r>
                      <a:endParaRPr lang="en-US" altLang="ja-JP" sz="1600" u="none" kern="100" dirty="0" smtClean="0">
                        <a:effectLst/>
                      </a:endParaRPr>
                    </a:p>
                    <a:p>
                      <a:pPr algn="l">
                        <a:lnSpc>
                          <a:spcPts val="1600"/>
                        </a:lnSpc>
                        <a:spcAft>
                          <a:spcPts val="300"/>
                        </a:spcAft>
                      </a:pPr>
                      <a:r>
                        <a:rPr lang="ja-JP" altLang="en-US" sz="1600" kern="100" dirty="0" smtClean="0">
                          <a:effectLst/>
                        </a:rPr>
                        <a:t>　</a:t>
                      </a:r>
                      <a:r>
                        <a:rPr kumimoji="1" lang="ja-JP" altLang="en-US" sz="1300" kern="100" dirty="0" smtClean="0">
                          <a:solidFill>
                            <a:schemeClr val="tx1"/>
                          </a:solidFill>
                          <a:effectLst/>
                          <a:latin typeface="+mn-lt"/>
                          <a:ea typeface="+mn-ea"/>
                          <a:cs typeface="+mn-cs"/>
                        </a:rPr>
                        <a:t>　（</a:t>
                      </a:r>
                      <a:r>
                        <a:rPr kumimoji="1" lang="ja-JP" sz="1300" kern="100" dirty="0" smtClean="0">
                          <a:solidFill>
                            <a:schemeClr val="tx1"/>
                          </a:solidFill>
                          <a:effectLst/>
                          <a:latin typeface="+mn-lt"/>
                          <a:ea typeface="+mn-ea"/>
                          <a:cs typeface="+mn-cs"/>
                        </a:rPr>
                        <a:t>看護師</a:t>
                      </a:r>
                      <a:r>
                        <a:rPr kumimoji="1" lang="ja-JP" sz="1300" kern="100" dirty="0">
                          <a:solidFill>
                            <a:schemeClr val="tx1"/>
                          </a:solidFill>
                          <a:effectLst/>
                          <a:latin typeface="+mn-lt"/>
                          <a:ea typeface="+mn-ea"/>
                          <a:cs typeface="+mn-cs"/>
                        </a:rPr>
                        <a:t>等の人材確保の促進に関する</a:t>
                      </a:r>
                      <a:r>
                        <a:rPr kumimoji="1" lang="ja-JP" sz="1300" kern="100" dirty="0" smtClean="0">
                          <a:solidFill>
                            <a:schemeClr val="tx1"/>
                          </a:solidFill>
                          <a:effectLst/>
                          <a:latin typeface="+mn-lt"/>
                          <a:ea typeface="+mn-ea"/>
                          <a:cs typeface="+mn-cs"/>
                        </a:rPr>
                        <a:t>法律</a:t>
                      </a:r>
                      <a:r>
                        <a:rPr kumimoji="1" lang="ja-JP" altLang="en-US" sz="1300" kern="100" dirty="0" smtClean="0">
                          <a:solidFill>
                            <a:schemeClr val="tx1"/>
                          </a:solidFill>
                          <a:effectLst/>
                          <a:latin typeface="+mn-lt"/>
                          <a:ea typeface="+mn-ea"/>
                          <a:cs typeface="+mn-cs"/>
                        </a:rPr>
                        <a:t>の一部改正</a:t>
                      </a:r>
                      <a:r>
                        <a:rPr kumimoji="1" lang="ja-JP" sz="1300" kern="100" dirty="0" smtClean="0">
                          <a:solidFill>
                            <a:schemeClr val="tx1"/>
                          </a:solidFill>
                          <a:effectLst/>
                          <a:latin typeface="+mn-lt"/>
                          <a:ea typeface="+mn-ea"/>
                          <a:cs typeface="+mn-cs"/>
                        </a:rPr>
                        <a:t>）</a:t>
                      </a:r>
                      <a:endParaRPr kumimoji="1" lang="ja-JP" sz="1300" kern="100" dirty="0">
                        <a:solidFill>
                          <a:schemeClr val="tx1"/>
                        </a:solidFill>
                        <a:effectLst/>
                        <a:latin typeface="+mn-lt"/>
                        <a:ea typeface="+mn-ea"/>
                        <a:cs typeface="+mn-cs"/>
                      </a:endParaRPr>
                    </a:p>
                    <a:p>
                      <a:pPr algn="l">
                        <a:lnSpc>
                          <a:spcPts val="1600"/>
                        </a:lnSpc>
                        <a:spcAft>
                          <a:spcPts val="300"/>
                        </a:spcAft>
                      </a:pPr>
                      <a:r>
                        <a:rPr lang="ja-JP" sz="1600" kern="100" dirty="0" smtClean="0">
                          <a:effectLst/>
                        </a:rPr>
                        <a:t>○</a:t>
                      </a:r>
                      <a:r>
                        <a:rPr lang="ja-JP" altLang="en-US" sz="1600" kern="100" dirty="0" smtClean="0">
                          <a:effectLst/>
                        </a:rPr>
                        <a:t>　</a:t>
                      </a:r>
                      <a:r>
                        <a:rPr lang="ja-JP" sz="1600" kern="100" dirty="0" smtClean="0">
                          <a:effectLst/>
                        </a:rPr>
                        <a:t>看護師</a:t>
                      </a:r>
                      <a:r>
                        <a:rPr lang="ja-JP" sz="1600" kern="100" dirty="0">
                          <a:effectLst/>
                        </a:rPr>
                        <a:t>の特定行為の研修</a:t>
                      </a:r>
                      <a:r>
                        <a:rPr lang="ja-JP" sz="1600" kern="100" dirty="0" smtClean="0">
                          <a:effectLst/>
                        </a:rPr>
                        <a:t>制度</a:t>
                      </a:r>
                      <a:r>
                        <a:rPr lang="ja-JP" altLang="en-US" sz="1600" kern="100" dirty="0" smtClean="0">
                          <a:effectLst/>
                        </a:rPr>
                        <a:t>の創設</a:t>
                      </a:r>
                      <a:r>
                        <a:rPr kumimoji="1" lang="ja-JP" altLang="en-US" sz="1300" kern="100" dirty="0" smtClean="0">
                          <a:solidFill>
                            <a:schemeClr val="tx1"/>
                          </a:solidFill>
                          <a:effectLst/>
                          <a:latin typeface="+mn-lt"/>
                          <a:ea typeface="+mn-ea"/>
                          <a:cs typeface="+mn-cs"/>
                        </a:rPr>
                        <a:t>（</a:t>
                      </a:r>
                      <a:r>
                        <a:rPr kumimoji="1" lang="ja-JP" altLang="ja-JP" sz="1300" kern="100" dirty="0" smtClean="0">
                          <a:solidFill>
                            <a:schemeClr val="tx1"/>
                          </a:solidFill>
                          <a:effectLst/>
                          <a:latin typeface="+mn-lt"/>
                          <a:ea typeface="+mn-ea"/>
                          <a:cs typeface="+mn-cs"/>
                        </a:rPr>
                        <a:t>保健師助産師看護師法</a:t>
                      </a:r>
                      <a:r>
                        <a:rPr kumimoji="1" lang="ja-JP" altLang="en-US" sz="1300" kern="100" dirty="0" smtClean="0">
                          <a:solidFill>
                            <a:schemeClr val="tx1"/>
                          </a:solidFill>
                          <a:effectLst/>
                          <a:latin typeface="+mn-lt"/>
                          <a:ea typeface="+mn-ea"/>
                          <a:cs typeface="+mn-cs"/>
                        </a:rPr>
                        <a:t>の一部改正）</a:t>
                      </a:r>
                      <a:endParaRPr kumimoji="1" lang="en-US" altLang="ja-JP" sz="1300" kern="100" dirty="0" smtClean="0">
                        <a:solidFill>
                          <a:schemeClr val="tx1"/>
                        </a:solidFill>
                        <a:effectLst/>
                        <a:latin typeface="+mn-lt"/>
                        <a:ea typeface="+mn-ea"/>
                        <a:cs typeface="+mn-cs"/>
                      </a:endParaRPr>
                    </a:p>
                    <a:p>
                      <a:pPr marL="0" marR="0" indent="0" algn="l" defTabSz="914400" rtl="0" eaLnBrk="1" fontAlgn="auto" latinLnBrk="0" hangingPunct="1">
                        <a:lnSpc>
                          <a:spcPts val="1600"/>
                        </a:lnSpc>
                        <a:spcBef>
                          <a:spcPts val="0"/>
                        </a:spcBef>
                        <a:spcAft>
                          <a:spcPts val="300"/>
                        </a:spcAft>
                        <a:buClrTx/>
                        <a:buSzTx/>
                        <a:buFontTx/>
                        <a:buNone/>
                        <a:tabLst/>
                        <a:defRPr/>
                      </a:pPr>
                      <a:r>
                        <a:rPr lang="ja-JP" altLang="ja-JP" sz="1600" kern="100" dirty="0" smtClean="0">
                          <a:effectLst/>
                        </a:rPr>
                        <a:t>○</a:t>
                      </a:r>
                      <a:r>
                        <a:rPr lang="ja-JP" altLang="en-US" sz="1600" kern="100" dirty="0" smtClean="0">
                          <a:effectLst/>
                        </a:rPr>
                        <a:t>　</a:t>
                      </a:r>
                      <a:r>
                        <a:rPr lang="ja-JP" altLang="ja-JP" sz="1600" kern="100" dirty="0" smtClean="0">
                          <a:effectLst/>
                        </a:rPr>
                        <a:t>医療事故の調査に係る仕組み</a:t>
                      </a:r>
                      <a:r>
                        <a:rPr lang="ja-JP" altLang="en-US" sz="1600" kern="100" dirty="0" smtClean="0">
                          <a:effectLst/>
                        </a:rPr>
                        <a:t>の創設</a:t>
                      </a:r>
                      <a:r>
                        <a:rPr kumimoji="1" lang="ja-JP" altLang="en-US" sz="1300" kern="100" dirty="0" smtClean="0">
                          <a:solidFill>
                            <a:schemeClr val="tx1"/>
                          </a:solidFill>
                          <a:effectLst/>
                          <a:latin typeface="+mn-lt"/>
                          <a:ea typeface="+mn-ea"/>
                          <a:cs typeface="+mn-cs"/>
                        </a:rPr>
                        <a:t>（医療法の一部改正</a:t>
                      </a:r>
                      <a:r>
                        <a:rPr kumimoji="1" lang="ja-JP" altLang="ja-JP" sz="1300" kern="100" dirty="0" smtClean="0">
                          <a:solidFill>
                            <a:schemeClr val="tx1"/>
                          </a:solidFill>
                          <a:effectLst/>
                          <a:latin typeface="+mn-lt"/>
                          <a:ea typeface="+mn-ea"/>
                          <a:cs typeface="+mn-cs"/>
                        </a:rPr>
                        <a:t>）</a:t>
                      </a:r>
                    </a:p>
                  </a:txBody>
                  <a:tcPr marL="78000" marR="78000" marT="36000" marB="36000" anchor="ctr"/>
                </a:tc>
              </a:tr>
            </a:tbl>
          </a:graphicData>
        </a:graphic>
      </p:graphicFrame>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20</a:t>
            </a:fld>
            <a:endParaRPr lang="ja-JP" altLang="en-US" sz="2000" dirty="0">
              <a:solidFill>
                <a:prstClr val="black"/>
              </a:solidFill>
            </a:endParaRPr>
          </a:p>
        </p:txBody>
      </p:sp>
    </p:spTree>
    <p:extLst>
      <p:ext uri="{BB962C8B-B14F-4D97-AF65-F5344CB8AC3E}">
        <p14:creationId xmlns:p14="http://schemas.microsoft.com/office/powerpoint/2010/main" val="43049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円/楕円 1"/>
          <p:cNvSpPr/>
          <p:nvPr/>
        </p:nvSpPr>
        <p:spPr>
          <a:xfrm>
            <a:off x="433116" y="1340760"/>
            <a:ext cx="9030561" cy="5241658"/>
          </a:xfrm>
          <a:prstGeom prst="ellipse">
            <a:avLst/>
          </a:prstGeom>
          <a:solidFill>
            <a:srgbClr val="C7FFAB"/>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56" name="グループ化 55"/>
          <p:cNvGrpSpPr/>
          <p:nvPr/>
        </p:nvGrpSpPr>
        <p:grpSpPr>
          <a:xfrm>
            <a:off x="4046875" y="3284976"/>
            <a:ext cx="2169037" cy="941024"/>
            <a:chOff x="3862074" y="4077072"/>
            <a:chExt cx="2349790" cy="941024"/>
          </a:xfrm>
        </p:grpSpPr>
        <p:sp>
          <p:nvSpPr>
            <p:cNvPr id="5" name="円/楕円 4"/>
            <p:cNvSpPr/>
            <p:nvPr/>
          </p:nvSpPr>
          <p:spPr>
            <a:xfrm>
              <a:off x="3862074" y="4077072"/>
              <a:ext cx="2349790" cy="941024"/>
            </a:xfrm>
            <a:prstGeom prst="ellipse">
              <a:avLst/>
            </a:prstGeom>
            <a:solidFill>
              <a:srgbClr val="C7FFAB"/>
            </a:solidFill>
            <a:ln>
              <a:solidFill>
                <a:srgbClr val="00B050"/>
              </a:solidFill>
            </a:ln>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55" name="グループ化 54"/>
            <p:cNvGrpSpPr/>
            <p:nvPr/>
          </p:nvGrpSpPr>
          <p:grpSpPr>
            <a:xfrm>
              <a:off x="4132255" y="4293096"/>
              <a:ext cx="1809429" cy="600278"/>
              <a:chOff x="4383447" y="4293096"/>
              <a:chExt cx="1809429" cy="600278"/>
            </a:xfrm>
          </p:grpSpPr>
          <p:pic>
            <p:nvPicPr>
              <p:cNvPr id="6" name="Picture 145" descr="E:\JPEG\IP08_K\IP08_K05.JPG"/>
              <p:cNvPicPr>
                <a:picLocks noChangeAspect="1" noChangeArrowheads="1"/>
              </p:cNvPicPr>
              <p:nvPr/>
            </p:nvPicPr>
            <p:blipFill>
              <a:blip r:embed="rId4" cstate="print"/>
              <a:srcRect/>
              <a:stretch>
                <a:fillRect/>
              </a:stretch>
            </p:blipFill>
            <p:spPr bwMode="auto">
              <a:xfrm>
                <a:off x="4383447" y="4293096"/>
                <a:ext cx="702763" cy="600278"/>
              </a:xfrm>
              <a:prstGeom prst="rect">
                <a:avLst/>
              </a:prstGeom>
              <a:noFill/>
              <a:ln w="9525">
                <a:noFill/>
                <a:miter lim="800000"/>
                <a:headEnd/>
                <a:tailEnd/>
              </a:ln>
            </p:spPr>
          </p:pic>
          <p:pic>
            <p:nvPicPr>
              <p:cNvPr id="12" name="Picture 35" descr="C:\Users\ARNAS\Desktop\MC900151245.WMF"/>
              <p:cNvPicPr>
                <a:picLocks noChangeAspect="1" noChangeArrowheads="1"/>
              </p:cNvPicPr>
              <p:nvPr/>
            </p:nvPicPr>
            <p:blipFill>
              <a:blip r:embed="rId5" cstate="print"/>
              <a:srcRect/>
              <a:stretch>
                <a:fillRect/>
              </a:stretch>
            </p:blipFill>
            <p:spPr bwMode="auto">
              <a:xfrm>
                <a:off x="5134341" y="4318740"/>
                <a:ext cx="1058535" cy="548991"/>
              </a:xfrm>
              <a:prstGeom prst="rect">
                <a:avLst/>
              </a:prstGeom>
              <a:noFill/>
              <a:ln w="9525">
                <a:noFill/>
                <a:miter lim="800000"/>
                <a:headEnd/>
                <a:tailEnd/>
              </a:ln>
            </p:spPr>
          </p:pic>
        </p:grpSp>
      </p:grpSp>
      <p:grpSp>
        <p:nvGrpSpPr>
          <p:cNvPr id="1040" name="グループ化 1039"/>
          <p:cNvGrpSpPr/>
          <p:nvPr/>
        </p:nvGrpSpPr>
        <p:grpSpPr>
          <a:xfrm>
            <a:off x="6814202" y="5301201"/>
            <a:ext cx="2119723" cy="1008112"/>
            <a:chOff x="7545288" y="620921"/>
            <a:chExt cx="2296367" cy="1008112"/>
          </a:xfrm>
        </p:grpSpPr>
        <p:sp>
          <p:nvSpPr>
            <p:cNvPr id="26" name="テキスト ボックス 25"/>
            <p:cNvSpPr txBox="1"/>
            <p:nvPr/>
          </p:nvSpPr>
          <p:spPr>
            <a:xfrm>
              <a:off x="7545288" y="620921"/>
              <a:ext cx="2296367"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特別養護老人ホーム・</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老人保健施設</a:t>
              </a:r>
              <a:r>
                <a:rPr lang="en-US" altLang="ja-JP" sz="1400" b="1" spc="-100" dirty="0">
                  <a:solidFill>
                    <a:prstClr val="black"/>
                  </a:solidFill>
                  <a:latin typeface="ＭＳ ゴシック" pitchFamily="49" charset="-128"/>
                  <a:ea typeface="ＭＳ ゴシック" pitchFamily="49" charset="-128"/>
                </a:rPr>
                <a:t>】</a:t>
              </a:r>
            </a:p>
          </p:txBody>
        </p:sp>
        <p:grpSp>
          <p:nvGrpSpPr>
            <p:cNvPr id="1039" name="グループ化 1038"/>
            <p:cNvGrpSpPr/>
            <p:nvPr/>
          </p:nvGrpSpPr>
          <p:grpSpPr>
            <a:xfrm>
              <a:off x="7865379" y="1124977"/>
              <a:ext cx="1684236" cy="504056"/>
              <a:chOff x="7977336" y="1124977"/>
              <a:chExt cx="1684236" cy="504056"/>
            </a:xfrm>
          </p:grpSpPr>
          <p:pic>
            <p:nvPicPr>
              <p:cNvPr id="27" name="図 26" descr="build32.wmf"/>
              <p:cNvPicPr>
                <a:picLocks noChangeAspect="1"/>
              </p:cNvPicPr>
              <p:nvPr/>
            </p:nvPicPr>
            <p:blipFill>
              <a:blip r:embed="rId6" cstate="print"/>
              <a:stretch>
                <a:fillRect/>
              </a:stretch>
            </p:blipFill>
            <p:spPr>
              <a:xfrm>
                <a:off x="7977336" y="1124977"/>
                <a:ext cx="936104" cy="504056"/>
              </a:xfrm>
              <a:prstGeom prst="rect">
                <a:avLst/>
              </a:prstGeom>
            </p:spPr>
          </p:pic>
          <p:pic>
            <p:nvPicPr>
              <p:cNvPr id="28" name="図 27" descr="health_0166.wmf"/>
              <p:cNvPicPr>
                <a:picLocks noChangeAspect="1"/>
              </p:cNvPicPr>
              <p:nvPr/>
            </p:nvPicPr>
            <p:blipFill>
              <a:blip r:embed="rId7" cstate="print"/>
              <a:stretch>
                <a:fillRect/>
              </a:stretch>
            </p:blipFill>
            <p:spPr>
              <a:xfrm>
                <a:off x="8871402" y="1196986"/>
                <a:ext cx="790170" cy="432047"/>
              </a:xfrm>
              <a:prstGeom prst="rect">
                <a:avLst/>
              </a:prstGeom>
            </p:spPr>
          </p:pic>
        </p:grpSp>
      </p:grpSp>
      <p:grpSp>
        <p:nvGrpSpPr>
          <p:cNvPr id="1038" name="グループ化 1037"/>
          <p:cNvGrpSpPr/>
          <p:nvPr/>
        </p:nvGrpSpPr>
        <p:grpSpPr>
          <a:xfrm>
            <a:off x="6233642" y="2060840"/>
            <a:ext cx="2308680" cy="915398"/>
            <a:chOff x="6595196" y="3172939"/>
            <a:chExt cx="2501070" cy="915398"/>
          </a:xfrm>
        </p:grpSpPr>
        <p:sp>
          <p:nvSpPr>
            <p:cNvPr id="29" name="テキスト ボックス 28"/>
            <p:cNvSpPr txBox="1"/>
            <p:nvPr/>
          </p:nvSpPr>
          <p:spPr>
            <a:xfrm>
              <a:off x="6595196" y="3172939"/>
              <a:ext cx="250107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在宅介護サービス</a:t>
              </a:r>
              <a:r>
                <a:rPr lang="en-US" altLang="ja-JP" sz="1400" b="1" spc="-100" dirty="0">
                  <a:solidFill>
                    <a:prstClr val="black"/>
                  </a:solidFill>
                  <a:latin typeface="ＭＳ ゴシック" pitchFamily="49" charset="-128"/>
                  <a:ea typeface="ＭＳ ゴシック" pitchFamily="49" charset="-128"/>
                </a:rPr>
                <a:t>】</a:t>
              </a:r>
            </a:p>
          </p:txBody>
        </p:sp>
        <p:pic>
          <p:nvPicPr>
            <p:cNvPr id="31" name="図 30" descr="health_0179.wmf"/>
            <p:cNvPicPr>
              <a:picLocks noChangeAspect="1"/>
            </p:cNvPicPr>
            <p:nvPr/>
          </p:nvPicPr>
          <p:blipFill>
            <a:blip r:embed="rId8" cstate="print"/>
            <a:stretch>
              <a:fillRect/>
            </a:stretch>
          </p:blipFill>
          <p:spPr>
            <a:xfrm>
              <a:off x="6986077" y="3512273"/>
              <a:ext cx="816565" cy="576064"/>
            </a:xfrm>
            <a:prstGeom prst="rect">
              <a:avLst/>
            </a:prstGeom>
          </p:spPr>
        </p:pic>
      </p:grpSp>
      <p:grpSp>
        <p:nvGrpSpPr>
          <p:cNvPr id="43" name="グループ化 42"/>
          <p:cNvGrpSpPr/>
          <p:nvPr/>
        </p:nvGrpSpPr>
        <p:grpSpPr>
          <a:xfrm>
            <a:off x="414185" y="4149088"/>
            <a:ext cx="1601585" cy="885279"/>
            <a:chOff x="412629" y="2825640"/>
            <a:chExt cx="1735050" cy="885279"/>
          </a:xfrm>
          <a:solidFill>
            <a:schemeClr val="bg1"/>
          </a:solidFill>
        </p:grpSpPr>
        <p:sp>
          <p:nvSpPr>
            <p:cNvPr id="13" name="テキスト ボックス 12"/>
            <p:cNvSpPr txBox="1"/>
            <p:nvPr/>
          </p:nvSpPr>
          <p:spPr>
            <a:xfrm>
              <a:off x="412629" y="2825640"/>
              <a:ext cx="1735050"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急性期病院</a:t>
              </a:r>
              <a:r>
                <a:rPr lang="en-US" altLang="ja-JP" sz="1400" b="1" spc="-100" dirty="0">
                  <a:solidFill>
                    <a:prstClr val="black"/>
                  </a:solidFill>
                  <a:latin typeface="ＭＳ ゴシック" pitchFamily="49" charset="-128"/>
                  <a:ea typeface="ＭＳ ゴシック" pitchFamily="49" charset="-128"/>
                </a:rPr>
                <a:t>】</a:t>
              </a:r>
            </a:p>
          </p:txBody>
        </p:sp>
        <p:pic>
          <p:nvPicPr>
            <p:cNvPr id="14" name="Picture 11" descr="C:\Users\ARNAS\Desktop\MC900079128.WMF"/>
            <p:cNvPicPr>
              <a:picLocks noChangeAspect="1" noChangeArrowheads="1"/>
            </p:cNvPicPr>
            <p:nvPr/>
          </p:nvPicPr>
          <p:blipFill>
            <a:blip r:embed="rId9" cstate="print">
              <a:duotone>
                <a:prstClr val="black"/>
                <a:schemeClr val="accent3">
                  <a:tint val="45000"/>
                  <a:satMod val="400000"/>
                </a:schemeClr>
              </a:duotone>
            </a:blip>
            <a:srcRect/>
            <a:stretch>
              <a:fillRect/>
            </a:stretch>
          </p:blipFill>
          <p:spPr bwMode="auto">
            <a:xfrm>
              <a:off x="637547" y="3191866"/>
              <a:ext cx="1068563" cy="519053"/>
            </a:xfrm>
            <a:prstGeom prst="rect">
              <a:avLst/>
            </a:prstGeom>
            <a:grpFill/>
            <a:ln w="9525">
              <a:noFill/>
              <a:miter lim="800000"/>
              <a:headEnd/>
              <a:tailEnd/>
            </a:ln>
          </p:spPr>
        </p:pic>
      </p:grpSp>
      <p:grpSp>
        <p:nvGrpSpPr>
          <p:cNvPr id="41" name="グループ化 40"/>
          <p:cNvGrpSpPr/>
          <p:nvPr/>
        </p:nvGrpSpPr>
        <p:grpSpPr>
          <a:xfrm>
            <a:off x="401854" y="1609075"/>
            <a:ext cx="1360675" cy="1243865"/>
            <a:chOff x="1942492" y="2545175"/>
            <a:chExt cx="1474065" cy="1243865"/>
          </a:xfrm>
          <a:solidFill>
            <a:schemeClr val="bg1"/>
          </a:solidFill>
        </p:grpSpPr>
        <p:sp>
          <p:nvSpPr>
            <p:cNvPr id="8" name="テキスト ボックス 7"/>
            <p:cNvSpPr txBox="1"/>
            <p:nvPr/>
          </p:nvSpPr>
          <p:spPr>
            <a:xfrm>
              <a:off x="1942492" y="2545175"/>
              <a:ext cx="1285499" cy="523206"/>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高度急性期</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病院</a:t>
              </a:r>
              <a:r>
                <a:rPr lang="en-US" altLang="ja-JP" sz="1400" b="1" spc="-100" dirty="0">
                  <a:solidFill>
                    <a:prstClr val="black"/>
                  </a:solidFill>
                  <a:latin typeface="ＭＳ ゴシック" pitchFamily="49" charset="-128"/>
                  <a:ea typeface="ＭＳ ゴシック" pitchFamily="49" charset="-128"/>
                </a:rPr>
                <a:t>】</a:t>
              </a:r>
            </a:p>
          </p:txBody>
        </p:sp>
        <p:pic>
          <p:nvPicPr>
            <p:cNvPr id="15" name="Picture 2" descr="C:\Program Files\Microsoft Office\MEDIA\CAGCAT10\j0205462.wmf"/>
            <p:cNvPicPr>
              <a:picLocks noChangeAspect="1" noChangeArrowheads="1"/>
            </p:cNvPicPr>
            <p:nvPr/>
          </p:nvPicPr>
          <p:blipFill>
            <a:blip r:embed="rId10" cstate="print"/>
            <a:srcRect/>
            <a:stretch>
              <a:fillRect/>
            </a:stretch>
          </p:blipFill>
          <p:spPr bwMode="auto">
            <a:xfrm>
              <a:off x="2460018" y="2996952"/>
              <a:ext cx="956539" cy="792088"/>
            </a:xfrm>
            <a:prstGeom prst="rect">
              <a:avLst/>
            </a:prstGeom>
            <a:grpFill/>
          </p:spPr>
        </p:pic>
      </p:grpSp>
      <p:grpSp>
        <p:nvGrpSpPr>
          <p:cNvPr id="51" name="グループ化 50"/>
          <p:cNvGrpSpPr/>
          <p:nvPr/>
        </p:nvGrpSpPr>
        <p:grpSpPr>
          <a:xfrm>
            <a:off x="2006949" y="4150542"/>
            <a:ext cx="1284330" cy="883827"/>
            <a:chOff x="1043527" y="1249029"/>
            <a:chExt cx="1391358" cy="883827"/>
          </a:xfrm>
          <a:solidFill>
            <a:schemeClr val="bg1"/>
          </a:solidFill>
        </p:grpSpPr>
        <p:sp>
          <p:nvSpPr>
            <p:cNvPr id="49" name="テキスト ボックス 48"/>
            <p:cNvSpPr txBox="1"/>
            <p:nvPr/>
          </p:nvSpPr>
          <p:spPr>
            <a:xfrm>
              <a:off x="1043527" y="1249029"/>
              <a:ext cx="1391358" cy="307762"/>
            </a:xfrm>
            <a:prstGeom prst="rect">
              <a:avLst/>
            </a:prstGeom>
            <a:noFill/>
          </p:spPr>
          <p:txBody>
            <a:bodyPr wrap="square" lIns="91420" tIns="45713" rIns="91420" bIns="45713" rtlCol="0">
              <a:spAutoFit/>
            </a:bodyPr>
            <a:lstStyle/>
            <a:p>
              <a:pPr algn="ctr" defTabSz="914070"/>
              <a:r>
                <a:rPr lang="en-US" altLang="ja-JP" sz="1400" b="1" spc="-100" dirty="0">
                  <a:solidFill>
                    <a:prstClr val="black"/>
                  </a:solidFill>
                  <a:latin typeface="ＭＳ Ｐゴシック"/>
                </a:rPr>
                <a:t>【</a:t>
              </a:r>
              <a:r>
                <a:rPr lang="ja-JP" altLang="en-US" sz="1400" b="1" spc="-100" dirty="0">
                  <a:solidFill>
                    <a:prstClr val="black"/>
                  </a:solidFill>
                  <a:latin typeface="ＭＳ Ｐゴシック"/>
                </a:rPr>
                <a:t>回復期病院</a:t>
              </a:r>
              <a:r>
                <a:rPr lang="en-US" altLang="ja-JP" sz="1400" b="1" spc="-100" dirty="0">
                  <a:solidFill>
                    <a:prstClr val="black"/>
                  </a:solidFill>
                  <a:latin typeface="ＭＳ Ｐゴシック"/>
                </a:rPr>
                <a:t>】</a:t>
              </a:r>
            </a:p>
          </p:txBody>
        </p:sp>
        <p:pic>
          <p:nvPicPr>
            <p:cNvPr id="50" name="図 49" descr="build34.wmf"/>
            <p:cNvPicPr>
              <a:picLocks noChangeAspect="1"/>
            </p:cNvPicPr>
            <p:nvPr/>
          </p:nvPicPr>
          <p:blipFill>
            <a:blip r:embed="rId11" cstate="print"/>
            <a:stretch>
              <a:fillRect/>
            </a:stretch>
          </p:blipFill>
          <p:spPr>
            <a:xfrm>
              <a:off x="1407201" y="1612183"/>
              <a:ext cx="733281" cy="520673"/>
            </a:xfrm>
            <a:prstGeom prst="rect">
              <a:avLst/>
            </a:prstGeom>
            <a:grpFill/>
          </p:spPr>
        </p:pic>
      </p:grpSp>
      <p:grpSp>
        <p:nvGrpSpPr>
          <p:cNvPr id="63" name="グループ化 62"/>
          <p:cNvGrpSpPr/>
          <p:nvPr/>
        </p:nvGrpSpPr>
        <p:grpSpPr>
          <a:xfrm>
            <a:off x="3929126" y="1916833"/>
            <a:ext cx="1609317" cy="653971"/>
            <a:chOff x="3896490" y="5966070"/>
            <a:chExt cx="2267195" cy="679076"/>
          </a:xfrm>
        </p:grpSpPr>
        <p:sp>
          <p:nvSpPr>
            <p:cNvPr id="23" name="円/楕円 22"/>
            <p:cNvSpPr/>
            <p:nvPr/>
          </p:nvSpPr>
          <p:spPr>
            <a:xfrm>
              <a:off x="3896490" y="5981572"/>
              <a:ext cx="2267195"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defTabSz="914070"/>
              <a:endParaRPr lang="ja-JP" altLang="en-US" spc="-100" dirty="0">
                <a:solidFill>
                  <a:prstClr val="black"/>
                </a:solidFill>
              </a:endParaRPr>
            </a:p>
          </p:txBody>
        </p:sp>
        <p:grpSp>
          <p:nvGrpSpPr>
            <p:cNvPr id="62" name="グループ化 61"/>
            <p:cNvGrpSpPr/>
            <p:nvPr/>
          </p:nvGrpSpPr>
          <p:grpSpPr>
            <a:xfrm>
              <a:off x="4363415" y="5966070"/>
              <a:ext cx="1239377" cy="679076"/>
              <a:chOff x="4024006" y="5966070"/>
              <a:chExt cx="1239377" cy="679076"/>
            </a:xfrm>
          </p:grpSpPr>
          <p:pic>
            <p:nvPicPr>
              <p:cNvPr id="25" name="図 24" descr="doctor4_3.gif"/>
              <p:cNvPicPr>
                <a:picLocks noChangeAspect="1"/>
              </p:cNvPicPr>
              <p:nvPr/>
            </p:nvPicPr>
            <p:blipFill>
              <a:blip r:embed="rId12" cstate="print"/>
              <a:stretch>
                <a:fillRect/>
              </a:stretch>
            </p:blipFill>
            <p:spPr>
              <a:xfrm>
                <a:off x="4619677" y="5966070"/>
                <a:ext cx="643706" cy="679076"/>
              </a:xfrm>
              <a:prstGeom prst="rect">
                <a:avLst/>
              </a:prstGeom>
            </p:spPr>
          </p:pic>
          <p:pic>
            <p:nvPicPr>
              <p:cNvPr id="1029" name="Picture 5" descr="C:\Users\IMLGJ\AppData\Local\Microsoft\Windows\Temporary Internet Files\Content.IE5\YO97QDGR\MC900290925[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24006" y="5990894"/>
                <a:ext cx="602968" cy="62942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30" name="角丸四角形 1029"/>
          <p:cNvSpPr/>
          <p:nvPr/>
        </p:nvSpPr>
        <p:spPr>
          <a:xfrm>
            <a:off x="1629623" y="1484783"/>
            <a:ext cx="1654747" cy="100811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・医師・看護師を多く配置</a:t>
            </a:r>
            <a:endParaRPr lang="en-US" altLang="ja-JP" sz="1100" spc="-100" dirty="0">
              <a:solidFill>
                <a:prstClr val="black"/>
              </a:solidFill>
            </a:endParaRPr>
          </a:p>
          <a:p>
            <a:pPr defTabSz="914070"/>
            <a:r>
              <a:rPr lang="ja-JP" altLang="en-US" sz="1100" spc="-100" dirty="0">
                <a:solidFill>
                  <a:prstClr val="black"/>
                </a:solidFill>
              </a:rPr>
              <a:t>・質の高い医療と手厚い看護により、早期に「急性期後の病院」や「リハビリ病院」に転院可能</a:t>
            </a:r>
          </a:p>
        </p:txBody>
      </p:sp>
      <p:sp>
        <p:nvSpPr>
          <p:cNvPr id="1035" name="角丸四角形 1034"/>
          <p:cNvSpPr/>
          <p:nvPr/>
        </p:nvSpPr>
        <p:spPr>
          <a:xfrm>
            <a:off x="568847" y="1340774"/>
            <a:ext cx="2768522" cy="5472605"/>
          </a:xfrm>
          <a:prstGeom prst="roundRect">
            <a:avLst>
              <a:gd name="adj" fmla="val 9276"/>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9" name="角丸四角形 78"/>
          <p:cNvSpPr/>
          <p:nvPr/>
        </p:nvSpPr>
        <p:spPr>
          <a:xfrm>
            <a:off x="3636938" y="1772815"/>
            <a:ext cx="1999052" cy="916159"/>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3" name="角丸四角形 82"/>
          <p:cNvSpPr/>
          <p:nvPr/>
        </p:nvSpPr>
        <p:spPr>
          <a:xfrm>
            <a:off x="3546645" y="1124806"/>
            <a:ext cx="2204023" cy="53569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・いつでも必要な場合に往診してくれる医師が近くにいて、必要な訪問看護サービスを受けることができる。</a:t>
            </a:r>
          </a:p>
        </p:txBody>
      </p:sp>
      <p:sp>
        <p:nvSpPr>
          <p:cNvPr id="85" name="円/楕円 84"/>
          <p:cNvSpPr/>
          <p:nvPr/>
        </p:nvSpPr>
        <p:spPr>
          <a:xfrm>
            <a:off x="3291346" y="2276864"/>
            <a:ext cx="881451"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在宅</a:t>
            </a:r>
            <a:endParaRPr lang="en-US" altLang="ja-JP" sz="1400" dirty="0">
              <a:solidFill>
                <a:prstClr val="black"/>
              </a:solidFill>
            </a:endParaRPr>
          </a:p>
          <a:p>
            <a:pPr algn="ctr" defTabSz="914070"/>
            <a:r>
              <a:rPr lang="ja-JP" altLang="en-US" sz="1400" dirty="0">
                <a:solidFill>
                  <a:prstClr val="black"/>
                </a:solidFill>
              </a:rPr>
              <a:t>医療</a:t>
            </a:r>
          </a:p>
        </p:txBody>
      </p:sp>
      <p:cxnSp>
        <p:nvCxnSpPr>
          <p:cNvPr id="46" name="直線矢印コネクタ 45"/>
          <p:cNvCxnSpPr/>
          <p:nvPr/>
        </p:nvCxnSpPr>
        <p:spPr>
          <a:xfrm>
            <a:off x="1097814" y="3156403"/>
            <a:ext cx="1617779" cy="989469"/>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1637371" y="4818326"/>
            <a:ext cx="656915" cy="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8" name="角丸四角形 107"/>
          <p:cNvSpPr/>
          <p:nvPr/>
        </p:nvSpPr>
        <p:spPr>
          <a:xfrm>
            <a:off x="4550429" y="4221166"/>
            <a:ext cx="1798459" cy="86409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・サービス付き高齢者向け住宅や有料老人ホームなど高齢者が安心して暮らせる多様な住まい</a:t>
            </a:r>
          </a:p>
        </p:txBody>
      </p:sp>
      <p:sp>
        <p:nvSpPr>
          <p:cNvPr id="74" name="右矢印 73"/>
          <p:cNvSpPr/>
          <p:nvPr/>
        </p:nvSpPr>
        <p:spPr>
          <a:xfrm rot="16200000" flipH="1">
            <a:off x="5289799" y="2950602"/>
            <a:ext cx="359095" cy="163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grpSp>
        <p:nvGrpSpPr>
          <p:cNvPr id="111" name="グループ化 110"/>
          <p:cNvGrpSpPr/>
          <p:nvPr/>
        </p:nvGrpSpPr>
        <p:grpSpPr>
          <a:xfrm>
            <a:off x="6464139" y="3409248"/>
            <a:ext cx="3024336" cy="1157068"/>
            <a:chOff x="5733087" y="5080242"/>
            <a:chExt cx="3276364" cy="1157068"/>
          </a:xfrm>
        </p:grpSpPr>
        <p:sp>
          <p:nvSpPr>
            <p:cNvPr id="112" name="円/楕円 111"/>
            <p:cNvSpPr/>
            <p:nvPr/>
          </p:nvSpPr>
          <p:spPr>
            <a:xfrm>
              <a:off x="5733087" y="5733254"/>
              <a:ext cx="3276364" cy="5040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defPPr>
                <a:defRPr lang="ja-JP"/>
              </a:defPPr>
              <a:lvl1pPr marL="0" algn="l" defTabSz="914125" rtl="0" eaLnBrk="1" latinLnBrk="0" hangingPunct="1">
                <a:defRPr kumimoji="1" sz="1800" kern="1200">
                  <a:solidFill>
                    <a:schemeClr val="dk1"/>
                  </a:solidFill>
                  <a:latin typeface="+mn-lt"/>
                  <a:ea typeface="+mn-ea"/>
                  <a:cs typeface="+mn-cs"/>
                </a:defRPr>
              </a:lvl1pPr>
              <a:lvl2pPr marL="457063" algn="l" defTabSz="914125" rtl="0" eaLnBrk="1" latinLnBrk="0" hangingPunct="1">
                <a:defRPr kumimoji="1" sz="1800" kern="1200">
                  <a:solidFill>
                    <a:schemeClr val="dk1"/>
                  </a:solidFill>
                  <a:latin typeface="+mn-lt"/>
                  <a:ea typeface="+mn-ea"/>
                  <a:cs typeface="+mn-cs"/>
                </a:defRPr>
              </a:lvl2pPr>
              <a:lvl3pPr marL="914125" algn="l" defTabSz="914125" rtl="0" eaLnBrk="1" latinLnBrk="0" hangingPunct="1">
                <a:defRPr kumimoji="1" sz="1800" kern="1200">
                  <a:solidFill>
                    <a:schemeClr val="dk1"/>
                  </a:solidFill>
                  <a:latin typeface="+mn-lt"/>
                  <a:ea typeface="+mn-ea"/>
                  <a:cs typeface="+mn-cs"/>
                </a:defRPr>
              </a:lvl3pPr>
              <a:lvl4pPr marL="1371188" algn="l" defTabSz="914125" rtl="0" eaLnBrk="1" latinLnBrk="0" hangingPunct="1">
                <a:defRPr kumimoji="1" sz="1800" kern="1200">
                  <a:solidFill>
                    <a:schemeClr val="dk1"/>
                  </a:solidFill>
                  <a:latin typeface="+mn-lt"/>
                  <a:ea typeface="+mn-ea"/>
                  <a:cs typeface="+mn-cs"/>
                </a:defRPr>
              </a:lvl4pPr>
              <a:lvl5pPr marL="1828251" algn="l" defTabSz="914125" rtl="0" eaLnBrk="1" latinLnBrk="0" hangingPunct="1">
                <a:defRPr kumimoji="1" sz="1800" kern="1200">
                  <a:solidFill>
                    <a:schemeClr val="dk1"/>
                  </a:solidFill>
                  <a:latin typeface="+mn-lt"/>
                  <a:ea typeface="+mn-ea"/>
                  <a:cs typeface="+mn-cs"/>
                </a:defRPr>
              </a:lvl5pPr>
              <a:lvl6pPr marL="2285314" algn="l" defTabSz="914125" rtl="0" eaLnBrk="1" latinLnBrk="0" hangingPunct="1">
                <a:defRPr kumimoji="1" sz="1800" kern="1200">
                  <a:solidFill>
                    <a:schemeClr val="dk1"/>
                  </a:solidFill>
                  <a:latin typeface="+mn-lt"/>
                  <a:ea typeface="+mn-ea"/>
                  <a:cs typeface="+mn-cs"/>
                </a:defRPr>
              </a:lvl6pPr>
              <a:lvl7pPr marL="2742377" algn="l" defTabSz="914125" rtl="0" eaLnBrk="1" latinLnBrk="0" hangingPunct="1">
                <a:defRPr kumimoji="1" sz="1800" kern="1200">
                  <a:solidFill>
                    <a:schemeClr val="dk1"/>
                  </a:solidFill>
                  <a:latin typeface="+mn-lt"/>
                  <a:ea typeface="+mn-ea"/>
                  <a:cs typeface="+mn-cs"/>
                </a:defRPr>
              </a:lvl7pPr>
              <a:lvl8pPr marL="3199439" algn="l" defTabSz="914125" rtl="0" eaLnBrk="1" latinLnBrk="0" hangingPunct="1">
                <a:defRPr kumimoji="1" sz="1800" kern="1200">
                  <a:solidFill>
                    <a:schemeClr val="dk1"/>
                  </a:solidFill>
                  <a:latin typeface="+mn-lt"/>
                  <a:ea typeface="+mn-ea"/>
                  <a:cs typeface="+mn-cs"/>
                </a:defRPr>
              </a:lvl8pPr>
              <a:lvl9pPr marL="3656501" algn="l" defTabSz="914125" rtl="0" eaLnBrk="1" latinLnBrk="0" hangingPunct="1">
                <a:defRPr kumimoji="1" sz="1800" kern="1200">
                  <a:solidFill>
                    <a:schemeClr val="dk1"/>
                  </a:solidFill>
                  <a:latin typeface="+mn-lt"/>
                  <a:ea typeface="+mn-ea"/>
                  <a:cs typeface="+mn-cs"/>
                </a:defRPr>
              </a:lvl9pPr>
            </a:lstStyle>
            <a:p>
              <a:pPr algn="ctr"/>
              <a:endParaRPr lang="ja-JP" altLang="en-US" dirty="0">
                <a:solidFill>
                  <a:prstClr val="black"/>
                </a:solidFill>
              </a:endParaRPr>
            </a:p>
          </p:txBody>
        </p:sp>
        <p:pic>
          <p:nvPicPr>
            <p:cNvPr id="113" name="図 112" descr="health_0153.wmf"/>
            <p:cNvPicPr>
              <a:picLocks noChangeAspect="1"/>
            </p:cNvPicPr>
            <p:nvPr/>
          </p:nvPicPr>
          <p:blipFill>
            <a:blip r:embed="rId14" cstate="print"/>
            <a:stretch>
              <a:fillRect/>
            </a:stretch>
          </p:blipFill>
          <p:spPr>
            <a:xfrm>
              <a:off x="7290316" y="5366708"/>
              <a:ext cx="450011" cy="469837"/>
            </a:xfrm>
            <a:prstGeom prst="rect">
              <a:avLst/>
            </a:prstGeom>
          </p:spPr>
        </p:pic>
        <p:pic>
          <p:nvPicPr>
            <p:cNvPr id="114" name="Picture 5" descr="C:\Documents and Settings\nao\Local Settings\Temporary Internet Files\Content.IE5\TEYYXPF4\MC900343525[1].wmf"/>
            <p:cNvPicPr>
              <a:picLocks noChangeAspect="1" noChangeArrowheads="1"/>
            </p:cNvPicPr>
            <p:nvPr/>
          </p:nvPicPr>
          <p:blipFill>
            <a:blip r:embed="rId15" cstate="print"/>
            <a:srcRect/>
            <a:stretch>
              <a:fillRect/>
            </a:stretch>
          </p:blipFill>
          <p:spPr bwMode="auto">
            <a:xfrm>
              <a:off x="6089916" y="5336726"/>
              <a:ext cx="1061306" cy="529803"/>
            </a:xfrm>
            <a:prstGeom prst="rect">
              <a:avLst/>
            </a:prstGeom>
            <a:noFill/>
          </p:spPr>
        </p:pic>
        <p:sp>
          <p:nvSpPr>
            <p:cNvPr id="115" name="テキスト ボックス 64"/>
            <p:cNvSpPr txBox="1"/>
            <p:nvPr/>
          </p:nvSpPr>
          <p:spPr>
            <a:xfrm>
              <a:off x="5889105" y="5875290"/>
              <a:ext cx="2964329" cy="230832"/>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ja-JP" altLang="en-US" sz="900" dirty="0">
                  <a:solidFill>
                    <a:prstClr val="black"/>
                  </a:solidFill>
                  <a:latin typeface="メイリオ" pitchFamily="50" charset="-128"/>
                  <a:ea typeface="メイリオ" pitchFamily="50" charset="-128"/>
                </a:rPr>
                <a:t>老人クラブ・自治会・ボランティア・ＮＰＯ　等</a:t>
              </a:r>
              <a:endParaRPr lang="en-US" altLang="ja-JP" sz="900" dirty="0">
                <a:solidFill>
                  <a:prstClr val="black"/>
                </a:solidFill>
                <a:latin typeface="メイリオ" pitchFamily="50" charset="-128"/>
                <a:ea typeface="メイリオ" pitchFamily="50" charset="-128"/>
              </a:endParaRPr>
            </a:p>
          </p:txBody>
        </p:sp>
        <p:pic>
          <p:nvPicPr>
            <p:cNvPr id="116" name="図 115" descr="health_0183.wmf"/>
            <p:cNvPicPr>
              <a:picLocks noChangeAspect="1"/>
            </p:cNvPicPr>
            <p:nvPr/>
          </p:nvPicPr>
          <p:blipFill>
            <a:blip r:embed="rId16" cstate="print"/>
            <a:stretch>
              <a:fillRect/>
            </a:stretch>
          </p:blipFill>
          <p:spPr>
            <a:xfrm>
              <a:off x="8038689" y="5271713"/>
              <a:ext cx="712880" cy="596667"/>
            </a:xfrm>
            <a:prstGeom prst="rect">
              <a:avLst/>
            </a:prstGeom>
          </p:spPr>
        </p:pic>
        <p:sp>
          <p:nvSpPr>
            <p:cNvPr id="117" name="テキスト ボックス 63"/>
            <p:cNvSpPr txBox="1"/>
            <p:nvPr/>
          </p:nvSpPr>
          <p:spPr>
            <a:xfrm>
              <a:off x="5923089" y="5080242"/>
              <a:ext cx="2340260" cy="307777"/>
            </a:xfrm>
            <a:prstGeom prst="rect">
              <a:avLst/>
            </a:prstGeom>
            <a:noFill/>
          </p:spPr>
          <p:txBody>
            <a:bodyPr wrap="square" rtlCol="0">
              <a:spAutoFit/>
            </a:bodyPr>
            <a:lstStyle>
              <a:defPPr>
                <a:defRPr lang="ja-JP"/>
              </a:defPPr>
              <a:lvl1pPr marL="0" algn="l" defTabSz="914125" rtl="0" eaLnBrk="1" latinLnBrk="0" hangingPunct="1">
                <a:defRPr kumimoji="1" sz="1800" kern="1200">
                  <a:solidFill>
                    <a:schemeClr val="tx1"/>
                  </a:solidFill>
                  <a:latin typeface="+mn-lt"/>
                  <a:ea typeface="+mn-ea"/>
                  <a:cs typeface="+mn-cs"/>
                </a:defRPr>
              </a:lvl1pPr>
              <a:lvl2pPr marL="457063" algn="l" defTabSz="914125" rtl="0" eaLnBrk="1" latinLnBrk="0" hangingPunct="1">
                <a:defRPr kumimoji="1" sz="1800" kern="1200">
                  <a:solidFill>
                    <a:schemeClr val="tx1"/>
                  </a:solidFill>
                  <a:latin typeface="+mn-lt"/>
                  <a:ea typeface="+mn-ea"/>
                  <a:cs typeface="+mn-cs"/>
                </a:defRPr>
              </a:lvl2pPr>
              <a:lvl3pPr marL="914125" algn="l" defTabSz="914125" rtl="0" eaLnBrk="1" latinLnBrk="0" hangingPunct="1">
                <a:defRPr kumimoji="1" sz="1800" kern="1200">
                  <a:solidFill>
                    <a:schemeClr val="tx1"/>
                  </a:solidFill>
                  <a:latin typeface="+mn-lt"/>
                  <a:ea typeface="+mn-ea"/>
                  <a:cs typeface="+mn-cs"/>
                </a:defRPr>
              </a:lvl3pPr>
              <a:lvl4pPr marL="1371188" algn="l" defTabSz="914125" rtl="0" eaLnBrk="1" latinLnBrk="0" hangingPunct="1">
                <a:defRPr kumimoji="1" sz="1800" kern="1200">
                  <a:solidFill>
                    <a:schemeClr val="tx1"/>
                  </a:solidFill>
                  <a:latin typeface="+mn-lt"/>
                  <a:ea typeface="+mn-ea"/>
                  <a:cs typeface="+mn-cs"/>
                </a:defRPr>
              </a:lvl4pPr>
              <a:lvl5pPr marL="1828251" algn="l" defTabSz="914125" rtl="0" eaLnBrk="1" latinLnBrk="0" hangingPunct="1">
                <a:defRPr kumimoji="1" sz="1800" kern="1200">
                  <a:solidFill>
                    <a:schemeClr val="tx1"/>
                  </a:solidFill>
                  <a:latin typeface="+mn-lt"/>
                  <a:ea typeface="+mn-ea"/>
                  <a:cs typeface="+mn-cs"/>
                </a:defRPr>
              </a:lvl5pPr>
              <a:lvl6pPr marL="2285314" algn="l" defTabSz="914125" rtl="0" eaLnBrk="1" latinLnBrk="0" hangingPunct="1">
                <a:defRPr kumimoji="1" sz="1800" kern="1200">
                  <a:solidFill>
                    <a:schemeClr val="tx1"/>
                  </a:solidFill>
                  <a:latin typeface="+mn-lt"/>
                  <a:ea typeface="+mn-ea"/>
                  <a:cs typeface="+mn-cs"/>
                </a:defRPr>
              </a:lvl6pPr>
              <a:lvl7pPr marL="2742377" algn="l" defTabSz="914125" rtl="0" eaLnBrk="1" latinLnBrk="0" hangingPunct="1">
                <a:defRPr kumimoji="1" sz="1800" kern="1200">
                  <a:solidFill>
                    <a:schemeClr val="tx1"/>
                  </a:solidFill>
                  <a:latin typeface="+mn-lt"/>
                  <a:ea typeface="+mn-ea"/>
                  <a:cs typeface="+mn-cs"/>
                </a:defRPr>
              </a:lvl7pPr>
              <a:lvl8pPr marL="3199439" algn="l" defTabSz="914125" rtl="0" eaLnBrk="1" latinLnBrk="0" hangingPunct="1">
                <a:defRPr kumimoji="1" sz="1800" kern="1200">
                  <a:solidFill>
                    <a:schemeClr val="tx1"/>
                  </a:solidFill>
                  <a:latin typeface="+mn-lt"/>
                  <a:ea typeface="+mn-ea"/>
                  <a:cs typeface="+mn-cs"/>
                </a:defRPr>
              </a:lvl8pPr>
              <a:lvl9pPr marL="3656501" algn="l" defTabSz="914125" rtl="0" eaLnBrk="1" latinLnBrk="0" hangingPunct="1">
                <a:defRPr kumimoji="1" sz="1800" kern="1200">
                  <a:solidFill>
                    <a:schemeClr val="tx1"/>
                  </a:solidFill>
                  <a:latin typeface="+mn-lt"/>
                  <a:ea typeface="+mn-ea"/>
                  <a:cs typeface="+mn-cs"/>
                </a:defRPr>
              </a:lvl9pPr>
            </a:lstStyle>
            <a:p>
              <a:pPr algn="ctr"/>
              <a:r>
                <a:rPr lang="en-US" altLang="ja-JP" sz="1400" b="1" dirty="0">
                  <a:solidFill>
                    <a:prstClr val="black"/>
                  </a:solidFill>
                  <a:latin typeface="メイリオ" pitchFamily="50" charset="-128"/>
                  <a:ea typeface="メイリオ" pitchFamily="50" charset="-128"/>
                </a:rPr>
                <a:t>【</a:t>
              </a:r>
              <a:r>
                <a:rPr lang="ja-JP" altLang="en-US" sz="1400" b="1" dirty="0">
                  <a:solidFill>
                    <a:prstClr val="black"/>
                  </a:solidFill>
                  <a:latin typeface="メイリオ" pitchFamily="50" charset="-128"/>
                  <a:ea typeface="メイリオ" pitchFamily="50" charset="-128"/>
                </a:rPr>
                <a:t>生活支援・介護予防</a:t>
              </a:r>
              <a:r>
                <a:rPr lang="en-US" altLang="ja-JP" sz="1400" b="1" dirty="0">
                  <a:solidFill>
                    <a:prstClr val="black"/>
                  </a:solidFill>
                  <a:latin typeface="メイリオ" pitchFamily="50" charset="-128"/>
                  <a:ea typeface="メイリオ" pitchFamily="50" charset="-128"/>
                </a:rPr>
                <a:t>】</a:t>
              </a:r>
            </a:p>
          </p:txBody>
        </p:sp>
      </p:grpSp>
      <p:sp>
        <p:nvSpPr>
          <p:cNvPr id="118" name="角丸四角形 117"/>
          <p:cNvSpPr/>
          <p:nvPr/>
        </p:nvSpPr>
        <p:spPr>
          <a:xfrm>
            <a:off x="6518118" y="4653136"/>
            <a:ext cx="2883282" cy="65885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・ボランティア、ＮＰＯ等の多様な主体による見守り、配食、買い物支援等の生活支援サービスが充実</a:t>
            </a:r>
            <a:endParaRPr lang="en-US" altLang="ja-JP" sz="1100" spc="-100" dirty="0">
              <a:solidFill>
                <a:prstClr val="black"/>
              </a:solidFill>
            </a:endParaRPr>
          </a:p>
          <a:p>
            <a:pPr defTabSz="914070"/>
            <a:r>
              <a:rPr lang="ja-JP" altLang="en-US" sz="1100" spc="-100" dirty="0">
                <a:solidFill>
                  <a:prstClr val="black"/>
                </a:solidFill>
              </a:rPr>
              <a:t>・社会参加が推進され地域での介護予防活動が充実</a:t>
            </a:r>
          </a:p>
        </p:txBody>
      </p:sp>
      <p:sp>
        <p:nvSpPr>
          <p:cNvPr id="121" name="角丸四角形 120"/>
          <p:cNvSpPr/>
          <p:nvPr/>
        </p:nvSpPr>
        <p:spPr>
          <a:xfrm>
            <a:off x="7403274" y="2489938"/>
            <a:ext cx="1870210" cy="76432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dirty="0">
                <a:solidFill>
                  <a:prstClr val="black"/>
                </a:solidFill>
              </a:rPr>
              <a:t>・２４時間対応の訪問介護・看護サービス、小規模多機能型居宅介護等により、高齢者の在宅生活を支援</a:t>
            </a:r>
          </a:p>
        </p:txBody>
      </p:sp>
      <p:sp>
        <p:nvSpPr>
          <p:cNvPr id="127" name="角丸四角形 126"/>
          <p:cNvSpPr/>
          <p:nvPr/>
        </p:nvSpPr>
        <p:spPr>
          <a:xfrm>
            <a:off x="6415320" y="1340774"/>
            <a:ext cx="3048357" cy="5472605"/>
          </a:xfrm>
          <a:prstGeom prst="roundRect">
            <a:avLst>
              <a:gd name="adj" fmla="val 6799"/>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31" name="右矢印 130"/>
          <p:cNvSpPr/>
          <p:nvPr/>
        </p:nvSpPr>
        <p:spPr>
          <a:xfrm rot="19639165">
            <a:off x="2995256" y="4332718"/>
            <a:ext cx="1207751" cy="2623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1037" name="円/楕円 1036"/>
          <p:cNvSpPr/>
          <p:nvPr/>
        </p:nvSpPr>
        <p:spPr>
          <a:xfrm>
            <a:off x="433139" y="1052728"/>
            <a:ext cx="1155328"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spc="-100" dirty="0">
                <a:solidFill>
                  <a:prstClr val="black"/>
                </a:solidFill>
              </a:rPr>
              <a:t>入院医療</a:t>
            </a:r>
          </a:p>
        </p:txBody>
      </p:sp>
      <p:sp>
        <p:nvSpPr>
          <p:cNvPr id="91" name="円/楕円 90"/>
          <p:cNvSpPr/>
          <p:nvPr/>
        </p:nvSpPr>
        <p:spPr>
          <a:xfrm>
            <a:off x="8342932" y="1066583"/>
            <a:ext cx="1058485"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介護</a:t>
            </a:r>
          </a:p>
        </p:txBody>
      </p:sp>
      <p:sp>
        <p:nvSpPr>
          <p:cNvPr id="81" name="正方形/長方形 80"/>
          <p:cNvSpPr/>
          <p:nvPr/>
        </p:nvSpPr>
        <p:spPr>
          <a:xfrm>
            <a:off x="3462652" y="5517225"/>
            <a:ext cx="2855403" cy="866828"/>
          </a:xfrm>
          <a:prstGeom prst="rect">
            <a:avLst/>
          </a:prstGeom>
          <a:solidFill>
            <a:srgbClr val="C7FFAB"/>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4070"/>
            <a:r>
              <a:rPr lang="ja-JP" altLang="en-US" sz="1400" b="1" dirty="0">
                <a:solidFill>
                  <a:prstClr val="black"/>
                </a:solidFill>
              </a:rPr>
              <a:t>「地域包括ケアシステムの整備」</a:t>
            </a:r>
            <a:endParaRPr lang="en-US" altLang="ja-JP" sz="1400" b="1" dirty="0">
              <a:solidFill>
                <a:prstClr val="black"/>
              </a:solidFill>
            </a:endParaRPr>
          </a:p>
          <a:p>
            <a:pPr defTabSz="914070"/>
            <a:r>
              <a:rPr lang="ja-JP" altLang="en-US" sz="1200" dirty="0">
                <a:solidFill>
                  <a:prstClr val="black"/>
                </a:solidFill>
              </a:rPr>
              <a:t>医療、介護、住まい、予防、生活支援サービスが身近な地域で包括的に確保される体制を構築</a:t>
            </a:r>
          </a:p>
        </p:txBody>
      </p:sp>
      <p:sp>
        <p:nvSpPr>
          <p:cNvPr id="16" name="左右矢印 15"/>
          <p:cNvSpPr/>
          <p:nvPr/>
        </p:nvSpPr>
        <p:spPr>
          <a:xfrm>
            <a:off x="5604905" y="2020620"/>
            <a:ext cx="1062504" cy="569888"/>
          </a:xfrm>
          <a:prstGeom prst="leftRightArrow">
            <a:avLst>
              <a:gd name="adj1" fmla="val 50000"/>
              <a:gd name="adj2" fmla="val 356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r>
              <a:rPr lang="ja-JP" altLang="en-US" sz="1400" b="1" spc="-100" dirty="0">
                <a:solidFill>
                  <a:prstClr val="white"/>
                </a:solidFill>
              </a:rPr>
              <a:t>連携強化</a:t>
            </a:r>
          </a:p>
        </p:txBody>
      </p:sp>
      <p:grpSp>
        <p:nvGrpSpPr>
          <p:cNvPr id="1043" name="グループ化 1042"/>
          <p:cNvGrpSpPr/>
          <p:nvPr/>
        </p:nvGrpSpPr>
        <p:grpSpPr>
          <a:xfrm>
            <a:off x="1614468" y="2688763"/>
            <a:ext cx="760338" cy="506402"/>
            <a:chOff x="774998" y="5720198"/>
            <a:chExt cx="1020444" cy="638603"/>
          </a:xfrm>
        </p:grpSpPr>
        <p:sp>
          <p:nvSpPr>
            <p:cNvPr id="57" name="円/楕円 56"/>
            <p:cNvSpPr/>
            <p:nvPr/>
          </p:nvSpPr>
          <p:spPr>
            <a:xfrm>
              <a:off x="1702083" y="5723724"/>
              <a:ext cx="93359" cy="7537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nvGrpSpPr>
            <p:cNvPr id="60" name="グループ化 59"/>
            <p:cNvGrpSpPr/>
            <p:nvPr/>
          </p:nvGrpSpPr>
          <p:grpSpPr>
            <a:xfrm>
              <a:off x="774998" y="5720198"/>
              <a:ext cx="577602" cy="638603"/>
              <a:chOff x="374418" y="4205369"/>
              <a:chExt cx="906170" cy="881482"/>
            </a:xfrm>
          </p:grpSpPr>
          <p:pic>
            <p:nvPicPr>
              <p:cNvPr id="1026" name="Picture 2" descr="C:\Users\IMLGJ\AppData\Local\Microsoft\Windows\Temporary Internet Files\Content.IE5\YO97QDGR\MC900445510[1].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74418" y="4205369"/>
                <a:ext cx="906170" cy="881482"/>
              </a:xfrm>
              <a:prstGeom prst="rect">
                <a:avLst/>
              </a:prstGeom>
              <a:noFill/>
              <a:extLst>
                <a:ext uri="{909E8E84-426E-40DD-AFC4-6F175D3DCCD1}">
                  <a14:hiddenFill xmlns:a14="http://schemas.microsoft.com/office/drawing/2010/main">
                    <a:solidFill>
                      <a:srgbClr val="FFFFFF"/>
                    </a:solidFill>
                  </a14:hiddenFill>
                </a:ext>
              </a:extLst>
            </p:spPr>
          </p:pic>
          <p:sp>
            <p:nvSpPr>
              <p:cNvPr id="59" name="正方形/長方形 58"/>
              <p:cNvSpPr/>
              <p:nvPr/>
            </p:nvSpPr>
            <p:spPr>
              <a:xfrm>
                <a:off x="374418" y="4363675"/>
                <a:ext cx="338909" cy="4334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70"/>
                <a:endParaRPr lang="ja-JP" altLang="en-US" dirty="0">
                  <a:solidFill>
                    <a:prstClr val="white"/>
                  </a:solidFill>
                </a:endParaRPr>
              </a:p>
            </p:txBody>
          </p:sp>
        </p:grpSp>
      </p:grpSp>
      <p:cxnSp>
        <p:nvCxnSpPr>
          <p:cNvPr id="86" name="直線矢印コネクタ 85"/>
          <p:cNvCxnSpPr/>
          <p:nvPr/>
        </p:nvCxnSpPr>
        <p:spPr>
          <a:xfrm>
            <a:off x="1097802" y="3156385"/>
            <a:ext cx="0" cy="1009200"/>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角丸四角形 106"/>
          <p:cNvSpPr/>
          <p:nvPr/>
        </p:nvSpPr>
        <p:spPr>
          <a:xfrm>
            <a:off x="632566" y="3285039"/>
            <a:ext cx="2064813" cy="5546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・病院の退院調整スタッフが連携先の身近な病院を紹介</a:t>
            </a:r>
            <a:endParaRPr lang="en-US" altLang="ja-JP" sz="1100" spc="-100" dirty="0">
              <a:solidFill>
                <a:prstClr val="black"/>
              </a:solidFill>
            </a:endParaRPr>
          </a:p>
          <a:p>
            <a:pPr defTabSz="914070"/>
            <a:r>
              <a:rPr lang="ja-JP" altLang="en-US" sz="1100" spc="-100" dirty="0">
                <a:solidFill>
                  <a:prstClr val="black"/>
                </a:solidFill>
              </a:rPr>
              <a:t>・自分で転院先を探す必要がない</a:t>
            </a:r>
          </a:p>
        </p:txBody>
      </p:sp>
      <p:pic>
        <p:nvPicPr>
          <p:cNvPr id="106" name="図 105" descr="MC900239657.WMF"/>
          <p:cNvPicPr>
            <a:picLocks noChangeAspect="1"/>
          </p:cNvPicPr>
          <p:nvPr/>
        </p:nvPicPr>
        <p:blipFill>
          <a:blip r:embed="rId18" cstate="print"/>
          <a:stretch>
            <a:fillRect/>
          </a:stretch>
        </p:blipFill>
        <p:spPr>
          <a:xfrm>
            <a:off x="1607949" y="5804834"/>
            <a:ext cx="619861" cy="576064"/>
          </a:xfrm>
          <a:prstGeom prst="rect">
            <a:avLst/>
          </a:prstGeom>
        </p:spPr>
      </p:pic>
      <p:sp>
        <p:nvSpPr>
          <p:cNvPr id="122" name="テキスト ボックス 121"/>
          <p:cNvSpPr txBox="1"/>
          <p:nvPr/>
        </p:nvSpPr>
        <p:spPr>
          <a:xfrm>
            <a:off x="1157950" y="5517225"/>
            <a:ext cx="1601585" cy="307762"/>
          </a:xfrm>
          <a:prstGeom prst="rect">
            <a:avLst/>
          </a:prstGeom>
          <a:noFill/>
        </p:spPr>
        <p:txBody>
          <a:bodyPr wrap="square" lIns="91337" tIns="45673" rIns="91337" bIns="45673" rtlCol="0">
            <a:spAutoFit/>
          </a:bodyPr>
          <a:lstStyle/>
          <a:p>
            <a:pPr algn="ctr" defTabSz="914070"/>
            <a:r>
              <a:rPr lang="en-US" altLang="ja-JP" sz="1400" b="1" spc="-100" dirty="0">
                <a:solidFill>
                  <a:prstClr val="black"/>
                </a:solidFill>
                <a:latin typeface="ＭＳ ゴシック" pitchFamily="49" charset="-128"/>
                <a:ea typeface="ＭＳ ゴシック" pitchFamily="49" charset="-128"/>
              </a:rPr>
              <a:t>【</a:t>
            </a:r>
            <a:r>
              <a:rPr lang="ja-JP" altLang="en-US" sz="1400" b="1" spc="-100" dirty="0">
                <a:solidFill>
                  <a:prstClr val="black"/>
                </a:solidFill>
                <a:latin typeface="ＭＳ ゴシック" pitchFamily="49" charset="-128"/>
                <a:ea typeface="ＭＳ ゴシック" pitchFamily="49" charset="-128"/>
              </a:rPr>
              <a:t>慢性期病院</a:t>
            </a:r>
            <a:r>
              <a:rPr lang="en-US" altLang="ja-JP" sz="1400" b="1" spc="-100" dirty="0">
                <a:solidFill>
                  <a:prstClr val="black"/>
                </a:solidFill>
                <a:latin typeface="ＭＳ ゴシック" pitchFamily="49" charset="-128"/>
                <a:ea typeface="ＭＳ ゴシック" pitchFamily="49" charset="-128"/>
              </a:rPr>
              <a:t>】</a:t>
            </a:r>
          </a:p>
        </p:txBody>
      </p:sp>
      <p:cxnSp>
        <p:nvCxnSpPr>
          <p:cNvPr id="88" name="直線矢印コネクタ 87"/>
          <p:cNvCxnSpPr/>
          <p:nvPr/>
        </p:nvCxnSpPr>
        <p:spPr>
          <a:xfrm>
            <a:off x="1097803" y="5089845"/>
            <a:ext cx="332345" cy="579818"/>
          </a:xfrm>
          <a:prstGeom prst="straightConnector1">
            <a:avLst/>
          </a:prstGeom>
          <a:ln w="317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角丸四角形 102"/>
          <p:cNvSpPr/>
          <p:nvPr/>
        </p:nvSpPr>
        <p:spPr>
          <a:xfrm>
            <a:off x="1363681" y="5082518"/>
            <a:ext cx="1749580" cy="434706"/>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・身近なところで集中的なリハビリを受けることができる</a:t>
            </a:r>
            <a:r>
              <a:rPr lang="ja-JP" altLang="en-US" sz="1200" spc="-100" dirty="0">
                <a:solidFill>
                  <a:prstClr val="black"/>
                </a:solidFill>
              </a:rPr>
              <a:t>。</a:t>
            </a:r>
          </a:p>
        </p:txBody>
      </p:sp>
      <p:sp>
        <p:nvSpPr>
          <p:cNvPr id="132" name="角丸四角形 131"/>
          <p:cNvSpPr/>
          <p:nvPr/>
        </p:nvSpPr>
        <p:spPr>
          <a:xfrm>
            <a:off x="3224809" y="4581121"/>
            <a:ext cx="1224529" cy="601422"/>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4070"/>
            <a:r>
              <a:rPr lang="ja-JP" altLang="en-US" sz="1100" spc="-100" dirty="0">
                <a:solidFill>
                  <a:prstClr val="black"/>
                </a:solidFill>
              </a:rPr>
              <a:t>・早期の在宅復帰、社会復帰が可能</a:t>
            </a:r>
          </a:p>
        </p:txBody>
      </p:sp>
      <p:sp>
        <p:nvSpPr>
          <p:cNvPr id="1031" name="爆発 1 1030"/>
          <p:cNvSpPr/>
          <p:nvPr/>
        </p:nvSpPr>
        <p:spPr>
          <a:xfrm>
            <a:off x="2790660" y="2571938"/>
            <a:ext cx="1066139" cy="808602"/>
          </a:xfrm>
          <a:prstGeom prst="irregularSeal1">
            <a:avLst/>
          </a:prstGeom>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発症</a:t>
            </a:r>
          </a:p>
        </p:txBody>
      </p:sp>
      <p:sp>
        <p:nvSpPr>
          <p:cNvPr id="11" name="テキスト ボックス 10"/>
          <p:cNvSpPr txBox="1"/>
          <p:nvPr/>
        </p:nvSpPr>
        <p:spPr>
          <a:xfrm>
            <a:off x="3889535" y="2905847"/>
            <a:ext cx="1713283" cy="523125"/>
          </a:xfrm>
          <a:prstGeom prst="rect">
            <a:avLst/>
          </a:prstGeom>
          <a:noFill/>
        </p:spPr>
        <p:txBody>
          <a:bodyPr wrap="square" lIns="91337" tIns="45673" rIns="91337" bIns="45673" rtlCol="0">
            <a:spAutoFit/>
          </a:bodyPr>
          <a:lstStyle/>
          <a:p>
            <a:pPr algn="ctr" defTabSz="914070"/>
            <a:r>
              <a:rPr lang="ja-JP" altLang="en-US" sz="1400" b="1" spc="-100" dirty="0">
                <a:solidFill>
                  <a:prstClr val="black"/>
                </a:solidFill>
                <a:latin typeface="ＭＳ ゴシック" pitchFamily="49" charset="-128"/>
                <a:ea typeface="ＭＳ ゴシック" pitchFamily="49" charset="-128"/>
              </a:rPr>
              <a:t>住まい</a:t>
            </a:r>
            <a:endParaRPr lang="en-US" altLang="ja-JP" sz="1400" b="1" spc="-100" dirty="0">
              <a:solidFill>
                <a:prstClr val="black"/>
              </a:solidFill>
              <a:latin typeface="ＭＳ ゴシック" pitchFamily="49" charset="-128"/>
              <a:ea typeface="ＭＳ ゴシック" pitchFamily="49" charset="-128"/>
            </a:endParaRPr>
          </a:p>
          <a:p>
            <a:pPr algn="ctr" defTabSz="914070"/>
            <a:r>
              <a:rPr lang="ja-JP" altLang="en-US" sz="1400" b="1" spc="-100" dirty="0">
                <a:solidFill>
                  <a:prstClr val="black"/>
                </a:solidFill>
                <a:latin typeface="ＭＳ ゴシック" pitchFamily="49" charset="-128"/>
                <a:ea typeface="ＭＳ ゴシック" pitchFamily="49" charset="-128"/>
              </a:rPr>
              <a:t>（患者さん・家族）</a:t>
            </a:r>
            <a:endParaRPr lang="en-US" altLang="ja-JP" sz="1400" b="1" spc="-100" dirty="0">
              <a:solidFill>
                <a:prstClr val="black"/>
              </a:solidFill>
              <a:latin typeface="ＭＳ ゴシック" pitchFamily="49" charset="-128"/>
              <a:ea typeface="ＭＳ ゴシック" pitchFamily="49" charset="-128"/>
            </a:endParaRPr>
          </a:p>
        </p:txBody>
      </p:sp>
      <p:sp>
        <p:nvSpPr>
          <p:cNvPr id="3" name="左右矢印 2"/>
          <p:cNvSpPr/>
          <p:nvPr/>
        </p:nvSpPr>
        <p:spPr>
          <a:xfrm rot="19433659">
            <a:off x="5966515" y="3032608"/>
            <a:ext cx="648210"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2" name="左右矢印 81"/>
          <p:cNvSpPr/>
          <p:nvPr/>
        </p:nvSpPr>
        <p:spPr>
          <a:xfrm>
            <a:off x="6016504" y="3824586"/>
            <a:ext cx="648210" cy="25250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84" name="左右矢印 83"/>
          <p:cNvSpPr/>
          <p:nvPr/>
        </p:nvSpPr>
        <p:spPr>
          <a:xfrm rot="2262448">
            <a:off x="6068344" y="5415754"/>
            <a:ext cx="1142996" cy="2979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sp>
        <p:nvSpPr>
          <p:cNvPr id="76" name="角丸四角形 75"/>
          <p:cNvSpPr/>
          <p:nvPr/>
        </p:nvSpPr>
        <p:spPr>
          <a:xfrm>
            <a:off x="6561333" y="6356406"/>
            <a:ext cx="2812362" cy="313057"/>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lIns="35970" tIns="45680" rIns="35970" bIns="45680" rtlCol="0" anchor="ctr"/>
          <a:lstStyle/>
          <a:p>
            <a:pPr defTabSz="914070"/>
            <a:r>
              <a:rPr lang="ja-JP" altLang="en-US" sz="1100" spc="-100" dirty="0">
                <a:solidFill>
                  <a:prstClr val="black"/>
                </a:solidFill>
              </a:rPr>
              <a:t>・地域の拠点として在宅介護サービス等も積極的に展開</a:t>
            </a:r>
          </a:p>
        </p:txBody>
      </p:sp>
      <p:sp>
        <p:nvSpPr>
          <p:cNvPr id="93" name="円/楕円 92"/>
          <p:cNvSpPr/>
          <p:nvPr/>
        </p:nvSpPr>
        <p:spPr>
          <a:xfrm>
            <a:off x="3273958" y="1700800"/>
            <a:ext cx="881451" cy="576064"/>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400" dirty="0">
                <a:solidFill>
                  <a:prstClr val="black"/>
                </a:solidFill>
              </a:rPr>
              <a:t>外来</a:t>
            </a:r>
            <a:endParaRPr lang="en-US" altLang="ja-JP" sz="1400" dirty="0">
              <a:solidFill>
                <a:prstClr val="black"/>
              </a:solidFill>
            </a:endParaRPr>
          </a:p>
          <a:p>
            <a:pPr algn="ctr" defTabSz="914070"/>
            <a:r>
              <a:rPr lang="ja-JP" altLang="en-US" sz="1400" dirty="0">
                <a:solidFill>
                  <a:prstClr val="black"/>
                </a:solidFill>
              </a:rPr>
              <a:t>医療</a:t>
            </a:r>
          </a:p>
        </p:txBody>
      </p:sp>
      <p:pic>
        <p:nvPicPr>
          <p:cNvPr id="90" name="図 89" descr="doctor_illust07_02.gif"/>
          <p:cNvPicPr>
            <a:picLocks noChangeAspect="1"/>
          </p:cNvPicPr>
          <p:nvPr/>
        </p:nvPicPr>
        <p:blipFill>
          <a:blip r:embed="rId19" cstate="print"/>
          <a:stretch>
            <a:fillRect/>
          </a:stretch>
        </p:blipFill>
        <p:spPr>
          <a:xfrm>
            <a:off x="5052415" y="1916824"/>
            <a:ext cx="456921" cy="686670"/>
          </a:xfrm>
          <a:prstGeom prst="rect">
            <a:avLst/>
          </a:prstGeom>
        </p:spPr>
      </p:pic>
      <p:pic>
        <p:nvPicPr>
          <p:cNvPr id="92" name="Picture 3" descr="C:\Users\IMLGJ\AppData\Local\Microsoft\Windows\Temporary Internet Files\Content.IE5\YO97QDGR\MC900446070[1].wm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205783" y="2675009"/>
            <a:ext cx="265134" cy="538029"/>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bwMode="auto">
          <a:xfrm>
            <a:off x="2320342" y="2691558"/>
            <a:ext cx="54495" cy="59770"/>
          </a:xfrm>
          <a:prstGeom prst="rect">
            <a:avLst/>
          </a:prstGeom>
          <a:solidFill>
            <a:schemeClr val="bg1"/>
          </a:solidFill>
          <a:ln w="25400">
            <a:noFill/>
            <a:round/>
            <a:headEnd/>
            <a:tailEnd/>
          </a:ln>
        </p:spPr>
        <p:txBody>
          <a:bodyPr lIns="68391" tIns="34196" rIns="68391" bIns="34196" rtlCol="0" anchor="ctr"/>
          <a:lstStyle/>
          <a:p>
            <a:pPr marL="201540" indent="-201540" algn="just" defTabSz="956919">
              <a:buFont typeface="Wingdings" pitchFamily="2" charset="2"/>
              <a:buChar char="p"/>
            </a:pPr>
            <a:endParaRPr lang="ja-JP" altLang="en-US">
              <a:solidFill>
                <a:prstClr val="black"/>
              </a:solidFill>
              <a:latin typeface="HGP創英角ｺﾞｼｯｸUB" pitchFamily="50" charset="-128"/>
            </a:endParaRPr>
          </a:p>
        </p:txBody>
      </p:sp>
      <p:sp>
        <p:nvSpPr>
          <p:cNvPr id="94" name="円/楕円 93"/>
          <p:cNvSpPr/>
          <p:nvPr/>
        </p:nvSpPr>
        <p:spPr>
          <a:xfrm>
            <a:off x="3963743" y="2564896"/>
            <a:ext cx="723387"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歯科</a:t>
            </a:r>
            <a:endParaRPr lang="en-US" altLang="ja-JP" sz="1200" dirty="0">
              <a:solidFill>
                <a:prstClr val="black"/>
              </a:solidFill>
            </a:endParaRPr>
          </a:p>
          <a:p>
            <a:pPr algn="ctr" defTabSz="914070"/>
            <a:r>
              <a:rPr lang="ja-JP" altLang="en-US" sz="1200" dirty="0">
                <a:solidFill>
                  <a:prstClr val="black"/>
                </a:solidFill>
              </a:rPr>
              <a:t>医療</a:t>
            </a:r>
          </a:p>
        </p:txBody>
      </p:sp>
      <p:sp>
        <p:nvSpPr>
          <p:cNvPr id="95" name="円/楕円 94"/>
          <p:cNvSpPr/>
          <p:nvPr/>
        </p:nvSpPr>
        <p:spPr>
          <a:xfrm>
            <a:off x="4487729" y="2564896"/>
            <a:ext cx="723387" cy="371440"/>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薬局</a:t>
            </a:r>
          </a:p>
        </p:txBody>
      </p:sp>
      <p:sp>
        <p:nvSpPr>
          <p:cNvPr id="7" name="大かっこ 6"/>
          <p:cNvSpPr/>
          <p:nvPr/>
        </p:nvSpPr>
        <p:spPr>
          <a:xfrm flipH="1">
            <a:off x="1363686" y="548680"/>
            <a:ext cx="7178641" cy="512082"/>
          </a:xfrm>
          <a:prstGeom prst="bracketPair">
            <a:avLst/>
          </a:prstGeom>
        </p:spPr>
        <p:style>
          <a:lnRef idx="1">
            <a:schemeClr val="accent1"/>
          </a:lnRef>
          <a:fillRef idx="0">
            <a:schemeClr val="accent1"/>
          </a:fillRef>
          <a:effectRef idx="0">
            <a:schemeClr val="accent1"/>
          </a:effectRef>
          <a:fontRef idx="minor">
            <a:schemeClr val="tx1"/>
          </a:fontRef>
        </p:style>
        <p:txBody>
          <a:bodyPr lIns="91407" tIns="45704" rIns="91407" bIns="45704" rtlCol="0" anchor="ctr"/>
          <a:lstStyle/>
          <a:p>
            <a:pPr defTabSz="914070"/>
            <a:r>
              <a:rPr lang="ja-JP" altLang="en-US" sz="1400" b="1" dirty="0">
                <a:solidFill>
                  <a:prstClr val="black"/>
                </a:solidFill>
              </a:rPr>
              <a:t>医師、歯科医師、薬剤師、看護師、介護支援専門員その他の専門職（</a:t>
            </a:r>
            <a:r>
              <a:rPr lang="en-US" altLang="ja-JP" sz="1400" b="1" dirty="0">
                <a:solidFill>
                  <a:prstClr val="black"/>
                </a:solidFill>
              </a:rPr>
              <a:t>※</a:t>
            </a:r>
            <a:r>
              <a:rPr lang="ja-JP" altLang="en-US" sz="1400" b="1" dirty="0">
                <a:solidFill>
                  <a:prstClr val="black"/>
                </a:solidFill>
              </a:rPr>
              <a:t>）の積極的な関与のもと、患者・利用者の視点に立って、サービス提供体制を構築する。</a:t>
            </a:r>
          </a:p>
        </p:txBody>
      </p:sp>
      <p:sp>
        <p:nvSpPr>
          <p:cNvPr id="96" name="円/楕円 95"/>
          <p:cNvSpPr/>
          <p:nvPr/>
        </p:nvSpPr>
        <p:spPr>
          <a:xfrm>
            <a:off x="2863147" y="3339923"/>
            <a:ext cx="939247" cy="538029"/>
          </a:xfrm>
          <a:prstGeom prst="ellipse">
            <a:avLst/>
          </a:prstGeom>
          <a:solidFill>
            <a:srgbClr val="FFFF99"/>
          </a:solidFill>
          <a:ln w="9525">
            <a:solidFill>
              <a:schemeClr val="tx1"/>
            </a:solidFill>
          </a:ln>
        </p:spPr>
        <p:style>
          <a:lnRef idx="2">
            <a:schemeClr val="accent1"/>
          </a:lnRef>
          <a:fillRef idx="1">
            <a:schemeClr val="lt1"/>
          </a:fillRef>
          <a:effectRef idx="0">
            <a:schemeClr val="accent1"/>
          </a:effectRef>
          <a:fontRef idx="minor">
            <a:schemeClr val="dk1"/>
          </a:fontRef>
        </p:style>
        <p:txBody>
          <a:bodyPr lIns="91357" tIns="45680" rIns="91357" bIns="45680" rtlCol="0" anchor="ctr"/>
          <a:lstStyle/>
          <a:p>
            <a:pPr algn="ctr" defTabSz="914070"/>
            <a:r>
              <a:rPr lang="ja-JP" altLang="en-US" sz="1200" dirty="0">
                <a:solidFill>
                  <a:prstClr val="black"/>
                </a:solidFill>
              </a:rPr>
              <a:t>有床</a:t>
            </a:r>
            <a:endParaRPr lang="en-US" altLang="ja-JP" sz="1200" dirty="0">
              <a:solidFill>
                <a:prstClr val="black"/>
              </a:solidFill>
            </a:endParaRPr>
          </a:p>
          <a:p>
            <a:pPr algn="ctr" defTabSz="914070"/>
            <a:r>
              <a:rPr lang="ja-JP" altLang="en-US" sz="1200" dirty="0">
                <a:solidFill>
                  <a:prstClr val="black"/>
                </a:solidFill>
              </a:rPr>
              <a:t>診療所</a:t>
            </a:r>
          </a:p>
        </p:txBody>
      </p:sp>
      <p:sp>
        <p:nvSpPr>
          <p:cNvPr id="97" name="右矢印 96"/>
          <p:cNvSpPr/>
          <p:nvPr/>
        </p:nvSpPr>
        <p:spPr>
          <a:xfrm rot="12919174">
            <a:off x="3602029" y="3208402"/>
            <a:ext cx="610796" cy="293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4070"/>
            <a:endParaRPr lang="ja-JP" altLang="en-US" dirty="0">
              <a:solidFill>
                <a:prstClr val="white"/>
              </a:solidFill>
            </a:endParaRPr>
          </a:p>
        </p:txBody>
      </p:sp>
      <p:pic>
        <p:nvPicPr>
          <p:cNvPr id="10" name="Picture 5" descr="C:\Users\STLLS\AppData\Local\Microsoft\Windows\Temporary Internet Files\Content.IE5\NE2WQD6Z\MC900303945[1].wm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091873" y="3933056"/>
            <a:ext cx="546087" cy="338786"/>
          </a:xfrm>
          <a:prstGeom prst="rect">
            <a:avLst/>
          </a:prstGeom>
          <a:noFill/>
          <a:extLst>
            <a:ext uri="{909E8E84-426E-40DD-AFC4-6F175D3DCCD1}">
              <a14:hiddenFill xmlns:a14="http://schemas.microsoft.com/office/drawing/2010/main">
                <a:solidFill>
                  <a:srgbClr val="FFFFFF"/>
                </a:solidFill>
              </a14:hiddenFill>
            </a:ext>
          </a:extLst>
        </p:spPr>
      </p:pic>
      <p:sp>
        <p:nvSpPr>
          <p:cNvPr id="99" name="テキスト ボックス 98"/>
          <p:cNvSpPr txBox="1"/>
          <p:nvPr/>
        </p:nvSpPr>
        <p:spPr>
          <a:xfrm>
            <a:off x="272481" y="6474885"/>
            <a:ext cx="6191655" cy="338522"/>
          </a:xfrm>
          <a:prstGeom prst="rect">
            <a:avLst/>
          </a:prstGeom>
          <a:noFill/>
        </p:spPr>
        <p:txBody>
          <a:bodyPr wrap="square" lIns="91407" tIns="45704" rIns="91407" bIns="45704" rtlCol="0">
            <a:spAutoFit/>
          </a:bodyPr>
          <a:lstStyle/>
          <a:p>
            <a:pPr marL="180910" indent="-180910" defTabSz="914070"/>
            <a:r>
              <a:rPr lang="ja-JP" altLang="en-US" sz="800" dirty="0">
                <a:solidFill>
                  <a:prstClr val="black"/>
                </a:solidFill>
              </a:rPr>
              <a:t>　 </a:t>
            </a:r>
            <a:r>
              <a:rPr lang="en-US" altLang="ja-JP" sz="800" dirty="0">
                <a:solidFill>
                  <a:prstClr val="black"/>
                </a:solidFill>
              </a:rPr>
              <a:t>※</a:t>
            </a:r>
            <a:r>
              <a:rPr lang="ja-JP" altLang="en-US" sz="800" dirty="0">
                <a:solidFill>
                  <a:prstClr val="black"/>
                </a:solidFill>
              </a:rPr>
              <a:t>保健師、助産師、診療放射線技師、臨床検査技師、理学療法士、作業療法士、視能訓練士、臨床工学技士、義肢装具士、救急救命士、言語聴覚士、歯科衛生士、歯科技工士、あん摩マッサージ指圧師、はり師、きゅう師、柔道整復師、栄養士、社会福祉士、介護福祉士等</a:t>
            </a:r>
          </a:p>
        </p:txBody>
      </p:sp>
      <p:sp>
        <p:nvSpPr>
          <p:cNvPr id="9" name="正方形/長方形 8"/>
          <p:cNvSpPr/>
          <p:nvPr/>
        </p:nvSpPr>
        <p:spPr>
          <a:xfrm>
            <a:off x="4219463" y="116632"/>
            <a:ext cx="1467068" cy="400110"/>
          </a:xfrm>
          <a:prstGeom prst="rect">
            <a:avLst/>
          </a:prstGeom>
        </p:spPr>
        <p:txBody>
          <a:bodyPr wrap="none">
            <a:spAutoFit/>
          </a:bodyPr>
          <a:lstStyle/>
          <a:p>
            <a:pPr algn="ctr" defTabSz="913795"/>
            <a:r>
              <a:rPr lang="ja-JP" altLang="en-US" sz="2000" b="1" dirty="0">
                <a:solidFill>
                  <a:prstClr val="black"/>
                </a:solidFill>
                <a:latin typeface="メイリオ" pitchFamily="50" charset="-128"/>
                <a:ea typeface="メイリオ" pitchFamily="50" charset="-128"/>
                <a:cs typeface="メイリオ" pitchFamily="50" charset="-128"/>
              </a:rPr>
              <a:t>改革後の姿</a:t>
            </a:r>
            <a:endParaRPr lang="en-US" altLang="ja-JP" sz="2000" b="1" dirty="0">
              <a:solidFill>
                <a:prstClr val="black"/>
              </a:solidFill>
              <a:latin typeface="メイリオ" pitchFamily="50" charset="-128"/>
              <a:ea typeface="メイリオ" pitchFamily="50" charset="-128"/>
              <a:cs typeface="メイリオ" pitchFamily="50" charset="-128"/>
            </a:endParaRPr>
          </a:p>
        </p:txBody>
      </p:sp>
      <p:sp>
        <p:nvSpPr>
          <p:cNvPr id="8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21</a:t>
            </a:fld>
            <a:endParaRPr kumimoji="1" lang="ja-JP" altLang="en-US" sz="2000" dirty="0">
              <a:solidFill>
                <a:schemeClr val="tx1"/>
              </a:solidFill>
            </a:endParaRPr>
          </a:p>
        </p:txBody>
      </p:sp>
    </p:spTree>
    <p:extLst>
      <p:ext uri="{BB962C8B-B14F-4D97-AF65-F5344CB8AC3E}">
        <p14:creationId xmlns:p14="http://schemas.microsoft.com/office/powerpoint/2010/main" val="7214917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16496" y="476888"/>
            <a:ext cx="9054572" cy="1799984"/>
          </a:xfrm>
          <a:prstGeom prst="roundRect">
            <a:avLst>
              <a:gd name="adj" fmla="val 0"/>
            </a:avLst>
          </a:prstGeom>
          <a:solidFill>
            <a:srgbClr val="CCFF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marL="142875" indent="-142875">
              <a:lnSpc>
                <a:spcPts val="1500"/>
              </a:lnSpc>
            </a:pPr>
            <a:r>
              <a:rPr lang="ja-JP" altLang="en-US" sz="1400" spc="-100" dirty="0">
                <a:solidFill>
                  <a:prstClr val="black"/>
                </a:solidFill>
                <a:latin typeface="HGPｺﾞｼｯｸM" panose="020B0600000000000000" pitchFamily="50" charset="-128"/>
                <a:ea typeface="HGPｺﾞｼｯｸM" panose="020B0600000000000000" pitchFamily="50" charset="-128"/>
              </a:rPr>
              <a:t>○　団塊の世代が後期高齢者となる２０２５年を展望すれば、病床の機能分化・連携、在宅医療・介護の推進、医師・看護師等の医療従事者の確保・勤務環境の改善、地域包括ケアシステムの構築、といった「医療・介護サービスの提供体制の改革」が急務の課題。</a:t>
            </a:r>
            <a:endParaRPr lang="en-US" altLang="ja-JP" sz="800" spc="-100" dirty="0">
              <a:solidFill>
                <a:prstClr val="black"/>
              </a:solidFill>
              <a:latin typeface="HGPｺﾞｼｯｸM" panose="020B0600000000000000" pitchFamily="50" charset="-128"/>
              <a:ea typeface="HGPｺﾞｼｯｸM" panose="020B0600000000000000" pitchFamily="50" charset="-128"/>
            </a:endParaRPr>
          </a:p>
          <a:p>
            <a:pPr marL="142875" indent="-142875">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このため、医療法等の改正による制度面での対応に併せ、</a:t>
            </a:r>
            <a:r>
              <a:rPr lang="ja-JP" altLang="en-US" sz="1400" u="sng" spc="-100" dirty="0">
                <a:solidFill>
                  <a:prstClr val="black"/>
                </a:solidFill>
                <a:latin typeface="HGPｺﾞｼｯｸM" panose="020B0600000000000000" pitchFamily="50" charset="-128"/>
                <a:ea typeface="HGPｺﾞｼｯｸM" panose="020B0600000000000000" pitchFamily="50" charset="-128"/>
              </a:rPr>
              <a:t>消費税増収分を財源として活用し、医療・介護サービスの提供体制改革を推進するための新たな財政支援制度を創設する。</a:t>
            </a:r>
            <a:endParaRPr lang="en-US" altLang="ja-JP" sz="800" u="sng" spc="-100" dirty="0">
              <a:solidFill>
                <a:prstClr val="black"/>
              </a:solidFill>
              <a:latin typeface="HGPｺﾞｼｯｸM" panose="020B0600000000000000" pitchFamily="50" charset="-128"/>
              <a:ea typeface="HGPｺﾞｼｯｸM" panose="020B0600000000000000" pitchFamily="50" charset="-128"/>
            </a:endParaRPr>
          </a:p>
          <a:p>
            <a:pPr marL="144000" indent="-457200">
              <a:lnSpc>
                <a:spcPts val="1500"/>
              </a:lnSpc>
              <a:spcBef>
                <a:spcPts val="300"/>
              </a:spcBef>
            </a:pPr>
            <a:r>
              <a:rPr lang="ja-JP" altLang="en-US" sz="1400" spc="-100" dirty="0">
                <a:solidFill>
                  <a:prstClr val="black"/>
                </a:solidFill>
                <a:latin typeface="HGPｺﾞｼｯｸM" panose="020B0600000000000000" pitchFamily="50" charset="-128"/>
                <a:ea typeface="HGPｺﾞｼｯｸM" panose="020B0600000000000000" pitchFamily="50" charset="-128"/>
              </a:rPr>
              <a:t>○　</a:t>
            </a:r>
            <a:r>
              <a:rPr lang="ja-JP" altLang="en-US" sz="1400" u="sng" spc="-100" dirty="0">
                <a:solidFill>
                  <a:prstClr val="black"/>
                </a:solidFill>
                <a:latin typeface="HGPｺﾞｼｯｸM" panose="020B0600000000000000" pitchFamily="50" charset="-128"/>
                <a:ea typeface="HGPｺﾞｼｯｸM" panose="020B0600000000000000" pitchFamily="50" charset="-128"/>
              </a:rPr>
              <a:t>各都道府県に消費税増収分を財源として活用した基金をつくり、各都道府県が作成した計画に基づき事業実施</a:t>
            </a:r>
            <a:r>
              <a:rPr lang="ja-JP" altLang="en-US" sz="1400" spc="-100" dirty="0">
                <a:solidFill>
                  <a:prstClr val="black"/>
                </a:solidFill>
                <a:latin typeface="HGPｺﾞｼｯｸM" panose="020B0600000000000000" pitchFamily="50" charset="-128"/>
                <a:ea typeface="HGPｺﾞｼｯｸM" panose="020B0600000000000000" pitchFamily="50" charset="-128"/>
              </a:rPr>
              <a:t>。</a:t>
            </a:r>
            <a:endParaRPr lang="en-US" altLang="ja-JP" sz="1400" spc="-100" dirty="0">
              <a:solidFill>
                <a:prstClr val="black"/>
              </a:solidFill>
              <a:latin typeface="HGPｺﾞｼｯｸM" panose="020B0600000000000000" pitchFamily="50" charset="-128"/>
              <a:ea typeface="HGPｺﾞｼｯｸM" panose="020B0600000000000000" pitchFamily="50" charset="-128"/>
            </a:endParaRPr>
          </a:p>
          <a:p>
            <a:pPr marL="87313" indent="-87313">
              <a:spcBef>
                <a:spcPts val="300"/>
              </a:spcBef>
            </a:pPr>
            <a:r>
              <a:rPr lang="ja-JP" altLang="en-US" sz="1200" dirty="0">
                <a:solidFill>
                  <a:prstClr val="black"/>
                </a:solidFill>
                <a:latin typeface="HGPｺﾞｼｯｸM" panose="020B0600000000000000" pitchFamily="50" charset="-128"/>
                <a:ea typeface="HGPｺﾞｼｯｸM" panose="020B0600000000000000" pitchFamily="50" charset="-128"/>
              </a:rPr>
              <a:t>　 ◇　この制度はまず医療を対象として平成</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年度より実施し、介護については平成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年度から実施。病床の機能分化・連携については、平成</a:t>
            </a:r>
            <a:r>
              <a:rPr lang="en-US" altLang="ja-JP" sz="1200" dirty="0">
                <a:solidFill>
                  <a:prstClr val="black"/>
                </a:solidFill>
                <a:latin typeface="HGPｺﾞｼｯｸM" panose="020B0600000000000000" pitchFamily="50" charset="-128"/>
                <a:ea typeface="HGPｺﾞｼｯｸM" panose="020B0600000000000000" pitchFamily="50" charset="-128"/>
              </a:rPr>
              <a:t/>
            </a:r>
            <a:br>
              <a:rPr lang="en-US" altLang="ja-JP" sz="1200" dirty="0">
                <a:solidFill>
                  <a:prstClr val="black"/>
                </a:solidFill>
                <a:latin typeface="HGPｺﾞｼｯｸM" panose="020B0600000000000000" pitchFamily="50" charset="-128"/>
                <a:ea typeface="HGPｺﾞｼｯｸM" panose="020B0600000000000000" pitchFamily="50" charset="-128"/>
              </a:rPr>
            </a:br>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en-US" altLang="ja-JP" sz="1200" dirty="0">
                <a:solidFill>
                  <a:prstClr val="black"/>
                </a:solidFill>
                <a:latin typeface="HGPｺﾞｼｯｸM" panose="020B0600000000000000" pitchFamily="50" charset="-128"/>
                <a:ea typeface="HGPｺﾞｼｯｸM" panose="020B0600000000000000" pitchFamily="50" charset="-128"/>
              </a:rPr>
              <a:t>26</a:t>
            </a:r>
            <a:r>
              <a:rPr lang="ja-JP" altLang="en-US" sz="1200" dirty="0">
                <a:solidFill>
                  <a:prstClr val="black"/>
                </a:solidFill>
                <a:latin typeface="HGPｺﾞｼｯｸM" panose="020B0600000000000000" pitchFamily="50" charset="-128"/>
                <a:ea typeface="HGPｺﾞｼｯｸM" panose="020B0600000000000000" pitchFamily="50" charset="-128"/>
              </a:rPr>
              <a:t>年度は回復期病床への転換等現状でも必要なもののみ対象とし、平成</a:t>
            </a:r>
            <a:r>
              <a:rPr lang="en-US" altLang="ja-JP" sz="1200" dirty="0">
                <a:solidFill>
                  <a:prstClr val="black"/>
                </a:solidFill>
                <a:latin typeface="HGPｺﾞｼｯｸM" panose="020B0600000000000000" pitchFamily="50" charset="-128"/>
                <a:ea typeface="HGPｺﾞｼｯｸM" panose="020B0600000000000000" pitchFamily="50" charset="-128"/>
              </a:rPr>
              <a:t>27</a:t>
            </a:r>
            <a:r>
              <a:rPr lang="ja-JP" altLang="en-US" sz="1200" dirty="0">
                <a:solidFill>
                  <a:prstClr val="black"/>
                </a:solidFill>
                <a:latin typeface="HGPｺﾞｼｯｸM" panose="020B0600000000000000" pitchFamily="50" charset="-128"/>
                <a:ea typeface="HGPｺﾞｼｯｸM" panose="020B0600000000000000" pitchFamily="50" charset="-128"/>
              </a:rPr>
              <a:t>年度からの地域医療構想（ビジョン）の策定後に更なる拡充を</a:t>
            </a:r>
            <a:r>
              <a:rPr lang="en-US" altLang="ja-JP" sz="1200" dirty="0">
                <a:solidFill>
                  <a:prstClr val="black"/>
                </a:solidFill>
                <a:latin typeface="HGPｺﾞｼｯｸM" panose="020B0600000000000000" pitchFamily="50" charset="-128"/>
                <a:ea typeface="HGPｺﾞｼｯｸM" panose="020B0600000000000000" pitchFamily="50" charset="-128"/>
              </a:rPr>
              <a:t/>
            </a:r>
            <a:br>
              <a:rPr lang="en-US" altLang="ja-JP" sz="1200" dirty="0">
                <a:solidFill>
                  <a:prstClr val="black"/>
                </a:solidFill>
                <a:latin typeface="HGPｺﾞｼｯｸM" panose="020B0600000000000000" pitchFamily="50" charset="-128"/>
                <a:ea typeface="HGPｺﾞｼｯｸM" panose="020B0600000000000000" pitchFamily="50" charset="-128"/>
              </a:rPr>
            </a:br>
            <a:r>
              <a:rPr lang="ja-JP" altLang="en-US" sz="1200" dirty="0">
                <a:solidFill>
                  <a:prstClr val="black"/>
                </a:solidFill>
                <a:latin typeface="HGPｺﾞｼｯｸM" panose="020B0600000000000000" pitchFamily="50" charset="-128"/>
                <a:ea typeface="HGPｺﾞｼｯｸM" panose="020B0600000000000000" pitchFamily="50" charset="-128"/>
              </a:rPr>
              <a:t>　　検討。</a:t>
            </a:r>
            <a:endParaRPr lang="en-US" altLang="ja-JP" sz="1200" dirty="0">
              <a:solidFill>
                <a:prstClr val="black"/>
              </a:solidFill>
              <a:latin typeface="HGPｺﾞｼｯｸM" panose="020B0600000000000000" pitchFamily="50" charset="-128"/>
              <a:ea typeface="HGPｺﾞｼｯｸM" panose="020B0600000000000000" pitchFamily="50" charset="-128"/>
            </a:endParaRPr>
          </a:p>
        </p:txBody>
      </p:sp>
      <p:sp>
        <p:nvSpPr>
          <p:cNvPr id="102" name="角丸四角形 101"/>
          <p:cNvSpPr/>
          <p:nvPr/>
        </p:nvSpPr>
        <p:spPr>
          <a:xfrm>
            <a:off x="416502" y="3717032"/>
            <a:ext cx="4695586" cy="4389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600" spc="-100" dirty="0">
                <a:solidFill>
                  <a:prstClr val="black"/>
                </a:solidFill>
                <a:latin typeface="HGPｺﾞｼｯｸM" pitchFamily="50" charset="-128"/>
                <a:ea typeface="HGPｺﾞｼｯｸM" pitchFamily="50" charset="-128"/>
              </a:rPr>
              <a:t>都道府県</a:t>
            </a:r>
            <a:endParaRPr lang="en-US" altLang="ja-JP" sz="1600" spc="-100" dirty="0">
              <a:solidFill>
                <a:prstClr val="black"/>
              </a:solidFill>
              <a:latin typeface="HGPｺﾞｼｯｸM" pitchFamily="50" charset="-128"/>
              <a:ea typeface="HGPｺﾞｼｯｸM" pitchFamily="50" charset="-128"/>
            </a:endParaRPr>
          </a:p>
          <a:p>
            <a:pPr>
              <a:lnSpc>
                <a:spcPts val="1600"/>
              </a:lnSpc>
            </a:pPr>
            <a:endParaRPr lang="ja-JP" altLang="en-US" sz="1400" spc="-100" dirty="0">
              <a:solidFill>
                <a:prstClr val="black"/>
              </a:solidFill>
              <a:latin typeface="HGPｺﾞｼｯｸM" pitchFamily="50" charset="-128"/>
              <a:ea typeface="HGPｺﾞｼｯｸM" pitchFamily="50" charset="-128"/>
            </a:endParaRPr>
          </a:p>
        </p:txBody>
      </p:sp>
      <p:sp>
        <p:nvSpPr>
          <p:cNvPr id="103" name="正方形/長方形 102"/>
          <p:cNvSpPr/>
          <p:nvPr/>
        </p:nvSpPr>
        <p:spPr>
          <a:xfrm>
            <a:off x="471072" y="4077073"/>
            <a:ext cx="4608619" cy="453273"/>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r>
              <a:rPr lang="ja-JP" altLang="en-US" sz="1400" b="1" spc="-100" dirty="0">
                <a:solidFill>
                  <a:prstClr val="black"/>
                </a:solidFill>
                <a:latin typeface="HGPｺﾞｼｯｸM" pitchFamily="50" charset="-128"/>
                <a:ea typeface="HGPｺﾞｼｯｸM" pitchFamily="50" charset="-128"/>
              </a:rPr>
              <a:t>基金</a:t>
            </a:r>
          </a:p>
        </p:txBody>
      </p:sp>
      <p:sp>
        <p:nvSpPr>
          <p:cNvPr id="107" name="角丸四角形 106"/>
          <p:cNvSpPr/>
          <p:nvPr/>
        </p:nvSpPr>
        <p:spPr>
          <a:xfrm>
            <a:off x="416507" y="6488196"/>
            <a:ext cx="4752527" cy="32524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a:solidFill>
                  <a:prstClr val="black"/>
                </a:solidFill>
                <a:latin typeface="HGPｺﾞｼｯｸM" pitchFamily="50" charset="-128"/>
                <a:ea typeface="HGPｺﾞｼｯｸM" pitchFamily="50" charset="-128"/>
              </a:rPr>
              <a:t>　　事　業　者　等</a:t>
            </a:r>
          </a:p>
        </p:txBody>
      </p:sp>
      <p:sp>
        <p:nvSpPr>
          <p:cNvPr id="104" name="角丸四角形 103"/>
          <p:cNvSpPr/>
          <p:nvPr/>
        </p:nvSpPr>
        <p:spPr>
          <a:xfrm>
            <a:off x="3505802" y="5301271"/>
            <a:ext cx="1606291" cy="3762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spc="-100" dirty="0">
                <a:solidFill>
                  <a:prstClr val="black"/>
                </a:solidFill>
                <a:latin typeface="HGPｺﾞｼｯｸM" pitchFamily="50" charset="-128"/>
                <a:ea typeface="HGPｺﾞｼｯｸM" pitchFamily="50" charset="-128"/>
              </a:rPr>
              <a:t>市町村</a:t>
            </a:r>
          </a:p>
        </p:txBody>
      </p:sp>
      <p:sp>
        <p:nvSpPr>
          <p:cNvPr id="105" name="テキスト ボックス 104"/>
          <p:cNvSpPr txBox="1"/>
          <p:nvPr/>
        </p:nvSpPr>
        <p:spPr>
          <a:xfrm>
            <a:off x="4592998" y="4797215"/>
            <a:ext cx="6138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nvGrpSpPr>
          <p:cNvPr id="108" name="グループ化 107"/>
          <p:cNvGrpSpPr/>
          <p:nvPr/>
        </p:nvGrpSpPr>
        <p:grpSpPr>
          <a:xfrm>
            <a:off x="3913644" y="4838542"/>
            <a:ext cx="823332" cy="462666"/>
            <a:chOff x="6012160" y="4015510"/>
            <a:chExt cx="720081" cy="501357"/>
          </a:xfrm>
        </p:grpSpPr>
        <p:sp>
          <p:nvSpPr>
            <p:cNvPr id="109" name="上矢印 108"/>
            <p:cNvSpPr/>
            <p:nvPr/>
          </p:nvSpPr>
          <p:spPr>
            <a:xfrm>
              <a:off x="6012160" y="4015510"/>
              <a:ext cx="316981" cy="501354"/>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0" name="下矢印 109"/>
            <p:cNvSpPr/>
            <p:nvPr/>
          </p:nvSpPr>
          <p:spPr>
            <a:xfrm>
              <a:off x="6399445" y="4015510"/>
              <a:ext cx="332796" cy="501357"/>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grpSp>
        <p:nvGrpSpPr>
          <p:cNvPr id="11" name="グループ化 10"/>
          <p:cNvGrpSpPr/>
          <p:nvPr/>
        </p:nvGrpSpPr>
        <p:grpSpPr>
          <a:xfrm>
            <a:off x="3369340" y="6106756"/>
            <a:ext cx="1871692" cy="346580"/>
            <a:chOff x="2483768" y="6093295"/>
            <a:chExt cx="1636970" cy="346579"/>
          </a:xfrm>
        </p:grpSpPr>
        <p:grpSp>
          <p:nvGrpSpPr>
            <p:cNvPr id="116" name="グループ化 115"/>
            <p:cNvGrpSpPr/>
            <p:nvPr/>
          </p:nvGrpSpPr>
          <p:grpSpPr>
            <a:xfrm>
              <a:off x="2926097" y="6093295"/>
              <a:ext cx="720081" cy="346579"/>
              <a:chOff x="6084169" y="5314669"/>
              <a:chExt cx="720081" cy="245298"/>
            </a:xfrm>
          </p:grpSpPr>
          <p:sp>
            <p:nvSpPr>
              <p:cNvPr id="117" name="上矢印 116"/>
              <p:cNvSpPr/>
              <p:nvPr/>
            </p:nvSpPr>
            <p:spPr>
              <a:xfrm>
                <a:off x="6084169" y="5314670"/>
                <a:ext cx="289686" cy="230842"/>
              </a:xfrm>
              <a:prstGeom prst="upArrow">
                <a:avLst>
                  <a:gd name="adj1" fmla="val 50000"/>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8" name="下矢印 117"/>
              <p:cNvSpPr/>
              <p:nvPr/>
            </p:nvSpPr>
            <p:spPr>
              <a:xfrm>
                <a:off x="6471454" y="5314669"/>
                <a:ext cx="332796" cy="245298"/>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121" name="テキスト ボックス 120"/>
            <p:cNvSpPr txBox="1"/>
            <p:nvPr/>
          </p:nvSpPr>
          <p:spPr>
            <a:xfrm>
              <a:off x="2483768" y="6093295"/>
              <a:ext cx="527969"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122" name="テキスト ボックス 121"/>
            <p:cNvSpPr txBox="1"/>
            <p:nvPr/>
          </p:nvSpPr>
          <p:spPr>
            <a:xfrm>
              <a:off x="3571747" y="6093296"/>
              <a:ext cx="5489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sp>
        <p:nvSpPr>
          <p:cNvPr id="123" name="角丸四角形 122"/>
          <p:cNvSpPr/>
          <p:nvPr/>
        </p:nvSpPr>
        <p:spPr>
          <a:xfrm>
            <a:off x="507075" y="4365167"/>
            <a:ext cx="1785342" cy="57054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①病床の機能分化・連携</a:t>
            </a:r>
            <a:endParaRPr lang="en-US" altLang="ja-JP" sz="1200" b="1" spc="-100" dirty="0">
              <a:solidFill>
                <a:prstClr val="black"/>
              </a:solidFill>
              <a:latin typeface="HGPｺﾞｼｯｸM" pitchFamily="50" charset="-128"/>
              <a:ea typeface="HGPｺﾞｼｯｸM" pitchFamily="50" charset="-128"/>
            </a:endParaRPr>
          </a:p>
          <a:p>
            <a:pPr algn="ctr" defTabSz="864565" fontAlgn="base">
              <a:spcBef>
                <a:spcPct val="0"/>
              </a:spcBef>
              <a:spcAft>
                <a:spcPct val="0"/>
              </a:spcAft>
              <a:defRPr/>
            </a:pPr>
            <a:r>
              <a:rPr lang="ja-JP" altLang="en-US" sz="1200" b="1" spc="-100" dirty="0">
                <a:solidFill>
                  <a:prstClr val="black"/>
                </a:solidFill>
                <a:latin typeface="HGPｺﾞｼｯｸM" pitchFamily="50" charset="-128"/>
                <a:ea typeface="HGPｺﾞｼｯｸM" pitchFamily="50" charset="-128"/>
              </a:rPr>
              <a:t>③医療従事者等の確保・養成</a:t>
            </a:r>
            <a:endParaRPr lang="en-US" altLang="ja-JP" sz="1200" b="1" spc="-100" dirty="0">
              <a:solidFill>
                <a:prstClr val="black"/>
              </a:solidFill>
              <a:latin typeface="HGPｺﾞｼｯｸM" pitchFamily="50" charset="-128"/>
              <a:ea typeface="HGPｺﾞｼｯｸM" pitchFamily="50" charset="-128"/>
            </a:endParaRPr>
          </a:p>
        </p:txBody>
      </p:sp>
      <p:sp>
        <p:nvSpPr>
          <p:cNvPr id="100" name="角丸四角形 99"/>
          <p:cNvSpPr/>
          <p:nvPr/>
        </p:nvSpPr>
        <p:spPr>
          <a:xfrm>
            <a:off x="445004" y="2708920"/>
            <a:ext cx="4667089" cy="3449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600" spc="-100" dirty="0">
                <a:solidFill>
                  <a:prstClr val="black"/>
                </a:solidFill>
                <a:latin typeface="HGPｺﾞｼｯｸM" pitchFamily="50" charset="-128"/>
                <a:ea typeface="HGPｺﾞｼｯｸM" pitchFamily="50" charset="-128"/>
              </a:rPr>
              <a:t>国</a:t>
            </a:r>
            <a:endParaRPr lang="en-US" altLang="ja-JP" sz="1600" spc="-100" dirty="0">
              <a:solidFill>
                <a:prstClr val="black"/>
              </a:solidFill>
              <a:latin typeface="HGPｺﾞｼｯｸM" pitchFamily="50" charset="-128"/>
              <a:ea typeface="HGPｺﾞｼｯｸM" pitchFamily="50" charset="-128"/>
            </a:endParaRPr>
          </a:p>
          <a:p>
            <a:pPr algn="ctr"/>
            <a:endParaRPr lang="en-US" altLang="ja-JP" sz="1600" spc="-100" dirty="0">
              <a:solidFill>
                <a:prstClr val="black"/>
              </a:solidFill>
              <a:latin typeface="HGPｺﾞｼｯｸM" pitchFamily="50" charset="-128"/>
              <a:ea typeface="HGPｺﾞｼｯｸM" pitchFamily="50" charset="-128"/>
            </a:endParaRPr>
          </a:p>
          <a:p>
            <a:pPr algn="ctr"/>
            <a:endParaRPr lang="ja-JP" altLang="en-US" sz="800" spc="-100" dirty="0">
              <a:solidFill>
                <a:prstClr val="black"/>
              </a:solidFill>
              <a:latin typeface="HGPｺﾞｼｯｸM" pitchFamily="50" charset="-128"/>
              <a:ea typeface="HGPｺﾞｼｯｸM" pitchFamily="50" charset="-128"/>
            </a:endParaRPr>
          </a:p>
        </p:txBody>
      </p:sp>
      <p:sp>
        <p:nvSpPr>
          <p:cNvPr id="101" name="正方形/長方形 100"/>
          <p:cNvSpPr/>
          <p:nvPr/>
        </p:nvSpPr>
        <p:spPr>
          <a:xfrm>
            <a:off x="824267" y="2997015"/>
            <a:ext cx="3979751" cy="277945"/>
          </a:xfrm>
          <a:prstGeom prst="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spc="-100" dirty="0">
                <a:solidFill>
                  <a:prstClr val="black"/>
                </a:solidFill>
                <a:latin typeface="HGPｺﾞｼｯｸM" pitchFamily="50" charset="-128"/>
                <a:ea typeface="HGPｺﾞｼｯｸM" pitchFamily="50" charset="-128"/>
              </a:rPr>
              <a:t>消費税財源活用</a:t>
            </a:r>
          </a:p>
        </p:txBody>
      </p:sp>
      <p:sp>
        <p:nvSpPr>
          <p:cNvPr id="126" name="テキスト ボックス 125"/>
          <p:cNvSpPr txBox="1"/>
          <p:nvPr/>
        </p:nvSpPr>
        <p:spPr>
          <a:xfrm>
            <a:off x="3341853" y="3356998"/>
            <a:ext cx="1262338"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sp>
        <p:nvSpPr>
          <p:cNvPr id="127" name="テキスト ボックス 126"/>
          <p:cNvSpPr txBox="1"/>
          <p:nvPr/>
        </p:nvSpPr>
        <p:spPr>
          <a:xfrm>
            <a:off x="416507" y="3284984"/>
            <a:ext cx="2211261" cy="425758"/>
          </a:xfrm>
          <a:prstGeom prst="rect">
            <a:avLst/>
          </a:prstGeom>
          <a:noFill/>
        </p:spPr>
        <p:txBody>
          <a:bodyPr wrap="square" rtlCol="0">
            <a:spAutoFit/>
          </a:bodyPr>
          <a:lstStyle/>
          <a:p>
            <a:pPr algn="ctr">
              <a:lnSpc>
                <a:spcPts val="1300"/>
              </a:lnSpc>
            </a:pPr>
            <a:r>
              <a:rPr lang="ja-JP" altLang="en-US" sz="1200" b="1" spc="-100" dirty="0">
                <a:solidFill>
                  <a:prstClr val="black"/>
                </a:solidFill>
                <a:latin typeface="HGPｺﾞｼｯｸM" pitchFamily="50" charset="-128"/>
                <a:ea typeface="HGPｺﾞｼｯｸM" pitchFamily="50" charset="-128"/>
              </a:rPr>
              <a:t>都道府県計画</a:t>
            </a:r>
            <a:endParaRPr lang="en-US" altLang="ja-JP" sz="1200" b="1" spc="-100" dirty="0">
              <a:solidFill>
                <a:prstClr val="black"/>
              </a:solidFill>
              <a:latin typeface="HGPｺﾞｼｯｸM" pitchFamily="50" charset="-128"/>
              <a:ea typeface="HGPｺﾞｼｯｸM" pitchFamily="50" charset="-128"/>
            </a:endParaRPr>
          </a:p>
          <a:p>
            <a:pPr algn="ctr">
              <a:lnSpc>
                <a:spcPts val="1300"/>
              </a:lnSpc>
            </a:pPr>
            <a:r>
              <a:rPr lang="ja-JP" altLang="en-US" sz="1200" spc="-100" dirty="0">
                <a:solidFill>
                  <a:prstClr val="black"/>
                </a:solidFill>
                <a:latin typeface="HGPｺﾞｼｯｸM" pitchFamily="50" charset="-128"/>
                <a:ea typeface="HGPｺﾞｼｯｸM" pitchFamily="50" charset="-128"/>
              </a:rPr>
              <a:t>提出</a:t>
            </a:r>
          </a:p>
        </p:txBody>
      </p:sp>
      <p:grpSp>
        <p:nvGrpSpPr>
          <p:cNvPr id="128" name="グループ化 127"/>
          <p:cNvGrpSpPr/>
          <p:nvPr/>
        </p:nvGrpSpPr>
        <p:grpSpPr>
          <a:xfrm>
            <a:off x="2269844" y="3284984"/>
            <a:ext cx="1064555" cy="432048"/>
            <a:chOff x="4067944" y="2006288"/>
            <a:chExt cx="931053" cy="378326"/>
          </a:xfrm>
        </p:grpSpPr>
        <p:sp>
          <p:nvSpPr>
            <p:cNvPr id="129" name="上矢印 128"/>
            <p:cNvSpPr/>
            <p:nvPr/>
          </p:nvSpPr>
          <p:spPr>
            <a:xfrm>
              <a:off x="4067944" y="2006288"/>
              <a:ext cx="417349" cy="378324"/>
            </a:xfrm>
            <a:prstGeom prst="upArrow">
              <a:avLst>
                <a:gd name="adj1" fmla="val 44309"/>
                <a:gd name="adj2" fmla="val 40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0" name="下矢印 129"/>
            <p:cNvSpPr/>
            <p:nvPr/>
          </p:nvSpPr>
          <p:spPr>
            <a:xfrm>
              <a:off x="4590862" y="2006290"/>
              <a:ext cx="408135" cy="378324"/>
            </a:xfrm>
            <a:prstGeom prst="downArrow">
              <a:avLst>
                <a:gd name="adj1" fmla="val 50000"/>
                <a:gd name="adj2" fmla="val 425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grpSp>
      <p:sp>
        <p:nvSpPr>
          <p:cNvPr id="9" name="テキスト ボックス 8"/>
          <p:cNvSpPr txBox="1"/>
          <p:nvPr/>
        </p:nvSpPr>
        <p:spPr>
          <a:xfrm>
            <a:off x="337460" y="2348880"/>
            <a:ext cx="3607429" cy="248726"/>
          </a:xfrm>
          <a:prstGeom prst="rect">
            <a:avLst/>
          </a:prstGeom>
          <a:noFill/>
          <a:ln w="6350">
            <a:noFill/>
          </a:ln>
          <a:effectLst/>
        </p:spPr>
        <p:style>
          <a:lnRef idx="0">
            <a:scrgbClr r="0" g="0" b="0"/>
          </a:lnRef>
          <a:fillRef idx="1001">
            <a:schemeClr val="lt1"/>
          </a:fillRef>
          <a:effectRef idx="0">
            <a:scrgbClr r="0" g="0" b="0"/>
          </a:effectRef>
          <a:fontRef idx="major"/>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800"/>
              </a:lnSpc>
            </a:pP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r>
              <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新たな財政支援制度の仕組み</a:t>
            </a:r>
            <a:r>
              <a:rPr kumimoji="0" lang="en-US" altLang="ja-JP"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rPr>
              <a:t>】</a:t>
            </a:r>
            <a:endParaRPr kumimoji="0" lang="ja-JP" altLang="en-US" sz="1400" kern="100" spc="-100" dirty="0">
              <a:solidFill>
                <a:sysClr val="windowText" lastClr="000000"/>
              </a:solidFill>
              <a:latin typeface="HGPｺﾞｼｯｸM" panose="020B0600000000000000" pitchFamily="50" charset="-128"/>
              <a:ea typeface="HGPｺﾞｼｯｸM" panose="020B0600000000000000" pitchFamily="50" charset="-128"/>
              <a:cs typeface="Times New Roman"/>
            </a:endParaRPr>
          </a:p>
        </p:txBody>
      </p:sp>
      <p:grpSp>
        <p:nvGrpSpPr>
          <p:cNvPr id="12" name="グループ化 11"/>
          <p:cNvGrpSpPr/>
          <p:nvPr/>
        </p:nvGrpSpPr>
        <p:grpSpPr>
          <a:xfrm>
            <a:off x="344497" y="4941231"/>
            <a:ext cx="2102287" cy="1432215"/>
            <a:chOff x="251520" y="5024210"/>
            <a:chExt cx="1838647" cy="1388112"/>
          </a:xfrm>
        </p:grpSpPr>
        <p:sp>
          <p:nvSpPr>
            <p:cNvPr id="112" name="下矢印 111"/>
            <p:cNvSpPr/>
            <p:nvPr/>
          </p:nvSpPr>
          <p:spPr>
            <a:xfrm>
              <a:off x="1313688" y="5024210"/>
              <a:ext cx="329177" cy="138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13" name="上矢印 112"/>
            <p:cNvSpPr/>
            <p:nvPr/>
          </p:nvSpPr>
          <p:spPr>
            <a:xfrm>
              <a:off x="884100" y="5024210"/>
              <a:ext cx="314748" cy="13881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134" name="テキスト ボックス 133"/>
            <p:cNvSpPr txBox="1"/>
            <p:nvPr/>
          </p:nvSpPr>
          <p:spPr>
            <a:xfrm>
              <a:off x="251520" y="5528266"/>
              <a:ext cx="1008112"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135" name="テキスト ボックス 134"/>
            <p:cNvSpPr txBox="1"/>
            <p:nvPr/>
          </p:nvSpPr>
          <p:spPr>
            <a:xfrm>
              <a:off x="1547664" y="5539299"/>
              <a:ext cx="542503"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grpSp>
      <p:sp>
        <p:nvSpPr>
          <p:cNvPr id="7" name="正方形/長方形 6"/>
          <p:cNvSpPr/>
          <p:nvPr/>
        </p:nvSpPr>
        <p:spPr>
          <a:xfrm>
            <a:off x="5212004" y="4095627"/>
            <a:ext cx="4284001" cy="2514964"/>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Ins="72000" rtlCol="0" anchor="t" anchorCtr="0"/>
          <a:lstStyle/>
          <a:p>
            <a:pPr>
              <a:lnSpc>
                <a:spcPts val="700"/>
              </a:lnSpc>
            </a:pPr>
            <a:endParaRPr lang="en-US" altLang="ja-JP" sz="1200" u="sng" spc="-100" dirty="0">
              <a:solidFill>
                <a:prstClr val="black"/>
              </a:solidFill>
              <a:latin typeface="ＭＳ Ｐゴシック"/>
            </a:endParaRPr>
          </a:p>
          <a:p>
            <a:r>
              <a:rPr lang="ja-JP" altLang="en-US" sz="1200" u="sng" spc="-100" dirty="0">
                <a:solidFill>
                  <a:prstClr val="black"/>
                </a:solidFill>
                <a:latin typeface="ＭＳ Ｐゴシック"/>
              </a:rPr>
              <a:t>１　病床の機能分化・連携のために必要な事業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（１）地域医療構想（ビジョン）の達成に向けた医療機関の施設・設備の</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r>
              <a:rPr lang="ja-JP" altLang="en-US" sz="1200" spc="-100" dirty="0">
                <a:solidFill>
                  <a:prstClr val="black"/>
                </a:solidFill>
                <a:latin typeface="HGPｺﾞｼｯｸM" panose="020B0600000000000000" pitchFamily="50" charset="-128"/>
                <a:ea typeface="HGPｺﾞｼｯｸM" panose="020B0600000000000000" pitchFamily="50" charset="-128"/>
              </a:rPr>
              <a:t>　　　整備を推進するための事業　　　等</a:t>
            </a:r>
            <a:endParaRPr lang="en-US" altLang="ja-JP" sz="1200" u="sng" spc="-100" dirty="0">
              <a:solidFill>
                <a:prstClr val="black"/>
              </a:solidFill>
              <a:latin typeface="ＭＳ Ｐゴシック"/>
            </a:endParaRPr>
          </a:p>
          <a:p>
            <a:pPr>
              <a:spcBef>
                <a:spcPts val="300"/>
              </a:spcBef>
            </a:pPr>
            <a:r>
              <a:rPr lang="ja-JP" altLang="en-US" sz="1200" u="sng" spc="-100" dirty="0">
                <a:solidFill>
                  <a:prstClr val="black"/>
                </a:solidFill>
                <a:latin typeface="ＭＳ Ｐゴシック"/>
              </a:rPr>
              <a:t>２　在宅医療・介護サービスの充実のために必要な事業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（１）在宅医療（歯科・薬局を含む）を推進するための事業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（２）介護サービスの施設・設備の整備を推進するための事業　　等</a:t>
            </a:r>
            <a:endParaRPr lang="en-US" altLang="ja-JP" sz="1200" u="sng" spc="-100" dirty="0">
              <a:solidFill>
                <a:prstClr val="black"/>
              </a:solidFill>
              <a:latin typeface="ＭＳ Ｐゴシック"/>
            </a:endParaRPr>
          </a:p>
          <a:p>
            <a:pPr>
              <a:spcBef>
                <a:spcPts val="300"/>
              </a:spcBef>
            </a:pPr>
            <a:r>
              <a:rPr lang="ja-JP" altLang="en-US" sz="1200" u="sng" spc="-100" dirty="0">
                <a:solidFill>
                  <a:prstClr val="black"/>
                </a:solidFill>
                <a:latin typeface="ＭＳ Ｐゴシック"/>
              </a:rPr>
              <a:t>３　医療従事者等の確保・養成のための事業</a:t>
            </a:r>
            <a:endParaRPr lang="en-US" altLang="ja-JP" sz="1200" u="sng" spc="-100" dirty="0">
              <a:solidFill>
                <a:prstClr val="black"/>
              </a:solidFill>
              <a:latin typeface="ＭＳ Ｐゴシック"/>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（１）医師確保のための事業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（２）看護職員の確保のための事業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（３）介護従事者の確保のための事業</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 （４）</a:t>
            </a:r>
            <a:r>
              <a:rPr lang="ja-JP" altLang="en-US" sz="1200" spc="-100" dirty="0">
                <a:solidFill>
                  <a:srgbClr val="FF0000"/>
                </a:solidFill>
                <a:latin typeface="HGPｺﾞｼｯｸM" panose="020B0600000000000000" pitchFamily="50" charset="-128"/>
                <a:ea typeface="HGPｺﾞｼｯｸM" panose="020B0600000000000000" pitchFamily="50" charset="-128"/>
              </a:rPr>
              <a:t>医療</a:t>
            </a:r>
            <a:r>
              <a:rPr lang="ja-JP" altLang="en-US" sz="1200" spc="-100" dirty="0">
                <a:solidFill>
                  <a:prstClr val="black"/>
                </a:solidFill>
                <a:latin typeface="HGPｺﾞｼｯｸM" panose="020B0600000000000000" pitchFamily="50" charset="-128"/>
                <a:ea typeface="HGPｺﾞｼｯｸM" panose="020B0600000000000000" pitchFamily="50" charset="-128"/>
              </a:rPr>
              <a:t>・介護</a:t>
            </a:r>
            <a:r>
              <a:rPr lang="ja-JP" altLang="en-US" sz="1200" spc="-100" dirty="0">
                <a:solidFill>
                  <a:srgbClr val="FF0000"/>
                </a:solidFill>
                <a:latin typeface="HGPｺﾞｼｯｸM" panose="020B0600000000000000" pitchFamily="50" charset="-128"/>
                <a:ea typeface="HGPｺﾞｼｯｸM" panose="020B0600000000000000" pitchFamily="50" charset="-128"/>
              </a:rPr>
              <a:t>従事者の勤務環境改善のための事業</a:t>
            </a:r>
            <a:r>
              <a:rPr lang="ja-JP" altLang="en-US" sz="1200" spc="-100" dirty="0">
                <a:solidFill>
                  <a:prstClr val="black"/>
                </a:solidFill>
                <a:latin typeface="HGPｺﾞｼｯｸM" panose="020B0600000000000000" pitchFamily="50" charset="-128"/>
                <a:ea typeface="HGPｺﾞｼｯｸM" panose="020B0600000000000000" pitchFamily="50" charset="-128"/>
              </a:rPr>
              <a:t>　　　　等</a:t>
            </a:r>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38" name="角丸四角形 37"/>
          <p:cNvSpPr/>
          <p:nvPr/>
        </p:nvSpPr>
        <p:spPr>
          <a:xfrm>
            <a:off x="2446785" y="4365167"/>
            <a:ext cx="2506225" cy="408067"/>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②在宅医療の推進・介護サービスの充実</a:t>
            </a:r>
          </a:p>
        </p:txBody>
      </p:sp>
      <p:sp>
        <p:nvSpPr>
          <p:cNvPr id="42" name="下矢印 41"/>
          <p:cNvSpPr/>
          <p:nvPr/>
        </p:nvSpPr>
        <p:spPr>
          <a:xfrm>
            <a:off x="2858239" y="4797152"/>
            <a:ext cx="376377" cy="1544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3" name="上矢印 42"/>
          <p:cNvSpPr/>
          <p:nvPr/>
        </p:nvSpPr>
        <p:spPr>
          <a:xfrm>
            <a:off x="2558582" y="4797215"/>
            <a:ext cx="359879" cy="15683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pc="-100" dirty="0">
              <a:solidFill>
                <a:prstClr val="white"/>
              </a:solidFill>
              <a:latin typeface="HGPｺﾞｼｯｸM" pitchFamily="50" charset="-128"/>
              <a:ea typeface="HGPｺﾞｼｯｸM" pitchFamily="50" charset="-128"/>
            </a:endParaRPr>
          </a:p>
        </p:txBody>
      </p:sp>
      <p:sp>
        <p:nvSpPr>
          <p:cNvPr id="45" name="テキスト ボックス 44"/>
          <p:cNvSpPr txBox="1"/>
          <p:nvPr/>
        </p:nvSpPr>
        <p:spPr>
          <a:xfrm>
            <a:off x="3080794" y="5373279"/>
            <a:ext cx="620291" cy="276999"/>
          </a:xfrm>
          <a:prstGeom prst="rect">
            <a:avLst/>
          </a:prstGeom>
          <a:noFill/>
        </p:spPr>
        <p:txBody>
          <a:bodyPr wrap="square" rtlCol="0">
            <a:spAutoFit/>
          </a:bodyPr>
          <a:lstStyle/>
          <a:p>
            <a:r>
              <a:rPr lang="ja-JP" altLang="en-US" sz="1200" spc="-100" dirty="0">
                <a:solidFill>
                  <a:prstClr val="black"/>
                </a:solidFill>
                <a:latin typeface="HGPｺﾞｼｯｸM" pitchFamily="50" charset="-128"/>
                <a:ea typeface="HGPｺﾞｼｯｸM" pitchFamily="50" charset="-128"/>
              </a:rPr>
              <a:t>交付</a:t>
            </a:r>
          </a:p>
        </p:txBody>
      </p:sp>
      <p:sp>
        <p:nvSpPr>
          <p:cNvPr id="46" name="角丸四角形 45"/>
          <p:cNvSpPr/>
          <p:nvPr/>
        </p:nvSpPr>
        <p:spPr>
          <a:xfrm>
            <a:off x="3559735" y="5661311"/>
            <a:ext cx="1552350" cy="395439"/>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43146" rIns="0" bIns="43146" anchor="ctr"/>
          <a:lstStyle/>
          <a:p>
            <a:pPr algn="ctr"/>
            <a:r>
              <a:rPr lang="ja-JP" altLang="en-US" sz="1200" b="1" spc="-100" dirty="0">
                <a:solidFill>
                  <a:prstClr val="black"/>
                </a:solidFill>
                <a:latin typeface="HGPｺﾞｼｯｸM" pitchFamily="50" charset="-128"/>
                <a:ea typeface="HGPｺﾞｼｯｸM" pitchFamily="50" charset="-128"/>
              </a:rPr>
              <a:t>②在宅医療の推進</a:t>
            </a:r>
            <a:endParaRPr lang="en-US" altLang="ja-JP" sz="1200" b="1" spc="-100" dirty="0">
              <a:solidFill>
                <a:prstClr val="black"/>
              </a:solidFill>
              <a:latin typeface="HGPｺﾞｼｯｸM" pitchFamily="50" charset="-128"/>
              <a:ea typeface="HGPｺﾞｼｯｸM" pitchFamily="50" charset="-128"/>
            </a:endParaRPr>
          </a:p>
          <a:p>
            <a:pPr algn="ctr"/>
            <a:r>
              <a:rPr lang="ja-JP" altLang="en-US" sz="1200" b="1" spc="-100" dirty="0">
                <a:solidFill>
                  <a:prstClr val="black"/>
                </a:solidFill>
                <a:latin typeface="HGPｺﾞｼｯｸM" pitchFamily="50" charset="-128"/>
                <a:ea typeface="HGPｺﾞｼｯｸM" pitchFamily="50" charset="-128"/>
              </a:rPr>
              <a:t>・介護サービスの充実</a:t>
            </a:r>
          </a:p>
        </p:txBody>
      </p:sp>
      <p:sp>
        <p:nvSpPr>
          <p:cNvPr id="47" name="テキスト ボックス 46"/>
          <p:cNvSpPr txBox="1"/>
          <p:nvPr/>
        </p:nvSpPr>
        <p:spPr>
          <a:xfrm>
            <a:off x="2928347" y="4797152"/>
            <a:ext cx="1470264" cy="400110"/>
          </a:xfrm>
          <a:prstGeom prst="rect">
            <a:avLst/>
          </a:prstGeom>
          <a:noFill/>
        </p:spPr>
        <p:txBody>
          <a:bodyPr wrap="square" rtlCol="0">
            <a:spAutoFit/>
          </a:bodyPr>
          <a:lstStyle/>
          <a:p>
            <a:pPr algn="ctr">
              <a:lnSpc>
                <a:spcPts val="1200"/>
              </a:lnSpc>
            </a:pPr>
            <a:r>
              <a:rPr lang="ja-JP" altLang="en-US" sz="1100" b="1" spc="-100" dirty="0">
                <a:solidFill>
                  <a:prstClr val="black"/>
                </a:solidFill>
                <a:latin typeface="HGPｺﾞｼｯｸM" pitchFamily="50" charset="-128"/>
                <a:ea typeface="HGPｺﾞｼｯｸM" pitchFamily="50" charset="-128"/>
              </a:rPr>
              <a:t>市町村</a:t>
            </a:r>
            <a:endParaRPr lang="en-US" altLang="ja-JP" sz="1100" b="1" spc="-100" dirty="0">
              <a:solidFill>
                <a:prstClr val="black"/>
              </a:solidFill>
              <a:latin typeface="HGPｺﾞｼｯｸM" pitchFamily="50" charset="-128"/>
              <a:ea typeface="HGPｺﾞｼｯｸM" pitchFamily="50" charset="-128"/>
            </a:endParaRPr>
          </a:p>
          <a:p>
            <a:pPr algn="ctr">
              <a:lnSpc>
                <a:spcPts val="1200"/>
              </a:lnSpc>
            </a:pPr>
            <a:r>
              <a:rPr lang="ja-JP" altLang="en-US" sz="1100" b="1" spc="-100" dirty="0">
                <a:solidFill>
                  <a:prstClr val="black"/>
                </a:solidFill>
                <a:latin typeface="HGPｺﾞｼｯｸM" pitchFamily="50" charset="-128"/>
                <a:ea typeface="HGPｺﾞｼｯｸM" pitchFamily="50" charset="-128"/>
              </a:rPr>
              <a:t>計画</a:t>
            </a:r>
            <a:r>
              <a:rPr lang="ja-JP" altLang="en-US" sz="1100" spc="-100" dirty="0">
                <a:solidFill>
                  <a:prstClr val="black"/>
                </a:solidFill>
                <a:latin typeface="HGPｺﾞｼｯｸM" pitchFamily="50" charset="-128"/>
                <a:ea typeface="HGPｺﾞｼｯｸM" pitchFamily="50" charset="-128"/>
              </a:rPr>
              <a:t>提出</a:t>
            </a:r>
          </a:p>
        </p:txBody>
      </p:sp>
      <p:sp>
        <p:nvSpPr>
          <p:cNvPr id="48" name="テキスト ボックス 47"/>
          <p:cNvSpPr txBox="1"/>
          <p:nvPr/>
        </p:nvSpPr>
        <p:spPr>
          <a:xfrm>
            <a:off x="1856683" y="5445287"/>
            <a:ext cx="1152663" cy="276999"/>
          </a:xfrm>
          <a:prstGeom prst="rect">
            <a:avLst/>
          </a:prstGeom>
          <a:noFill/>
        </p:spPr>
        <p:txBody>
          <a:bodyPr wrap="square" rtlCol="0">
            <a:spAutoFit/>
          </a:bodyPr>
          <a:lstStyle/>
          <a:p>
            <a:pPr algn="ctr"/>
            <a:r>
              <a:rPr lang="ja-JP" altLang="en-US" sz="1200" spc="-100" dirty="0">
                <a:solidFill>
                  <a:prstClr val="black"/>
                </a:solidFill>
                <a:latin typeface="HGPｺﾞｼｯｸM" pitchFamily="50" charset="-128"/>
                <a:ea typeface="HGPｺﾞｼｯｸM" pitchFamily="50" charset="-128"/>
              </a:rPr>
              <a:t>申請</a:t>
            </a:r>
          </a:p>
        </p:txBody>
      </p:sp>
      <p:sp>
        <p:nvSpPr>
          <p:cNvPr id="49" name="角丸四角形 48"/>
          <p:cNvSpPr/>
          <p:nvPr/>
        </p:nvSpPr>
        <p:spPr>
          <a:xfrm>
            <a:off x="5180433" y="3961138"/>
            <a:ext cx="3600400" cy="268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dirty="0">
                <a:solidFill>
                  <a:prstClr val="white"/>
                </a:solidFill>
              </a:rPr>
              <a:t>新たな財政支援制度の対象事業</a:t>
            </a:r>
          </a:p>
        </p:txBody>
      </p:sp>
      <p:sp>
        <p:nvSpPr>
          <p:cNvPr id="50" name="正方形/長方形 49"/>
          <p:cNvSpPr/>
          <p:nvPr/>
        </p:nvSpPr>
        <p:spPr>
          <a:xfrm>
            <a:off x="5206855" y="2420950"/>
            <a:ext cx="4282653" cy="1440161"/>
          </a:xfrm>
          <a:prstGeom prst="rect">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pPr>
              <a:spcBef>
                <a:spcPts val="300"/>
              </a:spcBef>
            </a:pP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500"/>
              </a:lnSpc>
              <a:spcBef>
                <a:spcPts val="300"/>
              </a:spcBef>
            </a:pPr>
            <a:r>
              <a:rPr lang="ja-JP" altLang="en-US" sz="1200" spc="-100" dirty="0">
                <a:solidFill>
                  <a:prstClr val="black"/>
                </a:solidFill>
                <a:latin typeface="HGPｺﾞｼｯｸM" panose="020B0600000000000000" pitchFamily="50" charset="-128"/>
                <a:ea typeface="HGPｺﾞｼｯｸM" panose="020B0600000000000000" pitchFamily="50" charset="-128"/>
              </a:rPr>
              <a:t>①国は、法律に基づく基本的な方針を策定し、対象事業を明確化。</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5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②都道府県は、計画を厚生労働省に提出。</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③国・都道府県・市町村が基本的な方針・計画策定に当たって公正性及</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a:lnSpc>
                <a:spcPts val="1300"/>
              </a:lnSpc>
            </a:pPr>
            <a:r>
              <a:rPr lang="ja-JP" altLang="en-US" sz="1200" spc="-100" dirty="0">
                <a:solidFill>
                  <a:prstClr val="black"/>
                </a:solidFill>
                <a:latin typeface="HGPｺﾞｼｯｸM" panose="020B0600000000000000" pitchFamily="50" charset="-128"/>
                <a:ea typeface="HGPｺﾞｼｯｸM" panose="020B0600000000000000" pitchFamily="50" charset="-128"/>
              </a:rPr>
              <a:t>　</a:t>
            </a:r>
            <a:r>
              <a:rPr lang="ja-JP" altLang="en-US" sz="1200" spc="-100" dirty="0" err="1">
                <a:solidFill>
                  <a:prstClr val="black"/>
                </a:solidFill>
                <a:latin typeface="HGPｺﾞｼｯｸM" panose="020B0600000000000000" pitchFamily="50" charset="-128"/>
                <a:ea typeface="HGPｺﾞｼｯｸM" panose="020B0600000000000000" pitchFamily="50" charset="-128"/>
              </a:rPr>
              <a:t>び</a:t>
            </a:r>
            <a:r>
              <a:rPr lang="ja-JP" altLang="en-US" sz="1200" spc="-100" dirty="0">
                <a:solidFill>
                  <a:prstClr val="black"/>
                </a:solidFill>
                <a:latin typeface="HGPｺﾞｼｯｸM" panose="020B0600000000000000" pitchFamily="50" charset="-128"/>
                <a:ea typeface="HGPｺﾞｼｯｸM" panose="020B0600000000000000" pitchFamily="50" charset="-128"/>
              </a:rPr>
              <a:t>透明性を確保するため、関係者による協議の仕組みを設ける。</a:t>
            </a:r>
            <a:endParaRPr lang="en-US" altLang="ja-JP" sz="1200" spc="-100" dirty="0">
              <a:solidFill>
                <a:prstClr val="black"/>
              </a:solidFill>
              <a:latin typeface="HGPｺﾞｼｯｸM" panose="020B0600000000000000" pitchFamily="50" charset="-128"/>
              <a:ea typeface="HGPｺﾞｼｯｸM" panose="020B0600000000000000" pitchFamily="50" charset="-128"/>
            </a:endParaRPr>
          </a:p>
          <a:p>
            <a:pPr marL="87313" indent="-87313">
              <a:lnSpc>
                <a:spcPts val="1200"/>
              </a:lnSpc>
            </a:pPr>
            <a:r>
              <a:rPr lang="en-US" altLang="ja-JP" sz="1100" spc="-100" dirty="0">
                <a:solidFill>
                  <a:prstClr val="black"/>
                </a:solidFill>
                <a:latin typeface="HGPｺﾞｼｯｸM" panose="020B0600000000000000" pitchFamily="50" charset="-128"/>
                <a:ea typeface="HGPｺﾞｼｯｸM" panose="020B0600000000000000" pitchFamily="50" charset="-128"/>
              </a:rPr>
              <a:t>※</a:t>
            </a:r>
            <a:r>
              <a:rPr lang="ja-JP" altLang="ja-JP" sz="1100" spc="-100" dirty="0">
                <a:solidFill>
                  <a:prstClr val="black"/>
                </a:solidFill>
                <a:latin typeface="HGPｺﾞｼｯｸM" panose="020B0600000000000000" pitchFamily="50" charset="-128"/>
                <a:ea typeface="HGPｺﾞｼｯｸM" panose="020B0600000000000000" pitchFamily="50" charset="-128"/>
              </a:rPr>
              <a:t>国が策定する基本</a:t>
            </a:r>
            <a:r>
              <a:rPr lang="ja-JP" altLang="en-US" sz="1100" spc="-100" dirty="0">
                <a:solidFill>
                  <a:prstClr val="black"/>
                </a:solidFill>
                <a:latin typeface="HGPｺﾞｼｯｸM" panose="020B0600000000000000" pitchFamily="50" charset="-128"/>
                <a:ea typeface="HGPｺﾞｼｯｸM" panose="020B0600000000000000" pitchFamily="50" charset="-128"/>
              </a:rPr>
              <a:t>的な</a:t>
            </a:r>
            <a:r>
              <a:rPr lang="ja-JP" altLang="ja-JP" sz="1100" spc="-100" dirty="0">
                <a:solidFill>
                  <a:prstClr val="black"/>
                </a:solidFill>
                <a:latin typeface="HGPｺﾞｼｯｸM" panose="020B0600000000000000" pitchFamily="50" charset="-128"/>
                <a:ea typeface="HGPｺﾞｼｯｸM" panose="020B0600000000000000" pitchFamily="50" charset="-128"/>
              </a:rPr>
              <a:t>方針や交付要綱の中で、都道府県に対して官民に公平に配分することを求める旨を記載するなど</a:t>
            </a:r>
            <a:r>
              <a:rPr lang="ja-JP" altLang="en-US" sz="1100" spc="-100" dirty="0">
                <a:solidFill>
                  <a:prstClr val="black"/>
                </a:solidFill>
                <a:latin typeface="HGPｺﾞｼｯｸM" panose="020B0600000000000000" pitchFamily="50" charset="-128"/>
                <a:ea typeface="HGPｺﾞｼｯｸM" panose="020B0600000000000000" pitchFamily="50" charset="-128"/>
              </a:rPr>
              <a:t>の</a:t>
            </a:r>
            <a:r>
              <a:rPr lang="ja-JP" altLang="ja-JP" sz="1100" spc="-100" dirty="0">
                <a:solidFill>
                  <a:prstClr val="black"/>
                </a:solidFill>
                <a:latin typeface="HGPｺﾞｼｯｸM" panose="020B0600000000000000" pitchFamily="50" charset="-128"/>
                <a:ea typeface="HGPｺﾞｼｯｸM" panose="020B0600000000000000" pitchFamily="50" charset="-128"/>
              </a:rPr>
              <a:t>対応を</a:t>
            </a:r>
            <a:r>
              <a:rPr lang="ja-JP" altLang="ja-JP" sz="1100" spc="-100" dirty="0" smtClean="0">
                <a:solidFill>
                  <a:prstClr val="black"/>
                </a:solidFill>
                <a:latin typeface="HGPｺﾞｼｯｸM" panose="020B0600000000000000" pitchFamily="50" charset="-128"/>
                <a:ea typeface="HGPｺﾞｼｯｸM" panose="020B0600000000000000" pitchFamily="50" charset="-128"/>
              </a:rPr>
              <a:t>行う。</a:t>
            </a:r>
            <a:r>
              <a:rPr lang="ja-JP" altLang="en-US" sz="1100" spc="-100" dirty="0">
                <a:solidFill>
                  <a:prstClr val="black"/>
                </a:solidFill>
                <a:latin typeface="HGPｺﾞｼｯｸM" panose="020B0600000000000000" pitchFamily="50" charset="-128"/>
                <a:ea typeface="HGPｺﾞｼｯｸM" panose="020B0600000000000000" pitchFamily="50" charset="-128"/>
              </a:rPr>
              <a:t>（公正性及び透明性の確保）</a:t>
            </a:r>
            <a:endParaRPr lang="ja-JP" altLang="ja-JP" sz="1100" spc="-100" dirty="0">
              <a:solidFill>
                <a:prstClr val="black"/>
              </a:solidFill>
              <a:latin typeface="HGPｺﾞｼｯｸM" panose="020B0600000000000000" pitchFamily="50" charset="-128"/>
              <a:ea typeface="HGPｺﾞｼｯｸM" panose="020B0600000000000000" pitchFamily="50" charset="-128"/>
            </a:endParaRPr>
          </a:p>
          <a:p>
            <a:endParaRPr lang="en-US" altLang="ja-JP" sz="1100" spc="-100" dirty="0">
              <a:solidFill>
                <a:prstClr val="black"/>
              </a:solidFill>
              <a:latin typeface="HGPｺﾞｼｯｸM" panose="020B0600000000000000" pitchFamily="50" charset="-128"/>
              <a:ea typeface="HGPｺﾞｼｯｸM" panose="020B0600000000000000" pitchFamily="50" charset="-128"/>
            </a:endParaRPr>
          </a:p>
        </p:txBody>
      </p:sp>
      <p:sp>
        <p:nvSpPr>
          <p:cNvPr id="51" name="角丸四角形 50"/>
          <p:cNvSpPr/>
          <p:nvPr/>
        </p:nvSpPr>
        <p:spPr>
          <a:xfrm>
            <a:off x="5148801" y="2366912"/>
            <a:ext cx="4356000" cy="27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pPr>
            <a:r>
              <a:rPr lang="ja-JP" altLang="en-US" sz="1300" b="1" spc="-100" dirty="0">
                <a:solidFill>
                  <a:prstClr val="white"/>
                </a:solidFill>
                <a:latin typeface="HGPｺﾞｼｯｸM" panose="020B0600000000000000" pitchFamily="50" charset="-128"/>
                <a:ea typeface="HGPｺﾞｼｯｸM" panose="020B0600000000000000" pitchFamily="50" charset="-128"/>
              </a:rPr>
              <a:t>地域にとって必要な事業に適切かつ公平に配分される</a:t>
            </a:r>
            <a:r>
              <a:rPr lang="ja-JP" altLang="en-US" sz="1300" b="1" spc="-100" dirty="0" smtClean="0">
                <a:solidFill>
                  <a:prstClr val="white"/>
                </a:solidFill>
                <a:latin typeface="HGPｺﾞｼｯｸM" panose="020B0600000000000000" pitchFamily="50" charset="-128"/>
                <a:ea typeface="HGPｺﾞｼｯｸM" panose="020B0600000000000000" pitchFamily="50" charset="-128"/>
              </a:rPr>
              <a:t>仕組み</a:t>
            </a:r>
            <a:endParaRPr lang="en-US" altLang="ja-JP" sz="1300" b="1" spc="-100" dirty="0">
              <a:solidFill>
                <a:prstClr val="white"/>
              </a:solidFill>
              <a:latin typeface="HGPｺﾞｼｯｸM" panose="020B0600000000000000" pitchFamily="50" charset="-128"/>
              <a:ea typeface="HGPｺﾞｼｯｸM" panose="020B0600000000000000" pitchFamily="50" charset="-128"/>
            </a:endParaRPr>
          </a:p>
        </p:txBody>
      </p:sp>
      <p:sp>
        <p:nvSpPr>
          <p:cNvPr id="2" name="テキスト ボックス 1"/>
          <p:cNvSpPr txBox="1"/>
          <p:nvPr/>
        </p:nvSpPr>
        <p:spPr>
          <a:xfrm>
            <a:off x="5253000" y="6577677"/>
            <a:ext cx="4020480" cy="307777"/>
          </a:xfrm>
          <a:prstGeom prst="rect">
            <a:avLst/>
          </a:prstGeom>
          <a:noFill/>
        </p:spPr>
        <p:txBody>
          <a:bodyPr wrap="square" rtlCol="0">
            <a:spAutoFit/>
          </a:bodyPr>
          <a:lstStyle/>
          <a:p>
            <a:r>
              <a:rPr lang="ja-JP" altLang="en-US" sz="1400" spc="-100" dirty="0">
                <a:solidFill>
                  <a:prstClr val="black"/>
                </a:solidFill>
              </a:rPr>
              <a:t>■国と都道府県の負担割合は、２／３：１／３</a:t>
            </a:r>
          </a:p>
        </p:txBody>
      </p:sp>
      <p:sp>
        <p:nvSpPr>
          <p:cNvPr id="3" name="テキスト ボックス 2"/>
          <p:cNvSpPr txBox="1"/>
          <p:nvPr/>
        </p:nvSpPr>
        <p:spPr>
          <a:xfrm>
            <a:off x="7961600" y="39512"/>
            <a:ext cx="1537604" cy="388512"/>
          </a:xfrm>
          <a:prstGeom prst="rect">
            <a:avLst/>
          </a:prstGeom>
          <a:solidFill>
            <a:schemeClr val="bg1"/>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300"/>
              </a:lnSpc>
            </a:pPr>
            <a:r>
              <a:rPr kumimoji="0" lang="ja-JP" altLang="en-US" sz="1200" kern="100" spc="-100" dirty="0">
                <a:solidFill>
                  <a:sysClr val="windowText" lastClr="000000"/>
                </a:solidFill>
                <a:latin typeface="Century"/>
                <a:ea typeface="ＭＳ ゴシック"/>
                <a:cs typeface="Times New Roman"/>
              </a:rPr>
              <a:t>平成</a:t>
            </a:r>
            <a:r>
              <a:rPr kumimoji="0" lang="en-US" altLang="ja-JP" sz="1200" kern="100" spc="-100" dirty="0">
                <a:solidFill>
                  <a:sysClr val="windowText" lastClr="000000"/>
                </a:solidFill>
                <a:latin typeface="Century"/>
                <a:ea typeface="ＭＳ ゴシック"/>
                <a:cs typeface="Times New Roman"/>
              </a:rPr>
              <a:t>26</a:t>
            </a:r>
            <a:r>
              <a:rPr kumimoji="0" lang="ja-JP" altLang="en-US" sz="1200" kern="100" spc="-100" dirty="0">
                <a:solidFill>
                  <a:sysClr val="windowText" lastClr="000000"/>
                </a:solidFill>
                <a:latin typeface="Century"/>
                <a:ea typeface="ＭＳ ゴシック"/>
                <a:cs typeface="Times New Roman"/>
              </a:rPr>
              <a:t>年度</a:t>
            </a:r>
            <a:endParaRPr kumimoji="0" lang="en-US" altLang="ja-JP" sz="1200" kern="100" spc="-100" dirty="0">
              <a:solidFill>
                <a:sysClr val="windowText" lastClr="000000"/>
              </a:solidFill>
              <a:latin typeface="Century"/>
              <a:ea typeface="ＭＳ ゴシック"/>
              <a:cs typeface="Times New Roman"/>
            </a:endParaRPr>
          </a:p>
          <a:p>
            <a:pPr algn="just">
              <a:lnSpc>
                <a:spcPts val="1300"/>
              </a:lnSpc>
            </a:pPr>
            <a:r>
              <a:rPr kumimoji="0" lang="ja-JP" altLang="en-US" sz="1200" kern="100" spc="-100" dirty="0">
                <a:solidFill>
                  <a:sysClr val="windowText" lastClr="000000"/>
                </a:solidFill>
                <a:latin typeface="Century"/>
                <a:ea typeface="ＭＳ ゴシック"/>
                <a:cs typeface="Times New Roman"/>
              </a:rPr>
              <a:t>：公費で</a:t>
            </a:r>
            <a:r>
              <a:rPr kumimoji="0" lang="en-US" altLang="ja-JP" sz="1200" kern="100" spc="-100" dirty="0">
                <a:solidFill>
                  <a:sysClr val="windowText" lastClr="000000"/>
                </a:solidFill>
                <a:latin typeface="Century"/>
                <a:ea typeface="ＭＳ ゴシック"/>
                <a:cs typeface="Times New Roman"/>
              </a:rPr>
              <a:t>904</a:t>
            </a:r>
            <a:r>
              <a:rPr kumimoji="0" lang="ja-JP" altLang="en-US" sz="1200" kern="100" spc="-100" dirty="0">
                <a:solidFill>
                  <a:sysClr val="windowText" lastClr="000000"/>
                </a:solidFill>
                <a:latin typeface="Century"/>
                <a:ea typeface="ＭＳ ゴシック"/>
                <a:cs typeface="Times New Roman"/>
              </a:rPr>
              <a:t>億円</a:t>
            </a:r>
            <a:endParaRPr kumimoji="0" lang="en-US" altLang="ja-JP" sz="1200" kern="100" spc="-100" dirty="0">
              <a:solidFill>
                <a:sysClr val="windowText" lastClr="000000"/>
              </a:solidFill>
              <a:latin typeface="Century"/>
              <a:ea typeface="ＭＳ ゴシック"/>
              <a:cs typeface="Times New Roman"/>
            </a:endParaRPr>
          </a:p>
        </p:txBody>
      </p:sp>
      <p:sp>
        <p:nvSpPr>
          <p:cNvPr id="4" name="正方形/長方形 3"/>
          <p:cNvSpPr/>
          <p:nvPr/>
        </p:nvSpPr>
        <p:spPr>
          <a:xfrm>
            <a:off x="344492" y="4554"/>
            <a:ext cx="7617110"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医療・介護サービスの提供体制改革のための新たな財政支援制度</a:t>
            </a:r>
          </a:p>
        </p:txBody>
      </p:sp>
      <p:sp>
        <p:nvSpPr>
          <p:cNvPr id="52" name="角丸四角形 51"/>
          <p:cNvSpPr/>
          <p:nvPr/>
        </p:nvSpPr>
        <p:spPr>
          <a:xfrm>
            <a:off x="5265035" y="5511716"/>
            <a:ext cx="3834784" cy="11140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3" name="スライド番号プレースホルダ 52"/>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22</a:t>
            </a:fld>
            <a:endParaRPr lang="ja-JP" altLang="en-US">
              <a:solidFill>
                <a:prstClr val="black">
                  <a:tint val="75000"/>
                </a:prstClr>
              </a:solidFill>
            </a:endParaRPr>
          </a:p>
        </p:txBody>
      </p:sp>
    </p:spTree>
    <p:extLst>
      <p:ext uri="{BB962C8B-B14F-4D97-AF65-F5344CB8AC3E}">
        <p14:creationId xmlns:p14="http://schemas.microsoft.com/office/powerpoint/2010/main" val="3715964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2014888527"/>
              </p:ext>
            </p:extLst>
          </p:nvPr>
        </p:nvGraphicFramePr>
        <p:xfrm>
          <a:off x="128468" y="3073034"/>
          <a:ext cx="9729885" cy="3499093"/>
        </p:xfrm>
        <a:graphic>
          <a:graphicData uri="http://schemas.openxmlformats.org/drawingml/2006/table">
            <a:tbl>
              <a:tblPr firstRow="1" bandRow="1">
                <a:tableStyleId>{5940675A-B579-460E-94D1-54222C63F5DA}</a:tableStyleId>
              </a:tblPr>
              <a:tblGrid>
                <a:gridCol w="1318638"/>
                <a:gridCol w="4658026"/>
                <a:gridCol w="3753221"/>
              </a:tblGrid>
              <a:tr h="344593">
                <a:tc>
                  <a:txBody>
                    <a:bodyPr/>
                    <a:lstStyle/>
                    <a:p>
                      <a:pPr algn="ctr"/>
                      <a:endParaRPr kumimoji="1" lang="ja-JP" altLang="en-US" sz="1600" kern="1200" dirty="0">
                        <a:solidFill>
                          <a:schemeClr val="tx1"/>
                        </a:solidFill>
                        <a:latin typeface="+mj-ea"/>
                        <a:ea typeface="+mj-ea"/>
                        <a:cs typeface="+mn-cs"/>
                      </a:endParaRPr>
                    </a:p>
                  </a:txBody>
                  <a:tcPr anchor="ctr"/>
                </a:tc>
                <a:tc>
                  <a:txBody>
                    <a:bodyPr/>
                    <a:lstStyle/>
                    <a:p>
                      <a:pPr algn="ctr"/>
                      <a:r>
                        <a:rPr lang="ja-JP" altLang="en-US" sz="1600" dirty="0" smtClean="0">
                          <a:latin typeface="+mj-ea"/>
                          <a:ea typeface="+mj-ea"/>
                        </a:rPr>
                        <a:t>医療介護総合確保促進会議</a:t>
                      </a:r>
                      <a:endParaRPr kumimoji="1" lang="ja-JP" altLang="en-US" sz="1600" kern="1200" dirty="0">
                        <a:solidFill>
                          <a:schemeClr val="tx1"/>
                        </a:solidFill>
                        <a:latin typeface="+mj-ea"/>
                        <a:ea typeface="+mj-ea"/>
                        <a:cs typeface="+mn-cs"/>
                      </a:endParaRPr>
                    </a:p>
                  </a:txBody>
                  <a:tcPr anchor="ctr"/>
                </a:tc>
                <a:tc>
                  <a:txBody>
                    <a:bodyPr/>
                    <a:lstStyle/>
                    <a:p>
                      <a:pPr algn="ctr"/>
                      <a:r>
                        <a:rPr kumimoji="1" lang="ja-JP" altLang="en-US" sz="1600" dirty="0" smtClean="0">
                          <a:latin typeface="+mj-ea"/>
                          <a:ea typeface="+mj-ea"/>
                        </a:rPr>
                        <a:t>　新たな財政支援制度（基金）</a:t>
                      </a:r>
                      <a:endParaRPr kumimoji="1" lang="ja-JP" altLang="en-US" sz="1600" dirty="0">
                        <a:latin typeface="+mj-ea"/>
                        <a:ea typeface="+mj-ea"/>
                      </a:endParaRPr>
                    </a:p>
                  </a:txBody>
                  <a:tcPr anchor="ctr"/>
                </a:tc>
              </a:tr>
              <a:tr h="3154500">
                <a:tc>
                  <a:txBody>
                    <a:bodyPr/>
                    <a:lstStyle/>
                    <a:p>
                      <a:pPr>
                        <a:lnSpc>
                          <a:spcPct val="150000"/>
                        </a:lnSpc>
                      </a:pPr>
                      <a:r>
                        <a:rPr lang="ja-JP" altLang="en-US" sz="1600" dirty="0" smtClean="0">
                          <a:latin typeface="+mj-ea"/>
                          <a:ea typeface="+mj-ea"/>
                        </a:rPr>
                        <a:t>７月２５日</a:t>
                      </a:r>
                      <a:endParaRPr lang="en-US" altLang="ja-JP" sz="1600" dirty="0" smtClean="0">
                        <a:latin typeface="+mj-ea"/>
                        <a:ea typeface="+mj-ea"/>
                      </a:endParaRPr>
                    </a:p>
                    <a:p>
                      <a:pPr>
                        <a:lnSpc>
                          <a:spcPct val="150000"/>
                        </a:lnSpc>
                      </a:pPr>
                      <a:r>
                        <a:rPr lang="ja-JP" altLang="en-US" sz="1600" dirty="0" smtClean="0">
                          <a:latin typeface="+mj-ea"/>
                          <a:ea typeface="+mj-ea"/>
                        </a:rPr>
                        <a:t>８月２９日</a:t>
                      </a:r>
                      <a:endParaRPr lang="en-US" altLang="ja-JP" sz="1600" dirty="0" smtClean="0">
                        <a:latin typeface="+mj-ea"/>
                        <a:ea typeface="+mj-ea"/>
                      </a:endParaRPr>
                    </a:p>
                    <a:p>
                      <a:pPr>
                        <a:lnSpc>
                          <a:spcPct val="150000"/>
                        </a:lnSpc>
                      </a:pPr>
                      <a:r>
                        <a:rPr lang="ja-JP" altLang="en-US" sz="1600" dirty="0" smtClean="0">
                          <a:latin typeface="+mj-ea"/>
                          <a:ea typeface="+mj-ea"/>
                        </a:rPr>
                        <a:t>９月８日</a:t>
                      </a:r>
                      <a:endParaRPr lang="en-US" altLang="ja-JP" sz="1600" dirty="0" smtClean="0">
                        <a:latin typeface="+mj-ea"/>
                        <a:ea typeface="+mj-ea"/>
                      </a:endParaRPr>
                    </a:p>
                    <a:p>
                      <a:pPr>
                        <a:lnSpc>
                          <a:spcPct val="150000"/>
                        </a:lnSpc>
                      </a:pPr>
                      <a:r>
                        <a:rPr lang="ja-JP" altLang="en-US" sz="1600" dirty="0" smtClean="0">
                          <a:latin typeface="+mj-ea"/>
                          <a:ea typeface="+mj-ea"/>
                        </a:rPr>
                        <a:t>９月１２日</a:t>
                      </a: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r>
                        <a:rPr lang="ja-JP" altLang="en-US" sz="1600" dirty="0" smtClean="0">
                          <a:latin typeface="+mj-ea"/>
                          <a:ea typeface="+mj-ea"/>
                        </a:rPr>
                        <a:t>１０</a:t>
                      </a:r>
                      <a:r>
                        <a:rPr lang="ja-JP" altLang="ja-JP" sz="1600" dirty="0" smtClean="0">
                          <a:latin typeface="+mj-ea"/>
                          <a:ea typeface="+mj-ea"/>
                        </a:rPr>
                        <a:t>月</a:t>
                      </a:r>
                      <a:endParaRPr lang="en-US" altLang="ja-JP" sz="1600" dirty="0" smtClean="0">
                        <a:latin typeface="+mj-ea"/>
                        <a:ea typeface="+mj-ea"/>
                      </a:endParaRPr>
                    </a:p>
                    <a:p>
                      <a:pPr>
                        <a:lnSpc>
                          <a:spcPct val="150000"/>
                        </a:lnSpc>
                      </a:pPr>
                      <a:r>
                        <a:rPr lang="ja-JP" altLang="en-US" sz="1600" dirty="0" smtClean="0">
                          <a:latin typeface="+mj-ea"/>
                          <a:ea typeface="+mj-ea"/>
                        </a:rPr>
                        <a:t>１１</a:t>
                      </a:r>
                      <a:r>
                        <a:rPr lang="ja-JP" altLang="ja-JP" sz="1600" dirty="0" smtClean="0">
                          <a:latin typeface="+mj-ea"/>
                          <a:ea typeface="+mj-ea"/>
                        </a:rPr>
                        <a:t>月　</a:t>
                      </a:r>
                      <a:endParaRPr lang="en-US" altLang="ja-JP" sz="1600" dirty="0" smtClean="0">
                        <a:latin typeface="+mj-ea"/>
                        <a:ea typeface="+mj-ea"/>
                      </a:endParaRPr>
                    </a:p>
                    <a:p>
                      <a:pPr>
                        <a:lnSpc>
                          <a:spcPct val="150000"/>
                        </a:lnSpc>
                      </a:pPr>
                      <a:r>
                        <a:rPr lang="ja-JP" altLang="en-US" sz="1600" dirty="0" smtClean="0">
                          <a:latin typeface="+mj-ea"/>
                          <a:ea typeface="+mj-ea"/>
                        </a:rPr>
                        <a:t>１２月以降　　</a:t>
                      </a:r>
                      <a:endParaRPr kumimoji="1" lang="ja-JP" altLang="en-US" sz="1600" dirty="0">
                        <a:latin typeface="+mj-ea"/>
                        <a:ea typeface="+mj-ea"/>
                      </a:endParaRPr>
                    </a:p>
                  </a:txBody>
                  <a:tcPr/>
                </a:tc>
                <a:tc>
                  <a:txBody>
                    <a:bodyPr/>
                    <a:lstStyle/>
                    <a:p>
                      <a:pPr>
                        <a:lnSpc>
                          <a:spcPct val="150000"/>
                        </a:lnSpc>
                      </a:pPr>
                      <a:r>
                        <a:rPr lang="ja-JP" altLang="en-US" sz="1600" dirty="0" smtClean="0">
                          <a:latin typeface="+mj-ea"/>
                          <a:ea typeface="+mj-ea"/>
                        </a:rPr>
                        <a:t>第１回（総合確保方針作成に関する議論①）</a:t>
                      </a:r>
                    </a:p>
                    <a:p>
                      <a:pPr>
                        <a:lnSpc>
                          <a:spcPct val="150000"/>
                        </a:lnSpc>
                      </a:pPr>
                      <a:r>
                        <a:rPr lang="ja-JP" altLang="en-US" sz="1600" dirty="0" smtClean="0">
                          <a:latin typeface="+mj-ea"/>
                          <a:ea typeface="+mj-ea"/>
                        </a:rPr>
                        <a:t>第２回（総合確保方針作成に関する議論②）</a:t>
                      </a:r>
                      <a:r>
                        <a:rPr lang="en-US" altLang="ja-JP" sz="1600" dirty="0" smtClean="0">
                          <a:latin typeface="+mj-ea"/>
                          <a:ea typeface="+mj-ea"/>
                        </a:rPr>
                        <a:t> </a:t>
                      </a:r>
                    </a:p>
                    <a:p>
                      <a:pPr>
                        <a:lnSpc>
                          <a:spcPct val="150000"/>
                        </a:lnSpc>
                      </a:pPr>
                      <a:r>
                        <a:rPr lang="ja-JP" altLang="en-US" sz="1600" dirty="0" smtClean="0">
                          <a:latin typeface="+mj-ea"/>
                          <a:ea typeface="+mj-ea"/>
                        </a:rPr>
                        <a:t>第３回（総合確保方針作成に関する議論③）</a:t>
                      </a:r>
                      <a:r>
                        <a:rPr lang="en-US" altLang="ja-JP" sz="1600" dirty="0" smtClean="0">
                          <a:latin typeface="+mj-ea"/>
                          <a:ea typeface="+mj-ea"/>
                        </a:rPr>
                        <a:t> </a:t>
                      </a:r>
                      <a:endParaRPr lang="ja-JP" altLang="en-US" sz="1600" dirty="0" smtClean="0">
                        <a:latin typeface="+mj-ea"/>
                        <a:ea typeface="+mj-ea"/>
                      </a:endParaRPr>
                    </a:p>
                    <a:p>
                      <a:pPr>
                        <a:lnSpc>
                          <a:spcPct val="150000"/>
                        </a:lnSpc>
                      </a:pPr>
                      <a:r>
                        <a:rPr lang="ja-JP" altLang="ja-JP" sz="1600" dirty="0" smtClean="0">
                          <a:latin typeface="+mj-ea"/>
                          <a:ea typeface="+mj-ea"/>
                        </a:rPr>
                        <a:t>総合確保方針の告示</a:t>
                      </a: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endParaRPr lang="en-US" altLang="ja-JP" sz="1600" dirty="0" smtClean="0">
                        <a:latin typeface="+mj-ea"/>
                        <a:ea typeface="+mj-ea"/>
                      </a:endParaRPr>
                    </a:p>
                    <a:p>
                      <a:pPr>
                        <a:lnSpc>
                          <a:spcPct val="150000"/>
                        </a:lnSpc>
                      </a:pPr>
                      <a:r>
                        <a:rPr lang="ja-JP" altLang="en-US" sz="1600" dirty="0" smtClean="0">
                          <a:latin typeface="+mj-ea"/>
                          <a:ea typeface="+mj-ea"/>
                        </a:rPr>
                        <a:t>第４回（基金の交付状況の報告等）</a:t>
                      </a:r>
                      <a:r>
                        <a:rPr lang="en-US" altLang="ja-JP" sz="1600" dirty="0" smtClean="0">
                          <a:latin typeface="+mj-ea"/>
                          <a:ea typeface="+mj-ea"/>
                        </a:rPr>
                        <a:t>(</a:t>
                      </a:r>
                      <a:r>
                        <a:rPr lang="ja-JP" altLang="en-US" sz="1600" dirty="0" smtClean="0">
                          <a:latin typeface="+mj-ea"/>
                          <a:ea typeface="+mj-ea"/>
                        </a:rPr>
                        <a:t>予定</a:t>
                      </a:r>
                      <a:r>
                        <a:rPr lang="en-US" altLang="ja-JP" sz="1600" dirty="0" smtClean="0">
                          <a:latin typeface="+mj-ea"/>
                          <a:ea typeface="+mj-ea"/>
                        </a:rPr>
                        <a:t>)</a:t>
                      </a:r>
                    </a:p>
                  </a:txBody>
                  <a:tcPr/>
                </a:tc>
                <a:tc>
                  <a:txBody>
                    <a:bodyPr/>
                    <a:lstStyle/>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500" kern="1200" dirty="0" smtClean="0">
                          <a:solidFill>
                            <a:schemeClr val="tx1"/>
                          </a:solidFill>
                          <a:latin typeface="+mj-ea"/>
                          <a:ea typeface="+mj-ea"/>
                          <a:cs typeface="+mn-cs"/>
                        </a:rPr>
                        <a:t>　　</a:t>
                      </a:r>
                      <a:endParaRPr kumimoji="1" lang="en-US" altLang="ja-JP" sz="5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1600" kern="1200" dirty="0" smtClean="0">
                          <a:solidFill>
                            <a:schemeClr val="tx1"/>
                          </a:solidFill>
                          <a:latin typeface="+mj-ea"/>
                          <a:ea typeface="+mj-ea"/>
                          <a:cs typeface="+mn-cs"/>
                        </a:rPr>
                        <a:t>　　</a:t>
                      </a:r>
                      <a:r>
                        <a:rPr kumimoji="1" lang="ja-JP" altLang="ja-JP" sz="1600" kern="1200" dirty="0" smtClean="0">
                          <a:solidFill>
                            <a:schemeClr val="tx1"/>
                          </a:solidFill>
                          <a:latin typeface="+mj-ea"/>
                          <a:ea typeface="+mj-ea"/>
                          <a:cs typeface="+mn-cs"/>
                        </a:rPr>
                        <a:t>基金の交付要綱等の発出</a:t>
                      </a:r>
                      <a:endParaRPr kumimoji="1" lang="en-US" altLang="ja-JP" sz="1600" kern="1200" dirty="0" smtClean="0">
                        <a:solidFill>
                          <a:schemeClr val="tx1"/>
                        </a:solidFill>
                        <a:latin typeface="+mj-ea"/>
                        <a:ea typeface="+mj-ea"/>
                        <a:cs typeface="+mn-cs"/>
                      </a:endParaRPr>
                    </a:p>
                    <a:p>
                      <a:pPr marL="0" indent="0" algn="l" defTabSz="914125" rtl="0" eaLnBrk="1" latinLnBrk="0" hangingPunct="1">
                        <a:lnSpc>
                          <a:spcPct val="100000"/>
                        </a:lnSpc>
                        <a:buNone/>
                      </a:pPr>
                      <a:r>
                        <a:rPr kumimoji="1" lang="ja-JP" altLang="en-US" sz="1600" kern="1200" dirty="0" smtClean="0">
                          <a:solidFill>
                            <a:schemeClr val="tx1"/>
                          </a:solidFill>
                          <a:latin typeface="+mj-ea"/>
                          <a:ea typeface="+mj-ea"/>
                          <a:cs typeface="+mn-cs"/>
                        </a:rPr>
                        <a:t>　　</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（交付要綱等の</a:t>
                      </a:r>
                      <a:r>
                        <a:rPr kumimoji="1" lang="ja-JP" altLang="en-US" sz="1400" kern="1200" dirty="0" smtClean="0">
                          <a:solidFill>
                            <a:schemeClr val="tx1"/>
                          </a:solidFill>
                          <a:latin typeface="ＭＳ Ｐ明朝" panose="02020600040205080304" pitchFamily="18" charset="-128"/>
                          <a:ea typeface="ＭＳ Ｐ明朝" panose="02020600040205080304" pitchFamily="18" charset="-128"/>
                          <a:cs typeface="+mn-cs"/>
                        </a:rPr>
                        <a:t>発出から</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都道府県計画の</a:t>
                      </a:r>
                      <a:endParaRPr kumimoji="1" lang="en-US" altLang="ja-JP" sz="1400" kern="1200" dirty="0" smtClean="0">
                        <a:solidFill>
                          <a:schemeClr val="tx1"/>
                        </a:solidFill>
                        <a:latin typeface="ＭＳ Ｐ明朝" panose="02020600040205080304" pitchFamily="18" charset="-128"/>
                        <a:ea typeface="ＭＳ Ｐ明朝" panose="02020600040205080304" pitchFamily="18" charset="-128"/>
                        <a:cs typeface="+mn-cs"/>
                      </a:endParaRPr>
                    </a:p>
                    <a:p>
                      <a:pPr marL="0" indent="0" algn="l" defTabSz="914125" rtl="0" eaLnBrk="1" latinLnBrk="0" hangingPunct="1">
                        <a:lnSpc>
                          <a:spcPct val="100000"/>
                        </a:lnSpc>
                        <a:buNone/>
                      </a:pPr>
                      <a:r>
                        <a:rPr kumimoji="1" lang="ja-JP" altLang="en-US" sz="1400" kern="1200" dirty="0" smtClean="0">
                          <a:solidFill>
                            <a:schemeClr val="tx1"/>
                          </a:solidFill>
                          <a:latin typeface="ＭＳ Ｐ明朝" panose="02020600040205080304" pitchFamily="18" charset="-128"/>
                          <a:ea typeface="ＭＳ Ｐ明朝" panose="02020600040205080304" pitchFamily="18" charset="-128"/>
                          <a:cs typeface="+mn-cs"/>
                        </a:rPr>
                        <a:t>　　　</a:t>
                      </a:r>
                      <a:r>
                        <a:rPr kumimoji="1" lang="ja-JP" altLang="ja-JP" sz="1400" kern="1200" dirty="0" smtClean="0">
                          <a:solidFill>
                            <a:schemeClr val="tx1"/>
                          </a:solidFill>
                          <a:latin typeface="ＭＳ Ｐ明朝" panose="02020600040205080304" pitchFamily="18" charset="-128"/>
                          <a:ea typeface="ＭＳ Ｐ明朝" panose="02020600040205080304" pitchFamily="18" charset="-128"/>
                          <a:cs typeface="+mn-cs"/>
                        </a:rPr>
                        <a:t>提出まで１か月程度を想定）</a:t>
                      </a:r>
                    </a:p>
                    <a:p>
                      <a:pPr marL="0" indent="0" algn="l" defTabSz="914125" rtl="0" eaLnBrk="1" latinLnBrk="0" hangingPunct="1">
                        <a:lnSpc>
                          <a:spcPct val="150000"/>
                        </a:lnSpc>
                        <a:buNone/>
                      </a:pPr>
                      <a:r>
                        <a:rPr kumimoji="1" lang="ja-JP" altLang="en-US" sz="1600" kern="1200" dirty="0" smtClean="0">
                          <a:solidFill>
                            <a:schemeClr val="tx1"/>
                          </a:solidFill>
                          <a:latin typeface="+mj-ea"/>
                          <a:ea typeface="+mj-ea"/>
                          <a:cs typeface="+mn-cs"/>
                        </a:rPr>
                        <a:t>　　内示　</a:t>
                      </a:r>
                      <a:endParaRPr kumimoji="1" lang="ja-JP" altLang="ja-JP" sz="1600" kern="1200" dirty="0" smtClean="0">
                        <a:solidFill>
                          <a:schemeClr val="tx1"/>
                        </a:solidFill>
                        <a:latin typeface="+mj-ea"/>
                        <a:ea typeface="+mj-ea"/>
                        <a:cs typeface="+mn-cs"/>
                      </a:endParaRPr>
                    </a:p>
                    <a:p>
                      <a:pPr marL="0" indent="0" algn="l" defTabSz="914125" rtl="0" eaLnBrk="1" latinLnBrk="0" hangingPunct="1">
                        <a:lnSpc>
                          <a:spcPct val="150000"/>
                        </a:lnSpc>
                        <a:buNone/>
                      </a:pPr>
                      <a:r>
                        <a:rPr kumimoji="1" lang="ja-JP" altLang="en-US" sz="1600" kern="1200" dirty="0" smtClean="0">
                          <a:solidFill>
                            <a:schemeClr val="tx1"/>
                          </a:solidFill>
                          <a:latin typeface="+mj-ea"/>
                          <a:ea typeface="+mj-ea"/>
                          <a:cs typeface="+mn-cs"/>
                        </a:rPr>
                        <a:t>　　</a:t>
                      </a:r>
                      <a:r>
                        <a:rPr kumimoji="1" lang="ja-JP" altLang="ja-JP" sz="1600" kern="1200" dirty="0" smtClean="0">
                          <a:solidFill>
                            <a:schemeClr val="tx1"/>
                          </a:solidFill>
                          <a:latin typeface="+mj-ea"/>
                          <a:ea typeface="+mj-ea"/>
                          <a:cs typeface="+mn-cs"/>
                        </a:rPr>
                        <a:t>交付決定</a:t>
                      </a:r>
                      <a:endParaRPr kumimoji="1" lang="en-US" altLang="ja-JP" sz="1600" kern="1200" dirty="0" smtClean="0">
                        <a:solidFill>
                          <a:schemeClr val="tx1"/>
                        </a:solidFill>
                        <a:latin typeface="+mj-ea"/>
                        <a:ea typeface="+mj-ea"/>
                        <a:cs typeface="+mn-cs"/>
                      </a:endParaRPr>
                    </a:p>
                    <a:p>
                      <a:endParaRPr kumimoji="1" lang="ja-JP" altLang="en-US" sz="1600" dirty="0">
                        <a:latin typeface="+mj-ea"/>
                        <a:ea typeface="+mj-ea"/>
                      </a:endParaRPr>
                    </a:p>
                  </a:txBody>
                  <a:tcPr/>
                </a:tc>
              </a:tr>
            </a:tbl>
          </a:graphicData>
        </a:graphic>
      </p:graphicFrame>
      <p:sp>
        <p:nvSpPr>
          <p:cNvPr id="4" name="テキスト ボックス 3"/>
          <p:cNvSpPr txBox="1"/>
          <p:nvPr/>
        </p:nvSpPr>
        <p:spPr>
          <a:xfrm>
            <a:off x="1856656" y="82724"/>
            <a:ext cx="7344816" cy="400110"/>
          </a:xfrm>
          <a:prstGeom prst="rect">
            <a:avLst/>
          </a:prstGeom>
          <a:noFill/>
        </p:spPr>
        <p:txBody>
          <a:bodyPr wrap="square" rtlCol="0">
            <a:spAutoFit/>
          </a:bodyPr>
          <a:lstStyle/>
          <a:p>
            <a:pPr defTabSz="914125"/>
            <a:r>
              <a:rPr lang="ja-JP" altLang="en-US" sz="2000" b="1" dirty="0" smtClean="0">
                <a:solidFill>
                  <a:prstClr val="black"/>
                </a:solidFill>
              </a:rPr>
              <a:t>医療介護総合確保促進会議の役割とスケジュール</a:t>
            </a:r>
            <a:endParaRPr lang="ja-JP" altLang="en-US" sz="2000" b="1" dirty="0">
              <a:solidFill>
                <a:prstClr val="black"/>
              </a:solidFill>
            </a:endParaRPr>
          </a:p>
        </p:txBody>
      </p:sp>
      <p:sp>
        <p:nvSpPr>
          <p:cNvPr id="5" name="テキスト ボックス 4"/>
          <p:cNvSpPr txBox="1"/>
          <p:nvPr/>
        </p:nvSpPr>
        <p:spPr>
          <a:xfrm>
            <a:off x="128464" y="923236"/>
            <a:ext cx="9729884" cy="1569660"/>
          </a:xfrm>
          <a:prstGeom prst="rect">
            <a:avLst/>
          </a:prstGeom>
          <a:noFill/>
          <a:ln>
            <a:solidFill>
              <a:schemeClr val="tx1"/>
            </a:solidFill>
          </a:ln>
        </p:spPr>
        <p:txBody>
          <a:bodyPr wrap="square" rtlCol="0">
            <a:spAutoFit/>
          </a:bodyPr>
          <a:lstStyle/>
          <a:p>
            <a:pPr marL="342900" indent="-342900" defTabSz="914125">
              <a:lnSpc>
                <a:spcPct val="150000"/>
              </a:lnSpc>
              <a:buFont typeface="+mj-lt"/>
              <a:buAutoNum type="arabicPeriod"/>
            </a:pPr>
            <a:r>
              <a:rPr lang="ja-JP" altLang="en-US" sz="1600" dirty="0" smtClean="0">
                <a:solidFill>
                  <a:prstClr val="black"/>
                </a:solidFill>
              </a:rPr>
              <a:t>地域</a:t>
            </a:r>
            <a:r>
              <a:rPr lang="ja-JP" altLang="en-US" sz="1600" dirty="0">
                <a:solidFill>
                  <a:prstClr val="black"/>
                </a:solidFill>
              </a:rPr>
              <a:t>に</a:t>
            </a:r>
            <a:r>
              <a:rPr lang="ja-JP" altLang="en-US" sz="1600" dirty="0" smtClean="0">
                <a:solidFill>
                  <a:prstClr val="black"/>
                </a:solidFill>
              </a:rPr>
              <a:t>おける医療及び介護を総合的に確保するための基本的な方針（総合確保方針）の作成又は変更についての検討</a:t>
            </a:r>
            <a:endParaRPr lang="en-US" altLang="ja-JP" sz="1600" dirty="0" smtClean="0">
              <a:solidFill>
                <a:prstClr val="black"/>
              </a:solidFill>
            </a:endParaRPr>
          </a:p>
          <a:p>
            <a:pPr marL="342900" indent="-342900" defTabSz="914125">
              <a:lnSpc>
                <a:spcPct val="150000"/>
              </a:lnSpc>
              <a:buFont typeface="+mj-lt"/>
              <a:buAutoNum type="arabicPeriod"/>
            </a:pPr>
            <a:r>
              <a:rPr lang="ja-JP" altLang="en-US" sz="1600" dirty="0">
                <a:solidFill>
                  <a:prstClr val="black"/>
                </a:solidFill>
              </a:rPr>
              <a:t>医療</a:t>
            </a:r>
            <a:r>
              <a:rPr lang="ja-JP" altLang="en-US" sz="1600" dirty="0" smtClean="0">
                <a:solidFill>
                  <a:prstClr val="black"/>
                </a:solidFill>
              </a:rPr>
              <a:t>介護総合確保促進法に定める基金の使途及び配分等についての検証</a:t>
            </a:r>
            <a:endParaRPr lang="en-US" altLang="ja-JP" sz="1600" dirty="0" smtClean="0">
              <a:solidFill>
                <a:prstClr val="black"/>
              </a:solidFill>
            </a:endParaRPr>
          </a:p>
          <a:p>
            <a:pPr marL="342900" indent="-342900" defTabSz="914125">
              <a:lnSpc>
                <a:spcPct val="150000"/>
              </a:lnSpc>
              <a:buFont typeface="+mj-lt"/>
              <a:buAutoNum type="arabicPeriod"/>
            </a:pPr>
            <a:r>
              <a:rPr lang="ja-JP" altLang="en-US" sz="1600" dirty="0" smtClean="0">
                <a:solidFill>
                  <a:prstClr val="black"/>
                </a:solidFill>
              </a:rPr>
              <a:t>その他</a:t>
            </a:r>
            <a:r>
              <a:rPr lang="ja-JP" altLang="en-US" sz="1600" dirty="0">
                <a:solidFill>
                  <a:prstClr val="black"/>
                </a:solidFill>
              </a:rPr>
              <a:t>医療及び介護</a:t>
            </a:r>
            <a:r>
              <a:rPr lang="ja-JP" altLang="en-US" sz="1600" dirty="0" smtClean="0">
                <a:solidFill>
                  <a:prstClr val="black"/>
                </a:solidFill>
              </a:rPr>
              <a:t>の総合的な確保に関する事項についての検討</a:t>
            </a:r>
            <a:endParaRPr lang="en-US" altLang="ja-JP" sz="1600" dirty="0" smtClean="0">
              <a:solidFill>
                <a:prstClr val="black"/>
              </a:solidFill>
            </a:endParaRPr>
          </a:p>
        </p:txBody>
      </p:sp>
      <p:sp>
        <p:nvSpPr>
          <p:cNvPr id="6" name="正方形/長方形 5"/>
          <p:cNvSpPr/>
          <p:nvPr/>
        </p:nvSpPr>
        <p:spPr>
          <a:xfrm>
            <a:off x="115761" y="584682"/>
            <a:ext cx="1415772" cy="338554"/>
          </a:xfrm>
          <a:prstGeom prst="rect">
            <a:avLst/>
          </a:prstGeom>
          <a:solidFill>
            <a:schemeClr val="accent5">
              <a:lumMod val="40000"/>
              <a:lumOff val="60000"/>
            </a:schemeClr>
          </a:solidFill>
          <a:ln>
            <a:solidFill>
              <a:schemeClr val="tx1"/>
            </a:solidFill>
          </a:ln>
        </p:spPr>
        <p:txBody>
          <a:bodyPr wrap="none">
            <a:spAutoFit/>
          </a:bodyPr>
          <a:lstStyle/>
          <a:p>
            <a:pPr algn="ctr" defTabSz="914125"/>
            <a:r>
              <a:rPr lang="ja-JP" altLang="en-US" sz="1600" dirty="0">
                <a:solidFill>
                  <a:prstClr val="black"/>
                </a:solidFill>
              </a:rPr>
              <a:t>本会議の役割</a:t>
            </a:r>
            <a:endParaRPr lang="en-US" altLang="ja-JP" sz="1600" dirty="0">
              <a:solidFill>
                <a:prstClr val="black"/>
              </a:solidFill>
            </a:endParaRPr>
          </a:p>
        </p:txBody>
      </p:sp>
      <p:sp>
        <p:nvSpPr>
          <p:cNvPr id="7" name="正方形/長方形 6"/>
          <p:cNvSpPr/>
          <p:nvPr/>
        </p:nvSpPr>
        <p:spPr>
          <a:xfrm>
            <a:off x="181832" y="2730406"/>
            <a:ext cx="1314784" cy="338554"/>
          </a:xfrm>
          <a:prstGeom prst="rect">
            <a:avLst/>
          </a:prstGeom>
          <a:solidFill>
            <a:schemeClr val="accent5">
              <a:lumMod val="40000"/>
              <a:lumOff val="60000"/>
            </a:schemeClr>
          </a:solidFill>
          <a:ln>
            <a:solidFill>
              <a:schemeClr val="tx1"/>
            </a:solidFill>
          </a:ln>
        </p:spPr>
        <p:txBody>
          <a:bodyPr wrap="none">
            <a:spAutoFit/>
          </a:bodyPr>
          <a:lstStyle/>
          <a:p>
            <a:pPr algn="ctr" defTabSz="914125"/>
            <a:r>
              <a:rPr lang="ja-JP" altLang="en-US" sz="1600" dirty="0" smtClean="0">
                <a:solidFill>
                  <a:prstClr val="black"/>
                </a:solidFill>
              </a:rPr>
              <a:t>スケジュール</a:t>
            </a:r>
            <a:endParaRPr lang="ja-JP" altLang="en-US" sz="1600" dirty="0">
              <a:solidFill>
                <a:prstClr val="black"/>
              </a:solidFill>
            </a:endParaRPr>
          </a:p>
        </p:txBody>
      </p:sp>
      <p:sp>
        <p:nvSpPr>
          <p:cNvPr id="13" name="正方形/長方形 12"/>
          <p:cNvSpPr/>
          <p:nvPr/>
        </p:nvSpPr>
        <p:spPr>
          <a:xfrm>
            <a:off x="1490504" y="4577528"/>
            <a:ext cx="1909839" cy="363640"/>
          </a:xfrm>
          <a:prstGeom prst="rect">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defTabSz="914125"/>
            <a:endParaRPr lang="ja-JP" altLang="en-US" sz="2400" b="1" dirty="0" smtClean="0">
              <a:solidFill>
                <a:prstClr val="black"/>
              </a:solidFill>
            </a:endParaRPr>
          </a:p>
        </p:txBody>
      </p:sp>
      <p:sp>
        <p:nvSpPr>
          <p:cNvPr id="14" name="右矢印 13"/>
          <p:cNvSpPr/>
          <p:nvPr/>
        </p:nvSpPr>
        <p:spPr>
          <a:xfrm>
            <a:off x="3512841" y="4653136"/>
            <a:ext cx="2808312" cy="288032"/>
          </a:xfrm>
          <a:prstGeom prst="rightArrow">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endParaRPr lang="ja-JP" altLang="en-US" sz="2400" b="1" dirty="0" smtClean="0">
              <a:solidFill>
                <a:prstClr val="black"/>
              </a:solidFill>
            </a:endParaRPr>
          </a:p>
        </p:txBody>
      </p:sp>
      <p:sp>
        <p:nvSpPr>
          <p:cNvPr id="17" name="曲折矢印 16"/>
          <p:cNvSpPr/>
          <p:nvPr/>
        </p:nvSpPr>
        <p:spPr>
          <a:xfrm rot="10800000">
            <a:off x="5228332" y="6046688"/>
            <a:ext cx="1728192" cy="360044"/>
          </a:xfrm>
          <a:prstGeom prst="bentArrow">
            <a:avLst>
              <a:gd name="adj1" fmla="val 39697"/>
              <a:gd name="adj2" fmla="val 42636"/>
              <a:gd name="adj3" fmla="val 49691"/>
              <a:gd name="adj4" fmla="val 26113"/>
            </a:avLst>
          </a:prstGeom>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endParaRPr lang="ja-JP" altLang="en-US" sz="2400" b="1" dirty="0" smtClean="0">
              <a:solidFill>
                <a:prstClr val="black"/>
              </a:solidFill>
            </a:endParaRPr>
          </a:p>
        </p:txBody>
      </p:sp>
      <p:sp>
        <p:nvSpPr>
          <p:cNvPr id="11" name="テキスト ボックス 10"/>
          <p:cNvSpPr txBox="1"/>
          <p:nvPr/>
        </p:nvSpPr>
        <p:spPr>
          <a:xfrm>
            <a:off x="6897239" y="6525386"/>
            <a:ext cx="2826415" cy="276999"/>
          </a:xfrm>
          <a:prstGeom prst="rect">
            <a:avLst/>
          </a:prstGeom>
          <a:noFill/>
        </p:spPr>
        <p:txBody>
          <a:bodyPr wrap="none" rtlCol="0">
            <a:spAutoFit/>
          </a:bodyPr>
          <a:lstStyle/>
          <a:p>
            <a:pPr defTabSz="914125"/>
            <a:r>
              <a:rPr lang="en-US" altLang="ja-JP" sz="1200" dirty="0" smtClean="0">
                <a:solidFill>
                  <a:prstClr val="black"/>
                </a:solidFill>
                <a:latin typeface="ＭＳ Ｐ明朝" panose="02020600040205080304" pitchFamily="18" charset="-128"/>
                <a:ea typeface="ＭＳ Ｐ明朝" panose="02020600040205080304" pitchFamily="18" charset="-128"/>
              </a:rPr>
              <a:t>※</a:t>
            </a:r>
            <a:r>
              <a:rPr lang="ja-JP" altLang="en-US" sz="1200" dirty="0" smtClean="0">
                <a:solidFill>
                  <a:prstClr val="black"/>
                </a:solidFill>
                <a:latin typeface="ＭＳ Ｐ明朝" panose="02020600040205080304" pitchFamily="18" charset="-128"/>
                <a:ea typeface="ＭＳ Ｐ明朝" panose="02020600040205080304" pitchFamily="18" charset="-128"/>
              </a:rPr>
              <a:t>　介護については平成</a:t>
            </a:r>
            <a:r>
              <a:rPr lang="en-US" altLang="ja-JP" sz="1200" dirty="0" smtClean="0">
                <a:solidFill>
                  <a:prstClr val="black"/>
                </a:solidFill>
                <a:latin typeface="ＭＳ Ｐ明朝" panose="02020600040205080304" pitchFamily="18" charset="-128"/>
                <a:ea typeface="ＭＳ Ｐ明朝" panose="02020600040205080304" pitchFamily="18" charset="-128"/>
              </a:rPr>
              <a:t>27</a:t>
            </a:r>
            <a:r>
              <a:rPr lang="ja-JP" altLang="en-US" sz="1200" dirty="0" smtClean="0">
                <a:solidFill>
                  <a:prstClr val="black"/>
                </a:solidFill>
                <a:latin typeface="ＭＳ Ｐ明朝" panose="02020600040205080304" pitchFamily="18" charset="-128"/>
                <a:ea typeface="ＭＳ Ｐ明朝" panose="02020600040205080304" pitchFamily="18" charset="-128"/>
              </a:rPr>
              <a:t>年度から実施</a:t>
            </a:r>
            <a:endParaRPr lang="ja-JP" altLang="en-US" sz="1200" dirty="0">
              <a:solidFill>
                <a:prstClr val="black"/>
              </a:solidFill>
              <a:latin typeface="ＭＳ Ｐ明朝" panose="02020600040205080304" pitchFamily="18" charset="-128"/>
              <a:ea typeface="ＭＳ Ｐ明朝" panose="02020600040205080304" pitchFamily="18" charset="-128"/>
            </a:endParaRPr>
          </a:p>
        </p:txBody>
      </p:sp>
      <p:sp>
        <p:nvSpPr>
          <p:cNvPr id="1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23</a:t>
            </a:fld>
            <a:endParaRPr lang="ja-JP" altLang="en-US" sz="2000" dirty="0">
              <a:solidFill>
                <a:prstClr val="black"/>
              </a:solidFill>
            </a:endParaRPr>
          </a:p>
        </p:txBody>
      </p:sp>
    </p:spTree>
    <p:extLst>
      <p:ext uri="{BB962C8B-B14F-4D97-AF65-F5344CB8AC3E}">
        <p14:creationId xmlns:p14="http://schemas.microsoft.com/office/powerpoint/2010/main" val="1620258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323" y="23999"/>
            <a:ext cx="8885120"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ja-JP" sz="2000" dirty="0">
                <a:solidFill>
                  <a:prstClr val="black"/>
                </a:solidFill>
                <a:latin typeface="ＤＦ特太ゴシック体" panose="020B0509000000000000" pitchFamily="49" charset="-128"/>
                <a:ea typeface="ＤＦ特太ゴシック体" panose="020B0509000000000000" pitchFamily="49" charset="-128"/>
              </a:rPr>
              <a:t>地域における医療及び介護を総合的に確保するための基本的な</a:t>
            </a:r>
            <a:r>
              <a:rPr lang="ja-JP" altLang="ja-JP" sz="2000" dirty="0" smtClean="0">
                <a:solidFill>
                  <a:prstClr val="black"/>
                </a:solidFill>
                <a:latin typeface="ＤＦ特太ゴシック体" panose="020B0509000000000000" pitchFamily="49" charset="-128"/>
                <a:ea typeface="ＤＦ特太ゴシック体" panose="020B0509000000000000" pitchFamily="49" charset="-128"/>
              </a:rPr>
              <a:t>方針</a:t>
            </a:r>
            <a:r>
              <a:rPr lang="ja-JP" altLang="en-US" dirty="0" smtClean="0">
                <a:solidFill>
                  <a:prstClr val="black"/>
                </a:solidFill>
                <a:latin typeface="ＤＦ特太ゴシック体" panose="020B0509000000000000" pitchFamily="49" charset="-128"/>
                <a:ea typeface="ＤＦ特太ゴシック体" panose="020B0509000000000000" pitchFamily="49" charset="-128"/>
              </a:rPr>
              <a:t>（概要）</a:t>
            </a:r>
            <a:endParaRPr lang="ja-JP" altLang="en-US" sz="1600" dirty="0">
              <a:solidFill>
                <a:prstClr val="black"/>
              </a:solidFill>
              <a:latin typeface="ＤＦ特太ゴシック体" panose="020B0509000000000000" pitchFamily="49" charset="-128"/>
              <a:ea typeface="ＤＦ特太ゴシック体" panose="020B0509000000000000" pitchFamily="49" charset="-128"/>
            </a:endParaRPr>
          </a:p>
        </p:txBody>
      </p:sp>
      <p:grpSp>
        <p:nvGrpSpPr>
          <p:cNvPr id="7" name="グループ化 6"/>
          <p:cNvGrpSpPr/>
          <p:nvPr/>
        </p:nvGrpSpPr>
        <p:grpSpPr>
          <a:xfrm>
            <a:off x="57245" y="511875"/>
            <a:ext cx="9804037" cy="4762661"/>
            <a:chOff x="107504" y="674324"/>
            <a:chExt cx="8928992" cy="4876105"/>
          </a:xfrm>
        </p:grpSpPr>
        <p:sp>
          <p:nvSpPr>
            <p:cNvPr id="6" name="正方形/長方形 5"/>
            <p:cNvSpPr/>
            <p:nvPr/>
          </p:nvSpPr>
          <p:spPr>
            <a:xfrm>
              <a:off x="107504" y="1012878"/>
              <a:ext cx="8928992" cy="4537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125"/>
              <a:endParaRPr lang="en-US" altLang="ja-JP" sz="200"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en-US" altLang="ja-JP" sz="1400" u="sng" dirty="0">
                  <a:solidFill>
                    <a:prstClr val="black"/>
                  </a:solidFill>
                  <a:latin typeface="HGPｺﾞｼｯｸM" panose="020B0600000000000000" pitchFamily="50" charset="-128"/>
                  <a:ea typeface="HGPｺﾞｼｯｸM" panose="020B0600000000000000" pitchFamily="50" charset="-128"/>
                </a:rPr>
                <a:t>2025</a:t>
              </a:r>
              <a:r>
                <a:rPr lang="ja-JP" altLang="en-US" sz="1400" u="sng" dirty="0">
                  <a:solidFill>
                    <a:prstClr val="black"/>
                  </a:solidFill>
                  <a:latin typeface="HGPｺﾞｼｯｸM" panose="020B0600000000000000" pitchFamily="50" charset="-128"/>
                  <a:ea typeface="HGPｺﾞｼｯｸM" panose="020B0600000000000000" pitchFamily="50" charset="-128"/>
                </a:rPr>
                <a:t>年にいわゆる「団塊の世代」が全て</a:t>
              </a:r>
              <a:r>
                <a:rPr lang="en-US" altLang="ja-JP" sz="1400" u="sng" dirty="0">
                  <a:solidFill>
                    <a:prstClr val="black"/>
                  </a:solidFill>
                  <a:latin typeface="HGPｺﾞｼｯｸM" panose="020B0600000000000000" pitchFamily="50" charset="-128"/>
                  <a:ea typeface="HGPｺﾞｼｯｸM" panose="020B0600000000000000" pitchFamily="50" charset="-128"/>
                </a:rPr>
                <a:t>75</a:t>
              </a:r>
              <a:r>
                <a:rPr lang="ja-JP" altLang="en-US" sz="1400" u="sng" dirty="0">
                  <a:solidFill>
                    <a:prstClr val="black"/>
                  </a:solidFill>
                  <a:latin typeface="HGPｺﾞｼｯｸM" panose="020B0600000000000000" pitchFamily="50" charset="-128"/>
                  <a:ea typeface="HGPｺﾞｼｯｸM" panose="020B0600000000000000" pitchFamily="50" charset="-128"/>
                </a:rPr>
                <a:t>歳以上</a:t>
              </a:r>
              <a:r>
                <a:rPr lang="ja-JP" altLang="en-US" sz="1400" dirty="0">
                  <a:solidFill>
                    <a:prstClr val="black"/>
                  </a:solidFill>
                  <a:latin typeface="HGPｺﾞｼｯｸM" panose="020B0600000000000000" pitchFamily="50" charset="-128"/>
                  <a:ea typeface="HGPｺﾞｼｯｸM" panose="020B0600000000000000" pitchFamily="50" charset="-128"/>
                </a:rPr>
                <a:t>となる中、医療や介護が必要な状態となっても、できる限り</a:t>
              </a:r>
              <a:r>
                <a:rPr lang="ja-JP" altLang="en-US" sz="1400" dirty="0" smtClean="0">
                  <a:solidFill>
                    <a:prstClr val="black"/>
                  </a:solidFill>
                  <a:latin typeface="HGPｺﾞｼｯｸM" panose="020B0600000000000000" pitchFamily="50" charset="-128"/>
                  <a:ea typeface="HGPｺﾞｼｯｸM" panose="020B0600000000000000" pitchFamily="50" charset="-128"/>
                </a:rPr>
                <a:t>住み慣れた</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ja-JP" altLang="en-US" sz="1400" u="sng" dirty="0" smtClean="0">
                  <a:solidFill>
                    <a:prstClr val="black"/>
                  </a:solidFill>
                  <a:latin typeface="HGPｺﾞｼｯｸM" panose="020B0600000000000000" pitchFamily="50" charset="-128"/>
                  <a:ea typeface="HGPｺﾞｼｯｸM" panose="020B0600000000000000" pitchFamily="50" charset="-128"/>
                </a:rPr>
                <a:t>地域</a:t>
              </a:r>
              <a:r>
                <a:rPr lang="ja-JP" altLang="en-US" sz="1400" u="sng" dirty="0">
                  <a:solidFill>
                    <a:prstClr val="black"/>
                  </a:solidFill>
                  <a:latin typeface="HGPｺﾞｼｯｸM" panose="020B0600000000000000" pitchFamily="50" charset="-128"/>
                  <a:ea typeface="HGPｺﾞｼｯｸM" panose="020B0600000000000000" pitchFamily="50" charset="-128"/>
                </a:rPr>
                <a:t>で安心して生活を継続し、その地域で人生の最期を迎えることができる環境を整備</a:t>
              </a:r>
              <a:r>
                <a:rPr lang="ja-JP" altLang="en-US" sz="1400" dirty="0">
                  <a:solidFill>
                    <a:prstClr val="black"/>
                  </a:solidFill>
                  <a:latin typeface="HGPｺﾞｼｯｸM" panose="020B0600000000000000" pitchFamily="50" charset="-128"/>
                  <a:ea typeface="HGPｺﾞｼｯｸM" panose="020B0600000000000000" pitchFamily="50" charset="-128"/>
                </a:rPr>
                <a:t>していくことは喫緊の課題。</a:t>
              </a:r>
              <a:endParaRPr lang="en-US" altLang="ja-JP" sz="1400" dirty="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400"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 利用者</a:t>
              </a:r>
              <a:r>
                <a:rPr lang="ja-JP" altLang="en-US" sz="1400" dirty="0">
                  <a:solidFill>
                    <a:prstClr val="black"/>
                  </a:solidFill>
                  <a:latin typeface="HGSｺﾞｼｯｸM" panose="020B0600000000000000" pitchFamily="50" charset="-128"/>
                  <a:ea typeface="HGSｺﾞｼｯｸM" panose="020B0600000000000000" pitchFamily="50" charset="-128"/>
                </a:rPr>
                <a:t>の視点に立って</a:t>
              </a:r>
              <a:r>
                <a:rPr lang="ja-JP" altLang="en-US" sz="1400" u="sng" dirty="0">
                  <a:solidFill>
                    <a:prstClr val="black"/>
                  </a:solidFill>
                  <a:latin typeface="HGSｺﾞｼｯｸM" panose="020B0600000000000000" pitchFamily="50" charset="-128"/>
                  <a:ea typeface="HGSｺﾞｼｯｸM" panose="020B0600000000000000" pitchFamily="50" charset="-128"/>
                </a:rPr>
                <a:t>切れ目のない医療及び介護の提供体制を構築</a:t>
              </a:r>
              <a:r>
                <a:rPr lang="ja-JP" altLang="en-US" sz="1400" dirty="0">
                  <a:solidFill>
                    <a:prstClr val="black"/>
                  </a:solidFill>
                  <a:latin typeface="HGSｺﾞｼｯｸM" panose="020B0600000000000000" pitchFamily="50" charset="-128"/>
                  <a:ea typeface="HGSｺﾞｼｯｸM" panose="020B0600000000000000" pitchFamily="50" charset="-128"/>
                </a:rPr>
                <a:t>し、自立と尊厳を支えるケアを実現</a:t>
              </a:r>
              <a:r>
                <a:rPr lang="ja-JP" altLang="en-US" sz="1400" dirty="0" smtClean="0">
                  <a:solidFill>
                    <a:prstClr val="black"/>
                  </a:solidFill>
                  <a:latin typeface="HGSｺﾞｼｯｸM" panose="020B0600000000000000" pitchFamily="50" charset="-128"/>
                  <a:ea typeface="HGSｺﾞｼｯｸM" panose="020B0600000000000000" pitchFamily="50" charset="-128"/>
                </a:rPr>
                <a:t>して</a:t>
              </a:r>
              <a:r>
                <a:rPr lang="ja-JP" altLang="en-US" sz="1400" dirty="0" err="1" smtClean="0">
                  <a:solidFill>
                    <a:prstClr val="black"/>
                  </a:solidFill>
                  <a:latin typeface="HGSｺﾞｼｯｸM" panose="020B0600000000000000" pitchFamily="50" charset="-128"/>
                  <a:ea typeface="HGSｺﾞｼｯｸM" panose="020B0600000000000000" pitchFamily="50" charset="-128"/>
                </a:rPr>
                <a:t>い</a:t>
              </a:r>
              <a:r>
                <a:rPr lang="ja-JP" altLang="en-US" sz="1400" dirty="0" smtClean="0">
                  <a:solidFill>
                    <a:prstClr val="black"/>
                  </a:solidFill>
                  <a:latin typeface="HGSｺﾞｼｯｸM" panose="020B0600000000000000" pitchFamily="50" charset="-128"/>
                  <a:ea typeface="HGSｺﾞｼｯｸM" panose="020B0600000000000000" pitchFamily="50" charset="-128"/>
                </a:rPr>
                <a:t>　　　</a:t>
              </a:r>
              <a:endParaRPr lang="en-US" altLang="ja-JP" sz="1400"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400" dirty="0">
                  <a:solidFill>
                    <a:prstClr val="black"/>
                  </a:solidFill>
                  <a:latin typeface="HGSｺﾞｼｯｸM" panose="020B0600000000000000" pitchFamily="50" charset="-128"/>
                  <a:ea typeface="HGSｺﾞｼｯｸM" panose="020B0600000000000000" pitchFamily="50" charset="-128"/>
                </a:rPr>
                <a:t>　</a:t>
              </a:r>
              <a:r>
                <a:rPr lang="ja-JP" altLang="en-US" sz="1400" dirty="0" smtClean="0">
                  <a:solidFill>
                    <a:prstClr val="black"/>
                  </a:solidFill>
                  <a:latin typeface="HGSｺﾞｼｯｸM" panose="020B0600000000000000" pitchFamily="50" charset="-128"/>
                  <a:ea typeface="HGSｺﾞｼｯｸM" panose="020B0600000000000000" pitchFamily="50" charset="-128"/>
                </a:rPr>
                <a:t>　　く</a:t>
              </a:r>
              <a:r>
                <a:rPr lang="ja-JP" altLang="en-US" sz="1400" dirty="0">
                  <a:solidFill>
                    <a:prstClr val="black"/>
                  </a:solidFill>
                  <a:latin typeface="HGSｺﾞｼｯｸM" panose="020B0600000000000000" pitchFamily="50" charset="-128"/>
                  <a:ea typeface="HGSｺﾞｼｯｸM" panose="020B0600000000000000" pitchFamily="50" charset="-128"/>
                </a:rPr>
                <a:t>。</a:t>
              </a:r>
              <a:endParaRPr lang="en-US" altLang="ja-JP" sz="1400"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000" b="1" dirty="0" smtClean="0">
                  <a:solidFill>
                    <a:prstClr val="black"/>
                  </a:solidFill>
                  <a:latin typeface="HGSｺﾞｼｯｸM" panose="020B0600000000000000" pitchFamily="50" charset="-128"/>
                  <a:ea typeface="HGSｺﾞｼｯｸM" panose="020B0600000000000000" pitchFamily="50" charset="-128"/>
                </a:rPr>
                <a:t>　　　</a:t>
              </a:r>
              <a:r>
                <a:rPr lang="en-US" altLang="ja-JP" sz="1600" b="1" dirty="0" smtClean="0">
                  <a:solidFill>
                    <a:prstClr val="black"/>
                  </a:solidFill>
                  <a:latin typeface="HGSｺﾞｼｯｸM" panose="020B0600000000000000" pitchFamily="50" charset="-128"/>
                  <a:ea typeface="HGSｺﾞｼｯｸM" panose="020B0600000000000000" pitchFamily="50" charset="-128"/>
                </a:rPr>
                <a:t>【</a:t>
              </a:r>
              <a:r>
                <a:rPr lang="ja-JP" altLang="en-US" sz="1600" b="1" dirty="0">
                  <a:solidFill>
                    <a:prstClr val="black"/>
                  </a:solidFill>
                  <a:latin typeface="HGSｺﾞｼｯｸM" panose="020B0600000000000000" pitchFamily="50" charset="-128"/>
                  <a:ea typeface="HGSｺﾞｼｯｸM" panose="020B0600000000000000" pitchFamily="50" charset="-128"/>
                </a:rPr>
                <a:t>基本的な方向性</a:t>
              </a:r>
              <a:r>
                <a:rPr lang="en-US" altLang="ja-JP" sz="1600" b="1" dirty="0">
                  <a:solidFill>
                    <a:prstClr val="black"/>
                  </a:solidFill>
                  <a:latin typeface="HGSｺﾞｼｯｸM" panose="020B0600000000000000" pitchFamily="50" charset="-128"/>
                  <a:ea typeface="HGSｺﾞｼｯｸM" panose="020B0600000000000000" pitchFamily="50" charset="-128"/>
                </a:rPr>
                <a:t>】</a:t>
              </a:r>
              <a:endParaRPr lang="en-US" altLang="ja-JP" sz="1000" b="1"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000" dirty="0">
                  <a:solidFill>
                    <a:prstClr val="black"/>
                  </a:solidFill>
                  <a:latin typeface="ＭＳ ゴシック" panose="020B0609070205080204" pitchFamily="49" charset="-128"/>
                  <a:ea typeface="ＭＳ ゴシック" panose="020B0609070205080204" pitchFamily="49" charset="-128"/>
                </a:rPr>
                <a:t>　</a:t>
              </a:r>
              <a:r>
                <a:rPr lang="ja-JP" altLang="en-US" sz="10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Ｐゴシック"/>
                </a:rPr>
                <a:t>① </a:t>
              </a:r>
              <a:r>
                <a:rPr lang="ja-JP" altLang="en-US" sz="1300" dirty="0">
                  <a:solidFill>
                    <a:prstClr val="black"/>
                  </a:solidFill>
                  <a:latin typeface="ＭＳ Ｐゴシック"/>
                </a:rPr>
                <a:t>効率的で質の高い医療提供体制の構築と地域包括ケアシステムの構築　　　④ 限りある資源の効率的かつ効果的な活用</a:t>
              </a:r>
              <a:endParaRPr lang="en-US" altLang="ja-JP" sz="1300" dirty="0">
                <a:solidFill>
                  <a:prstClr val="black"/>
                </a:solidFill>
                <a:latin typeface="ＭＳ Ｐゴシック"/>
              </a:endParaRPr>
            </a:p>
            <a:p>
              <a:pPr defTabSz="914125"/>
              <a:r>
                <a:rPr lang="ja-JP" altLang="en-US" sz="1300" dirty="0">
                  <a:solidFill>
                    <a:prstClr val="black"/>
                  </a:solidFill>
                  <a:latin typeface="ＭＳ Ｐゴシック"/>
                </a:rPr>
                <a:t>　　　　　　② 地域の創意工夫を活かせる仕組み                                                　　  　⑤ 情報通信技術（ＩＣＴ）の活用</a:t>
              </a:r>
              <a:endParaRPr lang="en-US" altLang="ja-JP" sz="1300" dirty="0">
                <a:solidFill>
                  <a:prstClr val="black"/>
                </a:solidFill>
                <a:latin typeface="ＭＳ Ｐゴシック"/>
              </a:endParaRPr>
            </a:p>
            <a:p>
              <a:pPr defTabSz="914125"/>
              <a:r>
                <a:rPr lang="ja-JP" altLang="en-US" sz="1300" dirty="0">
                  <a:solidFill>
                    <a:prstClr val="black"/>
                  </a:solidFill>
                  <a:latin typeface="ＭＳ Ｐゴシック"/>
                </a:rPr>
                <a:t>　　　　　　③ 質の高い医療・介護人材の確保と多職種連携の推進                                  </a:t>
              </a:r>
            </a:p>
            <a:p>
              <a:pPr defTabSz="914125"/>
              <a:r>
                <a:rPr lang="ja-JP" altLang="en-US" sz="1300" dirty="0" smtClean="0">
                  <a:solidFill>
                    <a:prstClr val="black"/>
                  </a:solidFill>
                  <a:latin typeface="ＭＳ Ｐゴシック"/>
                </a:rPr>
                <a:t>　　</a:t>
              </a:r>
              <a:endParaRPr lang="en-US" altLang="ja-JP" sz="8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600" b="1" u="sng"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1600" b="1" u="sng" dirty="0" smtClean="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20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4800" dirty="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defTabSz="914125"/>
              <a:endParaRPr lang="en-US" altLang="ja-JP" sz="1000" dirty="0" smtClean="0">
                <a:solidFill>
                  <a:prstClr val="black"/>
                </a:solidFill>
                <a:latin typeface="ＭＳ ゴシック" panose="020B0609070205080204" pitchFamily="49" charset="-128"/>
                <a:ea typeface="ＭＳ ゴシック" panose="020B0609070205080204" pitchFamily="49" charset="-128"/>
              </a:endParaRPr>
            </a:p>
          </p:txBody>
        </p:sp>
        <p:sp>
          <p:nvSpPr>
            <p:cNvPr id="3" name="テキスト ボックス 2"/>
            <p:cNvSpPr txBox="1"/>
            <p:nvPr/>
          </p:nvSpPr>
          <p:spPr>
            <a:xfrm>
              <a:off x="107504" y="674324"/>
              <a:ext cx="8928992" cy="346618"/>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第１  </a:t>
              </a:r>
              <a:r>
                <a:rPr lang="ja-JP" altLang="en-US" sz="1600" b="1" dirty="0">
                  <a:solidFill>
                    <a:prstClr val="black"/>
                  </a:solidFill>
                  <a:latin typeface="ＭＳ ゴシック" panose="020B0609070205080204" pitchFamily="49" charset="-128"/>
                  <a:ea typeface="ＭＳ ゴシック" panose="020B0609070205080204" pitchFamily="49" charset="-128"/>
                </a:rPr>
                <a:t>地域における医療及び介護の総合的な確保の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意義・基本的</a:t>
              </a:r>
              <a:r>
                <a:rPr lang="ja-JP" altLang="en-US" sz="1600" b="1" dirty="0">
                  <a:solidFill>
                    <a:prstClr val="black"/>
                  </a:solidFill>
                  <a:latin typeface="ＭＳ ゴシック" panose="020B0609070205080204" pitchFamily="49" charset="-128"/>
                  <a:ea typeface="ＭＳ ゴシック" panose="020B0609070205080204" pitchFamily="49" charset="-128"/>
                </a:rPr>
                <a:t>な</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方向</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graphicFrame>
        <p:nvGraphicFramePr>
          <p:cNvPr id="4" name="表 3"/>
          <p:cNvGraphicFramePr>
            <a:graphicFrameLocks noGrp="1"/>
          </p:cNvGraphicFramePr>
          <p:nvPr>
            <p:extLst>
              <p:ext uri="{D42A27DB-BD31-4B8C-83A1-F6EECF244321}">
                <p14:modId xmlns:p14="http://schemas.microsoft.com/office/powerpoint/2010/main" val="842594517"/>
              </p:ext>
            </p:extLst>
          </p:nvPr>
        </p:nvGraphicFramePr>
        <p:xfrm>
          <a:off x="560513" y="2884781"/>
          <a:ext cx="9169022" cy="2270760"/>
        </p:xfrm>
        <a:graphic>
          <a:graphicData uri="http://schemas.openxmlformats.org/drawingml/2006/table">
            <a:tbl>
              <a:tblPr firstRow="1" bandRow="1">
                <a:tableStyleId>{5940675A-B579-460E-94D1-54222C63F5DA}</a:tableStyleId>
              </a:tblPr>
              <a:tblGrid>
                <a:gridCol w="5544616"/>
                <a:gridCol w="3624406"/>
              </a:tblGrid>
              <a:tr h="240761">
                <a:tc>
                  <a:txBody>
                    <a:bodyPr/>
                    <a:lstStyle/>
                    <a:p>
                      <a:pPr algn="ctr"/>
                      <a:r>
                        <a:rPr kumimoji="1" lang="ja-JP" altLang="en-US" sz="1200" b="1" dirty="0" smtClean="0">
                          <a:latin typeface="HGSｺﾞｼｯｸM" panose="020B0600000000000000" pitchFamily="50" charset="-128"/>
                          <a:ea typeface="HGSｺﾞｼｯｸM" panose="020B0600000000000000" pitchFamily="50" charset="-128"/>
                        </a:rPr>
                        <a:t>行政の役割</a:t>
                      </a:r>
                      <a:endParaRPr kumimoji="1" lang="ja-JP" altLang="en-US" sz="1200" b="1" dirty="0">
                        <a:latin typeface="HGSｺﾞｼｯｸM" panose="020B0600000000000000" pitchFamily="50" charset="-128"/>
                        <a:ea typeface="HGSｺﾞｼｯｸM" panose="020B0600000000000000" pitchFamily="50" charset="-128"/>
                      </a:endParaRPr>
                    </a:p>
                  </a:txBody>
                  <a:tcPr marL="99060" marR="99060">
                    <a:solidFill>
                      <a:schemeClr val="accent3">
                        <a:lumMod val="20000"/>
                        <a:lumOff val="80000"/>
                      </a:schemeClr>
                    </a:solidFill>
                  </a:tcPr>
                </a:tc>
                <a:tc>
                  <a:txBody>
                    <a:bodyPr/>
                    <a:lstStyle/>
                    <a:p>
                      <a:pPr algn="ctr"/>
                      <a:r>
                        <a:rPr kumimoji="1" lang="ja-JP" altLang="en-US" sz="1200" b="1" dirty="0" smtClean="0">
                          <a:latin typeface="HGSｺﾞｼｯｸM" panose="020B0600000000000000" pitchFamily="50" charset="-128"/>
                          <a:ea typeface="HGSｺﾞｼｯｸM" panose="020B0600000000000000" pitchFamily="50" charset="-128"/>
                        </a:rPr>
                        <a:t>サービス提供者・利用者の役割</a:t>
                      </a:r>
                      <a:endParaRPr kumimoji="1" lang="ja-JP" altLang="en-US" sz="1200" b="1" dirty="0">
                        <a:latin typeface="HGSｺﾞｼｯｸM" panose="020B0600000000000000" pitchFamily="50" charset="-128"/>
                        <a:ea typeface="HGSｺﾞｼｯｸM" panose="020B0600000000000000" pitchFamily="50" charset="-128"/>
                      </a:endParaRPr>
                    </a:p>
                  </a:txBody>
                  <a:tcPr marL="99060" marR="99060">
                    <a:solidFill>
                      <a:schemeClr val="accent3">
                        <a:lumMod val="20000"/>
                        <a:lumOff val="80000"/>
                      </a:schemeClr>
                    </a:solidFill>
                  </a:tcPr>
                </a:tc>
              </a:tr>
              <a:tr h="1287143">
                <a:tc>
                  <a:txBody>
                    <a:bodyPr/>
                    <a:lstStyle/>
                    <a:p>
                      <a:r>
                        <a:rPr lang="en-US" altLang="ja-JP" sz="1200" b="1" dirty="0" smtClean="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国    </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・医療計画基本方針及び介護保険事業基本指針の策定</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1200" dirty="0" smtClean="0">
                          <a:latin typeface="HGPｺﾞｼｯｸM" panose="020B0600000000000000" pitchFamily="50" charset="-128"/>
                          <a:ea typeface="HGPｺﾞｼｯｸM" panose="020B0600000000000000" pitchFamily="50" charset="-128"/>
                        </a:rPr>
                        <a:t>　　　          </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基金を通じた都道府県、市町村への財政支援</a:t>
                      </a:r>
                      <a:endParaRPr lang="en-US" altLang="ja-JP" sz="1200" u="sng" dirty="0" smtClean="0">
                        <a:latin typeface="HGPｺﾞｼｯｸM" panose="020B0600000000000000" pitchFamily="50" charset="-128"/>
                        <a:ea typeface="HGPｺﾞｼｯｸM" panose="020B0600000000000000" pitchFamily="50" charset="-128"/>
                      </a:endParaRPr>
                    </a:p>
                    <a:p>
                      <a:r>
                        <a:rPr lang="en-US" altLang="ja-JP" sz="1200" u="none"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診療報酬、介護報酬</a:t>
                      </a:r>
                      <a:r>
                        <a:rPr lang="ja-JP" altLang="en-US" sz="1200" u="none" dirty="0" smtClean="0">
                          <a:latin typeface="HGPｺﾞｼｯｸM" panose="020B0600000000000000" pitchFamily="50" charset="-128"/>
                          <a:ea typeface="HGPｺﾞｼｯｸM" panose="020B0600000000000000" pitchFamily="50" charset="-128"/>
                        </a:rPr>
                        <a:t>を通じた医療・介護の連携推進</a:t>
                      </a:r>
                      <a:endParaRPr lang="en-US" altLang="ja-JP" sz="1200" u="none" dirty="0" smtClean="0">
                        <a:latin typeface="HGPｺﾞｼｯｸM" panose="020B0600000000000000" pitchFamily="50" charset="-128"/>
                        <a:ea typeface="HGPｺﾞｼｯｸM" panose="020B0600000000000000" pitchFamily="50" charset="-128"/>
                      </a:endParaRPr>
                    </a:p>
                    <a:p>
                      <a:r>
                        <a:rPr lang="en-US" altLang="ja-JP"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・情報分析を行うための基盤整備、先進事例の収集・分析・周知</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endParaRPr lang="en-US" altLang="ja-JP" sz="400" dirty="0" smtClean="0">
                        <a:latin typeface="HGPｺﾞｼｯｸM" panose="020B0600000000000000" pitchFamily="50" charset="-128"/>
                        <a:ea typeface="HGPｺﾞｼｯｸM" panose="020B0600000000000000" pitchFamily="50" charset="-128"/>
                      </a:endParaRPr>
                    </a:p>
                    <a:p>
                      <a:endParaRPr lang="en-US" altLang="ja-JP" sz="300" dirty="0" smtClean="0">
                        <a:latin typeface="HGPｺﾞｼｯｸM" panose="020B0600000000000000" pitchFamily="50" charset="-128"/>
                        <a:ea typeface="HGPｺﾞｼｯｸM" panose="020B0600000000000000" pitchFamily="50" charset="-128"/>
                      </a:endParaRPr>
                    </a:p>
                    <a:p>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都道府県</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地域医療構想に基づく医療機能の分化・連携の推進</a:t>
                      </a:r>
                      <a:endParaRPr lang="en-US" altLang="ja-JP" sz="1200" u="sng" dirty="0" smtClean="0">
                        <a:latin typeface="HGPｺﾞｼｯｸM" panose="020B0600000000000000" pitchFamily="50" charset="-128"/>
                        <a:ea typeface="HGPｺﾞｼｯｸM" panose="020B0600000000000000" pitchFamily="50" charset="-128"/>
                      </a:endParaRPr>
                    </a:p>
                    <a:p>
                      <a:r>
                        <a:rPr lang="en-US" altLang="ja-JP" sz="1200" u="none"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・地域包括ケアシステムの構築に向けた人材確保、市町村の支援</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endParaRPr lang="en-US" altLang="ja-JP" sz="400" dirty="0" smtClean="0">
                        <a:latin typeface="HGPｺﾞｼｯｸM" panose="020B0600000000000000" pitchFamily="50" charset="-128"/>
                        <a:ea typeface="HGPｺﾞｼｯｸM" panose="020B0600000000000000" pitchFamily="50" charset="-128"/>
                      </a:endParaRPr>
                    </a:p>
                    <a:p>
                      <a:r>
                        <a:rPr lang="en-US" altLang="ja-JP" sz="1200" b="1" dirty="0" smtClean="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市町村 </a:t>
                      </a:r>
                      <a:r>
                        <a:rPr lang="en-US" altLang="ja-JP" sz="1200" b="1" dirty="0" smtClean="0">
                          <a:latin typeface="HGPｺﾞｼｯｸM" panose="020B0600000000000000" pitchFamily="50" charset="-128"/>
                          <a:ea typeface="HGPｺﾞｼｯｸM" panose="020B0600000000000000" pitchFamily="50" charset="-128"/>
                        </a:rPr>
                        <a:t>】</a:t>
                      </a:r>
                      <a:r>
                        <a:rPr lang="en-US" altLang="ja-JP" sz="1200" b="1"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a:t>
                      </a:r>
                      <a:r>
                        <a:rPr lang="ja-JP" altLang="en-US" sz="1200" u="sng" dirty="0" smtClean="0">
                          <a:latin typeface="HGPｺﾞｼｯｸM" panose="020B0600000000000000" pitchFamily="50" charset="-128"/>
                          <a:ea typeface="HGPｺﾞｼｯｸM" panose="020B0600000000000000" pitchFamily="50" charset="-128"/>
                        </a:rPr>
                        <a:t>地域包括ケアシステムの推進</a:t>
                      </a:r>
                      <a:r>
                        <a:rPr lang="ja-JP" altLang="en-US" sz="1200" u="none"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  地域支援事業の実施</a:t>
                      </a:r>
                      <a:r>
                        <a:rPr lang="ja-JP" altLang="en-US" sz="1200" baseline="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等</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600" dirty="0" smtClean="0">
                          <a:latin typeface="HGPｺﾞｼｯｸM" panose="020B0600000000000000" pitchFamily="50" charset="-128"/>
                          <a:ea typeface="HGPｺﾞｼｯｸM" panose="020B0600000000000000" pitchFamily="50" charset="-128"/>
                        </a:rPr>
                        <a:t>　　　　　　</a:t>
                      </a:r>
                      <a:r>
                        <a:rPr lang="ja-JP" altLang="en-US" sz="1000" dirty="0" smtClean="0">
                          <a:latin typeface="HGPｺﾞｼｯｸM" panose="020B0600000000000000" pitchFamily="50" charset="-128"/>
                          <a:ea typeface="HGPｺﾞｼｯｸM" panose="020B0600000000000000" pitchFamily="50" charset="-128"/>
                        </a:rPr>
                        <a:t>　　　　　　　　　　　　　　　　</a:t>
                      </a:r>
                      <a:r>
                        <a:rPr lang="ja-JP" altLang="en-US" sz="1000" baseline="0" dirty="0" smtClean="0">
                          <a:latin typeface="HGPｺﾞｼｯｸM" panose="020B0600000000000000" pitchFamily="50" charset="-128"/>
                          <a:ea typeface="HGPｺﾞｼｯｸM" panose="020B0600000000000000" pitchFamily="50" charset="-128"/>
                        </a:rPr>
                        <a:t>     </a:t>
                      </a:r>
                      <a:endParaRPr lang="en-US" altLang="ja-JP" sz="1000" dirty="0" smtClean="0">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u="none" dirty="0" smtClean="0">
                          <a:latin typeface="HGPｺﾞｼｯｸM" panose="020B0600000000000000" pitchFamily="50" charset="-128"/>
                          <a:ea typeface="HGPｺﾞｼｯｸM" panose="020B0600000000000000" pitchFamily="50" charset="-128"/>
                        </a:rPr>
                        <a:t>→　</a:t>
                      </a:r>
                      <a:r>
                        <a:rPr lang="ja-JP" altLang="en-US" sz="1200" u="sng" dirty="0" smtClean="0">
                          <a:latin typeface="HGPｺﾞｼｯｸM" panose="020B0600000000000000" pitchFamily="50" charset="-128"/>
                          <a:ea typeface="HGPｺﾞｼｯｸM" panose="020B0600000000000000" pitchFamily="50" charset="-128"/>
                        </a:rPr>
                        <a:t>地方自治体の人材育成が重要</a:t>
                      </a:r>
                      <a:r>
                        <a:rPr lang="ja-JP" altLang="en-US" sz="1200" u="none" dirty="0" smtClean="0">
                          <a:latin typeface="HGPｺﾞｼｯｸM" panose="020B0600000000000000" pitchFamily="50" charset="-128"/>
                          <a:ea typeface="HGPｺﾞｼｯｸM" panose="020B0600000000000000" pitchFamily="50" charset="-128"/>
                        </a:rPr>
                        <a:t>。国は研修を充実すること等により継続的に支援</a:t>
                      </a:r>
                      <a:endParaRPr lang="en-US" altLang="ja-JP" sz="1200" u="none" dirty="0" smtClean="0">
                        <a:latin typeface="HGPｺﾞｼｯｸM" panose="020B0600000000000000" pitchFamily="50" charset="-128"/>
                        <a:ea typeface="HGPｺﾞｼｯｸM" panose="020B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800" u="sng" dirty="0" smtClean="0">
                        <a:latin typeface="HGPｺﾞｼｯｸM" panose="020B0600000000000000" pitchFamily="50" charset="-128"/>
                        <a:ea typeface="HGPｺﾞｼｯｸM" panose="020B0600000000000000" pitchFamily="50" charset="-128"/>
                      </a:endParaRPr>
                    </a:p>
                  </a:txBody>
                  <a:tcPr marL="99060" marR="99060"/>
                </a:tc>
                <a:tc>
                  <a:txBody>
                    <a:bodyPr/>
                    <a:lstStyle/>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サービス提供者等</a:t>
                      </a:r>
                      <a:r>
                        <a:rPr lang="en-US" altLang="ja-JP" sz="1200" b="1" dirty="0" smtClean="0">
                          <a:latin typeface="HGPｺﾞｼｯｸM" panose="020B0600000000000000" pitchFamily="50" charset="-128"/>
                          <a:ea typeface="HGPｺﾞｼｯｸM" panose="020B0600000000000000" pitchFamily="50" charset="-128"/>
                        </a:rPr>
                        <a:t>】</a:t>
                      </a: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smtClean="0">
                          <a:latin typeface="HGPｺﾞｼｯｸM" panose="020B0600000000000000" pitchFamily="50" charset="-128"/>
                          <a:ea typeface="HGPｺﾞｼｯｸM" panose="020B0600000000000000" pitchFamily="50" charset="-128"/>
                        </a:rPr>
                        <a:t> ・</a:t>
                      </a:r>
                      <a:r>
                        <a:rPr lang="ja-JP" altLang="en-US" sz="1200" baseline="0" smtClean="0">
                          <a:latin typeface="HGPｺﾞｼｯｸM" panose="020B0600000000000000" pitchFamily="50" charset="-128"/>
                          <a:ea typeface="HGPｺﾞｼｯｸM" panose="020B0600000000000000" pitchFamily="50" charset="-128"/>
                        </a:rPr>
                        <a:t>  </a:t>
                      </a:r>
                      <a:r>
                        <a:rPr lang="ja-JP" altLang="en-US" sz="1200" smtClean="0">
                          <a:latin typeface="HGPｺﾞｼｯｸM" panose="020B0600000000000000" pitchFamily="50" charset="-128"/>
                          <a:ea typeface="HGPｺﾞｼｯｸM" panose="020B0600000000000000" pitchFamily="50" charset="-128"/>
                        </a:rPr>
                        <a:t>サービス</a:t>
                      </a:r>
                      <a:r>
                        <a:rPr lang="ja-JP" altLang="en-US" sz="1200" dirty="0" smtClean="0">
                          <a:latin typeface="HGPｺﾞｼｯｸM" panose="020B0600000000000000" pitchFamily="50" charset="-128"/>
                          <a:ea typeface="HGPｺﾞｼｯｸM" panose="020B0600000000000000" pitchFamily="50" charset="-128"/>
                        </a:rPr>
                        <a:t>提供者等の間で、利用者に関する情報や </a:t>
                      </a:r>
                      <a:endParaRPr lang="en-US" altLang="ja-JP" sz="1200"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地域における様々な</a:t>
                      </a:r>
                      <a:r>
                        <a:rPr lang="ja-JP" altLang="en-US" sz="1200" u="none" dirty="0" smtClean="0">
                          <a:latin typeface="HGPｺﾞｼｯｸM" panose="020B0600000000000000" pitchFamily="50" charset="-128"/>
                          <a:ea typeface="HGPｺﾞｼｯｸM" panose="020B0600000000000000" pitchFamily="50" charset="-128"/>
                        </a:rPr>
                        <a:t>社会資源に関する</a:t>
                      </a:r>
                      <a:r>
                        <a:rPr lang="ja-JP" altLang="en-US" sz="1200" u="sng" dirty="0" smtClean="0">
                          <a:latin typeface="HGPｺﾞｼｯｸM" panose="020B0600000000000000" pitchFamily="50" charset="-128"/>
                          <a:ea typeface="HGPｺﾞｼｯｸM" panose="020B0600000000000000" pitchFamily="50" charset="-128"/>
                        </a:rPr>
                        <a:t>情報を共有し</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latin typeface="HGPｺﾞｼｯｸM" panose="020B0600000000000000" pitchFamily="50" charset="-128"/>
                          <a:ea typeface="HGPｺﾞｼｯｸM" panose="020B0600000000000000" pitchFamily="50" charset="-128"/>
                        </a:rPr>
                        <a:t>   </a:t>
                      </a:r>
                      <a:r>
                        <a:rPr lang="ja-JP" altLang="en-US" sz="1200" u="sng" dirty="0" smtClean="0">
                          <a:latin typeface="HGPｺﾞｼｯｸM" panose="020B0600000000000000" pitchFamily="50" charset="-128"/>
                          <a:ea typeface="HGPｺﾞｼｯｸM" panose="020B0600000000000000" pitchFamily="50" charset="-128"/>
                        </a:rPr>
                        <a:t>ていく仕組みの構築、活用</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sng" dirty="0" smtClean="0">
                          <a:latin typeface="HGPｺﾞｼｯｸM" panose="020B0600000000000000" pitchFamily="50" charset="-128"/>
                          <a:ea typeface="HGPｺﾞｼｯｸM" panose="020B0600000000000000" pitchFamily="50" charset="-128"/>
                        </a:rPr>
                        <a:t>人材の確保・定着</a:t>
                      </a:r>
                      <a:r>
                        <a:rPr lang="ja-JP" altLang="en-US" sz="1200" u="none" dirty="0" smtClean="0">
                          <a:latin typeface="HGPｺﾞｼｯｸM" panose="020B0600000000000000" pitchFamily="50" charset="-128"/>
                          <a:ea typeface="HGPｺﾞｼｯｸM" panose="020B0600000000000000" pitchFamily="50" charset="-128"/>
                        </a:rPr>
                        <a:t>のための取組</a:t>
                      </a:r>
                      <a:endParaRPr lang="en-US" altLang="ja-JP" sz="1200" u="none"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endParaRPr lang="en-US" altLang="ja-JP" sz="900"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en-US" altLang="ja-JP" sz="1200" b="1" dirty="0" smtClean="0">
                          <a:latin typeface="HGPｺﾞｼｯｸM" panose="020B0600000000000000" pitchFamily="50" charset="-128"/>
                          <a:ea typeface="HGPｺﾞｼｯｸM" panose="020B0600000000000000" pitchFamily="50" charset="-128"/>
                        </a:rPr>
                        <a:t>【</a:t>
                      </a:r>
                      <a:r>
                        <a:rPr lang="ja-JP" altLang="en-US" sz="1200" b="1" dirty="0" smtClean="0">
                          <a:latin typeface="HGPｺﾞｼｯｸM" panose="020B0600000000000000" pitchFamily="50" charset="-128"/>
                          <a:ea typeface="HGPｺﾞｼｯｸM" panose="020B0600000000000000" pitchFamily="50" charset="-128"/>
                        </a:rPr>
                        <a:t>サービス利用者の役割</a:t>
                      </a:r>
                      <a:r>
                        <a:rPr lang="en-US" altLang="ja-JP" sz="1200" b="1" dirty="0" smtClean="0">
                          <a:latin typeface="HGPｺﾞｼｯｸM" panose="020B0600000000000000" pitchFamily="50" charset="-128"/>
                          <a:ea typeface="HGPｺﾞｼｯｸM" panose="020B0600000000000000" pitchFamily="50" charset="-128"/>
                        </a:rPr>
                        <a:t>】</a:t>
                      </a: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none" dirty="0" smtClean="0">
                          <a:latin typeface="HGPｺﾞｼｯｸM" panose="020B0600000000000000" pitchFamily="50" charset="-128"/>
                          <a:ea typeface="HGPｺﾞｼｯｸM" panose="020B0600000000000000" pitchFamily="50" charset="-128"/>
                        </a:rPr>
                        <a:t>効率的かつ効果的なサービス利用</a:t>
                      </a:r>
                      <a:endParaRPr lang="en-US" altLang="ja-JP" sz="1200" u="none"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　</a:t>
                      </a:r>
                      <a:r>
                        <a:rPr lang="ja-JP" altLang="en-US" sz="1200" u="none" dirty="0" smtClean="0">
                          <a:latin typeface="HGPｺﾞｼｯｸM" panose="020B0600000000000000" pitchFamily="50" charset="-128"/>
                          <a:ea typeface="HGPｺﾞｼｯｸM" panose="020B0600000000000000" pitchFamily="50" charset="-128"/>
                        </a:rPr>
                        <a:t>高齢者が、</a:t>
                      </a:r>
                      <a:r>
                        <a:rPr lang="ja-JP" altLang="en-US" sz="1200" u="sng" dirty="0" smtClean="0">
                          <a:latin typeface="HGPｺﾞｼｯｸM" panose="020B0600000000000000" pitchFamily="50" charset="-128"/>
                          <a:ea typeface="HGPｺﾞｼｯｸM" panose="020B0600000000000000" pitchFamily="50" charset="-128"/>
                        </a:rPr>
                        <a:t>地域の構成員として積極的に社会参加</a:t>
                      </a:r>
                      <a:endParaRPr lang="en-US" altLang="ja-JP" sz="1200" u="sng" dirty="0" smtClean="0">
                        <a:latin typeface="HGPｺﾞｼｯｸM" panose="020B0600000000000000" pitchFamily="50" charset="-128"/>
                        <a:ea typeface="HGPｺﾞｼｯｸM" panose="020B0600000000000000" pitchFamily="50" charset="-128"/>
                      </a:endParaRPr>
                    </a:p>
                    <a:p>
                      <a:pPr marL="90488" marR="0" indent="-90488"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PｺﾞｼｯｸM" panose="020B0600000000000000" pitchFamily="50" charset="-128"/>
                          <a:ea typeface="HGPｺﾞｼｯｸM" panose="020B0600000000000000" pitchFamily="50" charset="-128"/>
                        </a:rPr>
                        <a:t>　 していくことも重要。</a:t>
                      </a:r>
                      <a:endParaRPr lang="en-US" altLang="ja-JP" sz="1200" dirty="0" smtClean="0">
                        <a:latin typeface="HGPｺﾞｼｯｸM" panose="020B0600000000000000" pitchFamily="50" charset="-128"/>
                        <a:ea typeface="HGPｺﾞｼｯｸM" panose="020B0600000000000000" pitchFamily="50" charset="-128"/>
                      </a:endParaRPr>
                    </a:p>
                  </a:txBody>
                  <a:tcPr marL="99060" marR="99060"/>
                </a:tc>
              </a:tr>
            </a:tbl>
          </a:graphicData>
        </a:graphic>
      </p:graphicFrame>
      <p:sp>
        <p:nvSpPr>
          <p:cNvPr id="5" name="正方形/長方形 4"/>
          <p:cNvSpPr/>
          <p:nvPr/>
        </p:nvSpPr>
        <p:spPr>
          <a:xfrm>
            <a:off x="9104054" y="25573"/>
            <a:ext cx="741803" cy="430887"/>
          </a:xfrm>
          <a:prstGeom prst="rect">
            <a:avLst/>
          </a:prstGeom>
          <a:noFill/>
          <a:ln>
            <a:solidFill>
              <a:schemeClr val="accent2">
                <a:lumMod val="50000"/>
              </a:schemeClr>
            </a:solidFill>
          </a:ln>
        </p:spPr>
        <p:txBody>
          <a:bodyPr wrap="square">
            <a:spAutoFit/>
          </a:bodyPr>
          <a:lstStyle/>
          <a:p>
            <a:pPr defTabSz="914125"/>
            <a:r>
              <a:rPr lang="ja-JP" altLang="en-US" sz="1100" dirty="0" smtClean="0">
                <a:solidFill>
                  <a:prstClr val="black"/>
                </a:solidFill>
                <a:latin typeface="HGPｺﾞｼｯｸM" panose="020B0600000000000000" pitchFamily="50" charset="-128"/>
                <a:ea typeface="HGPｺﾞｼｯｸM" panose="020B0600000000000000" pitchFamily="50" charset="-128"/>
              </a:rPr>
              <a:t>９</a:t>
            </a:r>
            <a:r>
              <a:rPr lang="ja-JP" altLang="en-US" sz="1100" dirty="0">
                <a:solidFill>
                  <a:prstClr val="black"/>
                </a:solidFill>
                <a:latin typeface="HGPｺﾞｼｯｸM" panose="020B0600000000000000" pitchFamily="50" charset="-128"/>
                <a:ea typeface="HGPｺﾞｼｯｸM" panose="020B0600000000000000" pitchFamily="50" charset="-128"/>
              </a:rPr>
              <a:t>月</a:t>
            </a:r>
            <a:r>
              <a:rPr lang="ja-JP" altLang="en-US" sz="1100" dirty="0" smtClean="0">
                <a:solidFill>
                  <a:prstClr val="black"/>
                </a:solidFill>
                <a:latin typeface="HGPｺﾞｼｯｸM" panose="020B0600000000000000" pitchFamily="50" charset="-128"/>
                <a:ea typeface="HGPｺﾞｼｯｸM" panose="020B0600000000000000" pitchFamily="50" charset="-128"/>
              </a:rPr>
              <a:t>１２日</a:t>
            </a:r>
            <a:endParaRPr lang="en-US" altLang="ja-JP" sz="11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100" dirty="0" smtClean="0">
                <a:solidFill>
                  <a:prstClr val="black"/>
                </a:solidFill>
                <a:latin typeface="HGPｺﾞｼｯｸM" panose="020B0600000000000000" pitchFamily="50" charset="-128"/>
                <a:ea typeface="HGPｺﾞｼｯｸM" panose="020B0600000000000000" pitchFamily="50" charset="-128"/>
              </a:rPr>
              <a:t>告示</a:t>
            </a:r>
            <a:endParaRPr lang="ja-JP" altLang="en-US" sz="1100" dirty="0">
              <a:solidFill>
                <a:prstClr val="black"/>
              </a:solidFill>
              <a:latin typeface="HGPｺﾞｼｯｸM" panose="020B0600000000000000" pitchFamily="50" charset="-128"/>
              <a:ea typeface="HGPｺﾞｼｯｸM" panose="020B0600000000000000" pitchFamily="50" charset="-128"/>
            </a:endParaRPr>
          </a:p>
        </p:txBody>
      </p:sp>
      <p:sp>
        <p:nvSpPr>
          <p:cNvPr id="8" name="正方形/長方形 7"/>
          <p:cNvSpPr/>
          <p:nvPr/>
        </p:nvSpPr>
        <p:spPr>
          <a:xfrm>
            <a:off x="96049" y="899562"/>
            <a:ext cx="360040" cy="85718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600" dirty="0" smtClean="0">
                <a:solidFill>
                  <a:prstClr val="white"/>
                </a:solidFill>
                <a:latin typeface="HG丸ｺﾞｼｯｸM-PRO" panose="020F0600000000000000" pitchFamily="50" charset="-128"/>
                <a:ea typeface="HG丸ｺﾞｼｯｸM-PRO" panose="020F0600000000000000" pitchFamily="50" charset="-128"/>
              </a:rPr>
              <a:t>意義</a:t>
            </a:r>
            <a:endParaRPr lang="ja-JP" altLang="en-US" sz="1600" dirty="0">
              <a:solidFill>
                <a:prstClr val="white"/>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98660" y="1823381"/>
            <a:ext cx="357429" cy="3337521"/>
          </a:xfrm>
          <a:prstGeom prst="rect">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5"/>
            <a:r>
              <a:rPr lang="ja-JP" altLang="en-US" sz="1600" dirty="0">
                <a:solidFill>
                  <a:prstClr val="white"/>
                </a:solidFill>
                <a:latin typeface="HG丸ｺﾞｼｯｸM-PRO" panose="020F0600000000000000" pitchFamily="50" charset="-128"/>
                <a:ea typeface="HG丸ｺﾞｼｯｸM-PRO" panose="020F0600000000000000" pitchFamily="50" charset="-128"/>
              </a:rPr>
              <a:t>基本的</a:t>
            </a:r>
            <a:r>
              <a:rPr lang="ja-JP" altLang="en-US" sz="1600" dirty="0" smtClean="0">
                <a:solidFill>
                  <a:prstClr val="white"/>
                </a:solidFill>
                <a:latin typeface="HG丸ｺﾞｼｯｸM-PRO" panose="020F0600000000000000" pitchFamily="50" charset="-128"/>
                <a:ea typeface="HG丸ｺﾞｼｯｸM-PRO" panose="020F0600000000000000" pitchFamily="50" charset="-128"/>
              </a:rPr>
              <a:t>な考え方</a:t>
            </a:r>
            <a:endParaRPr lang="ja-JP" altLang="en-US" sz="1600" dirty="0">
              <a:solidFill>
                <a:prstClr val="white"/>
              </a:solidFill>
              <a:latin typeface="HG丸ｺﾞｼｯｸM-PRO" panose="020F0600000000000000" pitchFamily="50" charset="-128"/>
              <a:ea typeface="HG丸ｺﾞｼｯｸM-PRO" panose="020F0600000000000000" pitchFamily="50" charset="-128"/>
            </a:endParaRPr>
          </a:p>
        </p:txBody>
      </p:sp>
      <p:grpSp>
        <p:nvGrpSpPr>
          <p:cNvPr id="13" name="グループ化 12"/>
          <p:cNvGrpSpPr/>
          <p:nvPr/>
        </p:nvGrpSpPr>
        <p:grpSpPr>
          <a:xfrm>
            <a:off x="42388" y="5376946"/>
            <a:ext cx="9818894" cy="1434783"/>
            <a:chOff x="42388" y="5496767"/>
            <a:chExt cx="9818894" cy="1434783"/>
          </a:xfrm>
        </p:grpSpPr>
        <p:sp>
          <p:nvSpPr>
            <p:cNvPr id="10" name="テキスト ボックス 9"/>
            <p:cNvSpPr txBox="1"/>
            <p:nvPr/>
          </p:nvSpPr>
          <p:spPr>
            <a:xfrm>
              <a:off x="43177" y="5496767"/>
              <a:ext cx="9818105" cy="596529"/>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ja-JP" sz="1600" b="1" dirty="0" smtClean="0">
                  <a:solidFill>
                    <a:prstClr val="black"/>
                  </a:solidFill>
                  <a:latin typeface="ＭＳ ゴシック" panose="020B0609070205080204" pitchFamily="49" charset="-128"/>
                  <a:ea typeface="ＭＳ ゴシック" panose="020B0609070205080204" pitchFamily="49" charset="-128"/>
                </a:rPr>
                <a:t>第</a:t>
              </a:r>
              <a:r>
                <a:rPr lang="ja-JP" altLang="en-US" sz="1600" b="1" dirty="0">
                  <a:solidFill>
                    <a:prstClr val="black"/>
                  </a:solidFill>
                  <a:latin typeface="ＭＳ ゴシック" panose="020B0609070205080204" pitchFamily="49" charset="-128"/>
                  <a:ea typeface="ＭＳ ゴシック" panose="020B0609070205080204" pitchFamily="49" charset="-128"/>
                </a:rPr>
                <a:t>２</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医療</a:t>
              </a:r>
              <a:r>
                <a:rPr lang="ja-JP" altLang="en-US" sz="1600" b="1" dirty="0">
                  <a:solidFill>
                    <a:prstClr val="black"/>
                  </a:solidFill>
                  <a:latin typeface="ＭＳ ゴシック" panose="020B0609070205080204" pitchFamily="49" charset="-128"/>
                  <a:ea typeface="ＭＳ ゴシック" panose="020B0609070205080204" pitchFamily="49" charset="-128"/>
                </a:rPr>
                <a:t>計画</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基本方針・介護</a:t>
              </a:r>
              <a:r>
                <a:rPr lang="ja-JP" altLang="en-US" sz="1600" b="1" dirty="0">
                  <a:solidFill>
                    <a:prstClr val="black"/>
                  </a:solidFill>
                  <a:latin typeface="ＭＳ ゴシック" panose="020B0609070205080204" pitchFamily="49" charset="-128"/>
                  <a:ea typeface="ＭＳ ゴシック" panose="020B0609070205080204" pitchFamily="49" charset="-128"/>
                </a:rPr>
                <a:t>保険事業計画基本指針の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基本となるべき事項</a:t>
              </a:r>
              <a:endParaRPr lang="en-US" altLang="ja-JP" sz="1600" b="1"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600" b="1"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　　都道府県計画・医療計画・都道府県</a:t>
              </a:r>
              <a:r>
                <a:rPr lang="ja-JP" altLang="en-US" sz="1600" b="1" dirty="0">
                  <a:solidFill>
                    <a:prstClr val="black"/>
                  </a:solidFill>
                  <a:latin typeface="ＭＳ ゴシック" panose="020B0609070205080204" pitchFamily="49" charset="-128"/>
                  <a:ea typeface="ＭＳ ゴシック" panose="020B0609070205080204" pitchFamily="49" charset="-128"/>
                </a:rPr>
                <a:t>介護保険事業支援計画の整合性の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確保</a:t>
              </a:r>
              <a:r>
                <a:rPr lang="ja-JP" altLang="ja-JP" sz="1600" b="1" dirty="0">
                  <a:solidFill>
                    <a:prstClr val="black"/>
                  </a:solidFill>
                  <a:latin typeface="ＭＳ ゴシック" panose="020B0609070205080204" pitchFamily="49" charset="-128"/>
                  <a:ea typeface="ＭＳ ゴシック" panose="020B0609070205080204" pitchFamily="49" charset="-128"/>
                </a:rPr>
                <a:t>　</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42388" y="6069776"/>
              <a:ext cx="9818894" cy="8617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医療</a:t>
              </a:r>
              <a:r>
                <a:rPr lang="ja-JP" altLang="en-US" sz="1500" b="1" dirty="0">
                  <a:solidFill>
                    <a:prstClr val="black"/>
                  </a:solidFill>
                  <a:latin typeface="HGSｺﾞｼｯｸM" panose="020B0600000000000000" pitchFamily="50" charset="-128"/>
                  <a:ea typeface="HGSｺﾞｼｯｸM" panose="020B0600000000000000" pitchFamily="50" charset="-128"/>
                </a:rPr>
                <a:t>計画基本方針・介護保険事業計画基本</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指針の整合性の確保等</a:t>
              </a:r>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p>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ja-JP" altLang="en-US" sz="1300" b="1" dirty="0">
                  <a:solidFill>
                    <a:prstClr val="black"/>
                  </a:solidFill>
                  <a:latin typeface="HG丸ｺﾞｼｯｸM-PRO" panose="020F0600000000000000" pitchFamily="50" charset="-128"/>
                  <a:ea typeface="HG丸ｺﾞｼｯｸM-PRO" panose="020F0600000000000000" pitchFamily="50" charset="-128"/>
                </a:rPr>
                <a:t>　 </a:t>
              </a:r>
              <a:r>
                <a:rPr lang="ja-JP" altLang="en-US" sz="1300" b="1" dirty="0" smtClean="0">
                  <a:solidFill>
                    <a:prstClr val="black"/>
                  </a:solidFill>
                  <a:latin typeface="HG丸ｺﾞｼｯｸM-PRO" panose="020F0600000000000000" pitchFamily="50" charset="-128"/>
                  <a:ea typeface="HG丸ｺﾞｼｯｸM-PRO" panose="020F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病床の機能の分化と連携の推進による</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効率的で質の高い医療提供体制の構築</a:t>
              </a:r>
              <a:r>
                <a:rPr lang="ja-JP" altLang="en-US" sz="1300" dirty="0" smtClean="0">
                  <a:solidFill>
                    <a:prstClr val="black"/>
                  </a:solidFill>
                  <a:latin typeface="HGPｺﾞｼｯｸM" panose="020B0600000000000000" pitchFamily="50" charset="-128"/>
                  <a:ea typeface="HGPｺﾞｼｯｸM" panose="020B0600000000000000" pitchFamily="50" charset="-128"/>
                </a:rPr>
                <a:t>と、在宅医療・介護の充実等の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地域包括ケアシステムの</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marL="269875" indent="-269875"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構築</a:t>
              </a:r>
              <a:r>
                <a:rPr lang="ja-JP" altLang="en-US" sz="1300" dirty="0" smtClean="0">
                  <a:solidFill>
                    <a:prstClr val="black"/>
                  </a:solidFill>
                  <a:latin typeface="HGPｺﾞｼｯｸM" panose="020B0600000000000000" pitchFamily="50" charset="-128"/>
                  <a:ea typeface="HGPｺﾞｼｯｸM" panose="020B0600000000000000" pitchFamily="50" charset="-128"/>
                </a:rPr>
                <a:t>が一体的に行われるよう、医療計画と介護保険事業（支援）</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計画を一体的かつ整合性をもって</a:t>
              </a:r>
              <a:r>
                <a:rPr lang="ja-JP" altLang="en-US" sz="1300" u="sng" dirty="0">
                  <a:solidFill>
                    <a:prstClr val="black"/>
                  </a:solidFill>
                  <a:latin typeface="HGPｺﾞｼｯｸM" panose="020B0600000000000000" pitchFamily="50" charset="-128"/>
                  <a:ea typeface="HGPｺﾞｼｯｸM" panose="020B0600000000000000" pitchFamily="50" charset="-128"/>
                </a:rPr>
                <a:t>作成</a:t>
              </a:r>
              <a:r>
                <a:rPr lang="ja-JP" altLang="en-US" sz="1300" dirty="0" smtClean="0">
                  <a:solidFill>
                    <a:prstClr val="black"/>
                  </a:solidFill>
                  <a:latin typeface="HGPｺﾞｼｯｸM" panose="020B0600000000000000" pitchFamily="50" charset="-128"/>
                  <a:ea typeface="HGPｺﾞｼｯｸM" panose="020B0600000000000000" pitchFamily="50" charset="-128"/>
                </a:rPr>
                <a:t>すること等が必要。</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marL="269875" indent="-269875" defTabSz="914125"/>
              <a:endParaRPr lang="ja-JP" altLang="en-US" sz="2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100" dirty="0" smtClean="0">
                <a:solidFill>
                  <a:prstClr val="black"/>
                </a:solidFill>
                <a:latin typeface="HGPｺﾞｼｯｸM" panose="020B0600000000000000" pitchFamily="50" charset="-128"/>
                <a:ea typeface="HGPｺﾞｼｯｸM" panose="020B0600000000000000" pitchFamily="50" charset="-128"/>
              </a:endParaRPr>
            </a:p>
          </p:txBody>
        </p:sp>
      </p:grpSp>
      <p:sp>
        <p:nvSpPr>
          <p:cNvPr id="12" name="正方形/長方形 11"/>
          <p:cNvSpPr/>
          <p:nvPr/>
        </p:nvSpPr>
        <p:spPr>
          <a:xfrm>
            <a:off x="595287" y="2060851"/>
            <a:ext cx="9108465" cy="678671"/>
          </a:xfrm>
          <a:prstGeom prst="rect">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5"/>
            <a:endParaRPr lang="ja-JP" altLang="en-US" dirty="0">
              <a:solidFill>
                <a:prstClr val="white"/>
              </a:solidFill>
            </a:endParaRPr>
          </a:p>
        </p:txBody>
      </p:sp>
      <p:sp>
        <p:nvSpPr>
          <p:cNvPr id="16" name="スライド番号プレースホルダ 15"/>
          <p:cNvSpPr>
            <a:spLocks noGrp="1"/>
          </p:cNvSpPr>
          <p:nvPr>
            <p:ph type="sldNum" sz="quarter" idx="12"/>
          </p:nvPr>
        </p:nvSpPr>
        <p:spPr/>
        <p:txBody>
          <a:bodyPr/>
          <a:lstStyle/>
          <a:p>
            <a:fld id="{5A02BD7A-635E-43A0-8464-FD5073BFE4FA}" type="slidenum">
              <a:rPr lang="ja-JP" altLang="en-US" smtClean="0">
                <a:solidFill>
                  <a:prstClr val="black"/>
                </a:solidFill>
              </a:rPr>
              <a:pPr/>
              <a:t>24</a:t>
            </a:fld>
            <a:endParaRPr lang="ja-JP" altLang="en-US" dirty="0">
              <a:solidFill>
                <a:prstClr val="black"/>
              </a:solidFill>
            </a:endParaRPr>
          </a:p>
        </p:txBody>
      </p:sp>
    </p:spTree>
    <p:extLst>
      <p:ext uri="{BB962C8B-B14F-4D97-AF65-F5344CB8AC3E}">
        <p14:creationId xmlns:p14="http://schemas.microsoft.com/office/powerpoint/2010/main" val="3518005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2522" y="2027600"/>
            <a:ext cx="9775038" cy="2290947"/>
            <a:chOff x="38454" y="5085184"/>
            <a:chExt cx="9775038" cy="2336995"/>
          </a:xfrm>
        </p:grpSpPr>
        <p:sp>
          <p:nvSpPr>
            <p:cNvPr id="6" name="正方形/長方形 5"/>
            <p:cNvSpPr/>
            <p:nvPr/>
          </p:nvSpPr>
          <p:spPr>
            <a:xfrm>
              <a:off x="38454" y="5421631"/>
              <a:ext cx="9775038"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defTabSz="914125"/>
              <a:endParaRPr lang="en-US" altLang="ja-JP" sz="200" b="1" u="sng"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　都道府県</a:t>
              </a:r>
              <a:r>
                <a:rPr lang="ja-JP" altLang="en-US" sz="1500" b="1" dirty="0">
                  <a:solidFill>
                    <a:prstClr val="black"/>
                  </a:solidFill>
                  <a:latin typeface="HGSｺﾞｼｯｸM" panose="020B0600000000000000" pitchFamily="50" charset="-128"/>
                  <a:ea typeface="HGSｺﾞｼｯｸM" panose="020B0600000000000000" pitchFamily="50" charset="-128"/>
                </a:rPr>
                <a:t>計画及び市町村計画（</a:t>
              </a:r>
              <a:r>
                <a:rPr lang="ja-JP" altLang="en-US" sz="1500" b="1" u="sng" dirty="0">
                  <a:solidFill>
                    <a:prstClr val="black"/>
                  </a:solidFill>
                  <a:latin typeface="HGSｺﾞｼｯｸM" panose="020B0600000000000000" pitchFamily="50" charset="-128"/>
                  <a:ea typeface="HGSｺﾞｼｯｸM" panose="020B0600000000000000" pitchFamily="50" charset="-128"/>
                </a:rPr>
                <a:t>基金事業計画</a:t>
              </a:r>
              <a:r>
                <a:rPr lang="ja-JP" altLang="en-US" sz="1500" b="1" dirty="0">
                  <a:solidFill>
                    <a:prstClr val="black"/>
                  </a:solidFill>
                  <a:latin typeface="HGSｺﾞｼｯｸM" panose="020B0600000000000000" pitchFamily="50" charset="-128"/>
                  <a:ea typeface="HGSｺﾞｼｯｸM" panose="020B0600000000000000" pitchFamily="50" charset="-128"/>
                </a:rPr>
                <a:t>）の</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作成に当たっての留意事項</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300" dirty="0">
                  <a:solidFill>
                    <a:prstClr val="black"/>
                  </a:solidFill>
                  <a:latin typeface="ＭＳ Ｐゴシック"/>
                </a:rPr>
                <a:t>　</a:t>
              </a:r>
              <a:endParaRPr lang="en-US" altLang="ja-JP" sz="300" dirty="0" smtClean="0">
                <a:solidFill>
                  <a:prstClr val="black"/>
                </a:solidFill>
                <a:latin typeface="ＭＳ Ｐゴシック"/>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保健・医療担当部局と介護・福祉担当部局の緊密な連携</a:t>
              </a:r>
              <a:r>
                <a:rPr lang="ja-JP" altLang="en-US" sz="1300" dirty="0" smtClean="0">
                  <a:solidFill>
                    <a:prstClr val="black"/>
                  </a:solidFill>
                  <a:latin typeface="HGPｺﾞｼｯｸM" panose="020B0600000000000000" pitchFamily="50" charset="-128"/>
                  <a:ea typeface="HGPｺﾞｼｯｸM" panose="020B0600000000000000" pitchFamily="50" charset="-128"/>
                </a:rPr>
                <a:t>。都道府県による市町村の後方支援</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 公正かつ透明なプロセスの確保（関係者の意見を反映させる仕組みの整備）</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700" i="1" dirty="0" smtClean="0">
                <a:solidFill>
                  <a:prstClr val="black"/>
                </a:solidFill>
                <a:latin typeface="ＭＳ Ｐゴシック"/>
              </a:endParaRPr>
            </a:p>
            <a:p>
              <a:pPr defTabSz="914125"/>
              <a:r>
                <a:rPr lang="ja-JP" altLang="en-US" sz="1500" b="1" dirty="0">
                  <a:solidFill>
                    <a:prstClr val="black"/>
                  </a:solidFill>
                  <a:latin typeface="HGSｺﾞｼｯｸM" panose="020B0600000000000000" pitchFamily="50" charset="-128"/>
                  <a:ea typeface="HGSｺﾞｼｯｸM" panose="020B0600000000000000" pitchFamily="50" charset="-128"/>
                </a:rPr>
                <a:t>○　都道府県計画及び市町村計画の基本的な記載事項</a:t>
              </a:r>
              <a:endParaRPr lang="en-US" altLang="ja-JP" sz="1500" b="1"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300" dirty="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医療</a:t>
              </a:r>
              <a:r>
                <a:rPr lang="ja-JP" altLang="en-US" sz="1300" u="sng" dirty="0">
                  <a:solidFill>
                    <a:prstClr val="black"/>
                  </a:solidFill>
                  <a:latin typeface="HGPｺﾞｼｯｸM" panose="020B0600000000000000" pitchFamily="50" charset="-128"/>
                  <a:ea typeface="HGPｺﾞｼｯｸM" panose="020B0600000000000000" pitchFamily="50" charset="-128"/>
                </a:rPr>
                <a:t>介護総合確保区域の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設定</a:t>
              </a:r>
              <a:r>
                <a:rPr lang="ja-JP" altLang="en-US" sz="1300" dirty="0" smtClean="0">
                  <a:solidFill>
                    <a:prstClr val="black"/>
                  </a:solidFill>
                  <a:latin typeface="HGPｺﾞｼｯｸM" panose="020B0600000000000000" pitchFamily="50" charset="-128"/>
                  <a:ea typeface="HGPｺﾞｼｯｸM" panose="020B0600000000000000" pitchFamily="50" charset="-128"/>
                </a:rPr>
                <a:t>  ／  目標と計画</a:t>
              </a:r>
              <a:r>
                <a:rPr lang="ja-JP" altLang="en-US" sz="1300" dirty="0">
                  <a:solidFill>
                    <a:prstClr val="black"/>
                  </a:solidFill>
                  <a:latin typeface="HGPｺﾞｼｯｸM" panose="020B0600000000000000" pitchFamily="50" charset="-128"/>
                  <a:ea typeface="HGPｺﾞｼｯｸM" panose="020B0600000000000000" pitchFamily="50" charset="-128"/>
                </a:rPr>
                <a:t>期間</a:t>
              </a:r>
              <a:r>
                <a:rPr lang="ja-JP" altLang="en-US" sz="1300" dirty="0" smtClean="0">
                  <a:solidFill>
                    <a:prstClr val="black"/>
                  </a:solidFill>
                  <a:latin typeface="HGPｺﾞｼｯｸM" panose="020B0600000000000000" pitchFamily="50" charset="-128"/>
                  <a:ea typeface="HGPｺﾞｼｯｸM" panose="020B0600000000000000" pitchFamily="50" charset="-128"/>
                </a:rPr>
                <a:t>（原則１年間）  ／  事業の内容、費用の額等  ／  事業の評価方法</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050" dirty="0" smtClean="0">
                  <a:solidFill>
                    <a:prstClr val="black"/>
                  </a:solidFill>
                  <a:latin typeface="HGPｺﾞｼｯｸM" panose="020B0600000000000000" pitchFamily="50" charset="-128"/>
                  <a:ea typeface="HGPｺﾞｼｯｸM" panose="020B0600000000000000" pitchFamily="50" charset="-128"/>
                </a:rPr>
                <a:t>　　　　　　（</a:t>
              </a:r>
              <a:r>
                <a:rPr lang="en-US" altLang="ja-JP" sz="1050" dirty="0" smtClean="0">
                  <a:solidFill>
                    <a:prstClr val="black"/>
                  </a:solidFill>
                  <a:latin typeface="HGPｺﾞｼｯｸM" panose="020B0600000000000000" pitchFamily="50" charset="-128"/>
                  <a:ea typeface="HGPｺﾞｼｯｸM" panose="020B0600000000000000" pitchFamily="50" charset="-128"/>
                </a:rPr>
                <a:t>※</a:t>
              </a:r>
              <a:r>
                <a:rPr lang="ja-JP" altLang="en-US" sz="1050" u="sng" dirty="0">
                  <a:solidFill>
                    <a:prstClr val="black"/>
                  </a:solidFill>
                  <a:latin typeface="HGPｺﾞｼｯｸM" panose="020B0600000000000000" pitchFamily="50" charset="-128"/>
                  <a:ea typeface="HGPｺﾞｼｯｸM" panose="020B0600000000000000" pitchFamily="50" charset="-128"/>
                </a:rPr>
                <a:t>都道府県</a:t>
              </a:r>
              <a:r>
                <a:rPr lang="ja-JP" altLang="en-US" sz="1050" dirty="0">
                  <a:solidFill>
                    <a:prstClr val="black"/>
                  </a:solidFill>
                  <a:latin typeface="HGPｺﾞｼｯｸM" panose="020B0600000000000000" pitchFamily="50" charset="-128"/>
                  <a:ea typeface="HGPｺﾞｼｯｸM" panose="020B0600000000000000" pitchFamily="50" charset="-128"/>
                </a:rPr>
                <a:t>は、</a:t>
              </a:r>
              <a:r>
                <a:rPr lang="ja-JP" altLang="en-US" sz="1050" u="sng" dirty="0">
                  <a:solidFill>
                    <a:prstClr val="black"/>
                  </a:solidFill>
                  <a:latin typeface="HGPｺﾞｼｯｸM" panose="020B0600000000000000" pitchFamily="50" charset="-128"/>
                  <a:ea typeface="HGPｺﾞｼｯｸM" panose="020B0600000000000000" pitchFamily="50" charset="-128"/>
                </a:rPr>
                <a:t>二次医療圏及び老人福祉圏域</a:t>
              </a:r>
              <a:r>
                <a:rPr lang="ja-JP" altLang="en-US" sz="1050" dirty="0">
                  <a:solidFill>
                    <a:prstClr val="black"/>
                  </a:solidFill>
                  <a:latin typeface="HGPｺﾞｼｯｸM" panose="020B0600000000000000" pitchFamily="50" charset="-128"/>
                  <a:ea typeface="HGPｺﾞｼｯｸM" panose="020B0600000000000000" pitchFamily="50" charset="-128"/>
                </a:rPr>
                <a:t>を念頭に置きつつ、地域の実情を踏まえて</a:t>
              </a:r>
              <a:r>
                <a:rPr lang="ja-JP" altLang="en-US" sz="1050" dirty="0" smtClean="0">
                  <a:solidFill>
                    <a:prstClr val="black"/>
                  </a:solidFill>
                  <a:latin typeface="HGPｺﾞｼｯｸM" panose="020B0600000000000000" pitchFamily="50" charset="-128"/>
                  <a:ea typeface="HGPｺﾞｼｯｸM" panose="020B0600000000000000" pitchFamily="50" charset="-128"/>
                </a:rPr>
                <a:t>設定。</a:t>
              </a:r>
              <a:r>
                <a:rPr lang="ja-JP" altLang="en-US" sz="1050" u="sng" dirty="0" smtClean="0">
                  <a:solidFill>
                    <a:prstClr val="black"/>
                  </a:solidFill>
                  <a:latin typeface="HGPｺﾞｼｯｸM" panose="020B0600000000000000" pitchFamily="50" charset="-128"/>
                  <a:ea typeface="HGPｺﾞｼｯｸM" panose="020B0600000000000000" pitchFamily="50" charset="-128"/>
                </a:rPr>
                <a:t>市町村</a:t>
              </a:r>
              <a:r>
                <a:rPr lang="ja-JP" altLang="en-US" sz="1050" dirty="0" smtClean="0">
                  <a:solidFill>
                    <a:prstClr val="black"/>
                  </a:solidFill>
                  <a:latin typeface="HGPｺﾞｼｯｸM" panose="020B0600000000000000" pitchFamily="50" charset="-128"/>
                  <a:ea typeface="HGPｺﾞｼｯｸM" panose="020B0600000000000000" pitchFamily="50" charset="-128"/>
                </a:rPr>
                <a:t>は、</a:t>
              </a:r>
              <a:r>
                <a:rPr lang="ja-JP" altLang="en-US" sz="1050" u="sng" dirty="0" smtClean="0">
                  <a:solidFill>
                    <a:prstClr val="black"/>
                  </a:solidFill>
                  <a:latin typeface="HGPｺﾞｼｯｸM" panose="020B0600000000000000" pitchFamily="50" charset="-128"/>
                  <a:ea typeface="HGPｺﾞｼｯｸM" panose="020B0600000000000000" pitchFamily="50" charset="-128"/>
                </a:rPr>
                <a:t>日常生活圏域</a:t>
              </a:r>
              <a:r>
                <a:rPr lang="ja-JP" altLang="en-US" sz="1050" dirty="0" smtClean="0">
                  <a:solidFill>
                    <a:prstClr val="black"/>
                  </a:solidFill>
                  <a:latin typeface="HGPｺﾞｼｯｸM" panose="020B0600000000000000" pitchFamily="50" charset="-128"/>
                  <a:ea typeface="HGPｺﾞｼｯｸM" panose="020B0600000000000000" pitchFamily="50" charset="-128"/>
                </a:rPr>
                <a:t>を念頭に設定。）</a:t>
              </a:r>
              <a:endParaRPr lang="en-US" altLang="ja-JP" sz="105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700" dirty="0">
                <a:solidFill>
                  <a:prstClr val="black"/>
                </a:solidFill>
                <a:latin typeface="ＭＳ ゴシック" panose="020B0609070205080204" pitchFamily="49" charset="-128"/>
                <a:ea typeface="ＭＳ ゴシック" panose="020B0609070205080204" pitchFamily="49" charset="-128"/>
              </a:endParaRPr>
            </a:p>
            <a:p>
              <a:pPr marL="269875" indent="-269875" defTabSz="914125"/>
              <a:r>
                <a:rPr lang="ja-JP" altLang="en-US" sz="1500" b="1" dirty="0">
                  <a:solidFill>
                    <a:prstClr val="black"/>
                  </a:solidFill>
                  <a:latin typeface="HGSｺﾞｼｯｸM" panose="020B0600000000000000" pitchFamily="50" charset="-128"/>
                  <a:ea typeface="HGSｺﾞｼｯｸM" panose="020B0600000000000000" pitchFamily="50" charset="-128"/>
                </a:rPr>
                <a:t>○　都道府県は市町村計画の事業をとりまとめて、都道府県計画</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を</a:t>
              </a:r>
              <a:r>
                <a:rPr lang="ja-JP" altLang="en-US" sz="1500" b="1" dirty="0">
                  <a:solidFill>
                    <a:prstClr val="black"/>
                  </a:solidFill>
                  <a:latin typeface="HGSｺﾞｼｯｸM" panose="020B0600000000000000" pitchFamily="50" charset="-128"/>
                  <a:ea typeface="HGSｺﾞｼｯｸM" panose="020B0600000000000000" pitchFamily="50" charset="-128"/>
                </a:rPr>
                <a:t>作成</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a:t>
              </a:r>
              <a:endParaRPr lang="en-US" altLang="ja-JP" sz="1500" b="1" dirty="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200" i="1" dirty="0" smtClean="0">
                <a:solidFill>
                  <a:prstClr val="black"/>
                </a:solidFill>
                <a:latin typeface="ＭＳ Ｐゴシック"/>
              </a:endParaRPr>
            </a:p>
          </p:txBody>
        </p:sp>
        <p:sp>
          <p:nvSpPr>
            <p:cNvPr id="8" name="テキスト ボックス 7"/>
            <p:cNvSpPr txBox="1"/>
            <p:nvPr/>
          </p:nvSpPr>
          <p:spPr>
            <a:xfrm>
              <a:off x="38454" y="5085184"/>
              <a:ext cx="9775038" cy="345359"/>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第３　都道府県計画・市町村</a:t>
              </a:r>
              <a:r>
                <a:rPr lang="ja-JP" altLang="en-US" sz="1600" b="1" dirty="0">
                  <a:solidFill>
                    <a:prstClr val="black"/>
                  </a:solidFill>
                  <a:latin typeface="ＭＳ ゴシック" panose="020B0609070205080204" pitchFamily="49" charset="-128"/>
                  <a:ea typeface="ＭＳ ゴシック" panose="020B0609070205080204" pitchFamily="49" charset="-128"/>
                </a:rPr>
                <a:t>計画の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作成と整合性</a:t>
              </a:r>
              <a:r>
                <a:rPr lang="ja-JP" altLang="en-US" sz="1600" b="1" dirty="0">
                  <a:solidFill>
                    <a:prstClr val="black"/>
                  </a:solidFill>
                  <a:latin typeface="ＭＳ ゴシック" panose="020B0609070205080204" pitchFamily="49" charset="-128"/>
                  <a:ea typeface="ＭＳ ゴシック" panose="020B0609070205080204" pitchFamily="49" charset="-128"/>
                </a:rPr>
                <a:t>の</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確保</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sp>
        <p:nvSpPr>
          <p:cNvPr id="14" name="正方形/長方形 13"/>
          <p:cNvSpPr/>
          <p:nvPr/>
        </p:nvSpPr>
        <p:spPr>
          <a:xfrm>
            <a:off x="57245" y="31840"/>
            <a:ext cx="9770315" cy="19082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200" dirty="0" smtClean="0">
              <a:solidFill>
                <a:prstClr val="black"/>
              </a:solidFill>
              <a:latin typeface="HGSｺﾞｼｯｸM" panose="020B0600000000000000" pitchFamily="50" charset="-128"/>
              <a:ea typeface="HGSｺﾞｼｯｸM" panose="020B0600000000000000" pitchFamily="50" charset="-128"/>
            </a:endParaRPr>
          </a:p>
          <a:p>
            <a:pPr defTabSz="914125"/>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都道府県</a:t>
            </a:r>
            <a:r>
              <a:rPr lang="ja-JP" altLang="en-US" sz="1500" b="1" dirty="0">
                <a:solidFill>
                  <a:prstClr val="black"/>
                </a:solidFill>
                <a:latin typeface="HGSｺﾞｼｯｸM" panose="020B0600000000000000" pitchFamily="50" charset="-128"/>
                <a:ea typeface="HGSｺﾞｼｯｸM" panose="020B0600000000000000" pitchFamily="50" charset="-128"/>
              </a:rPr>
              <a:t>計画・医療計画・都道府県介護保険事業支援計画の整合性の</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確保等</a:t>
            </a:r>
            <a:r>
              <a:rPr lang="en-US" altLang="ja-JP" sz="1500" b="1" dirty="0" smtClean="0">
                <a:solidFill>
                  <a:prstClr val="black"/>
                </a:solidFill>
                <a:latin typeface="HGSｺﾞｼｯｸM" panose="020B0600000000000000" pitchFamily="50" charset="-128"/>
                <a:ea typeface="HGSｺﾞｼｯｸM" panose="020B0600000000000000" pitchFamily="50" charset="-128"/>
              </a:rPr>
              <a:t>】</a:t>
            </a:r>
          </a:p>
          <a:p>
            <a:pPr defTabSz="914125"/>
            <a:endParaRPr lang="en-US" altLang="ja-JP" sz="500" b="1" dirty="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1500"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　平成</a:t>
            </a:r>
            <a:r>
              <a:rPr lang="en-US" altLang="ja-JP" sz="1500" b="1" dirty="0">
                <a:solidFill>
                  <a:prstClr val="black"/>
                </a:solidFill>
                <a:latin typeface="HGSｺﾞｼｯｸM" panose="020B0600000000000000" pitchFamily="50" charset="-128"/>
                <a:ea typeface="HGSｺﾞｼｯｸM" panose="020B0600000000000000" pitchFamily="50" charset="-128"/>
              </a:rPr>
              <a:t>30</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年度以降（医療計画と介護保険事業（支援）計画のサイクルが一致）に向けた取組</a:t>
            </a:r>
            <a:r>
              <a:rPr lang="ja-JP" altLang="en-US" sz="1500" dirty="0" smtClean="0">
                <a:solidFill>
                  <a:prstClr val="black"/>
                </a:solidFill>
                <a:latin typeface="HGPｺﾞｼｯｸM" panose="020B0600000000000000" pitchFamily="50" charset="-128"/>
                <a:ea typeface="HGPｺﾞｼｯｸM" panose="020B0600000000000000" pitchFamily="50" charset="-128"/>
              </a:rPr>
              <a:t>  </a:t>
            </a:r>
            <a:r>
              <a:rPr lang="ja-JP" altLang="en-US" sz="1500" dirty="0">
                <a:solidFill>
                  <a:prstClr val="black"/>
                </a:solidFill>
                <a:latin typeface="HGPｺﾞｼｯｸM" panose="020B0600000000000000" pitchFamily="50" charset="-128"/>
                <a:ea typeface="HGPｺﾞｼｯｸM" panose="020B0600000000000000" pitchFamily="50" charset="-128"/>
              </a:rPr>
              <a:t>　</a:t>
            </a:r>
            <a:endParaRPr lang="en-US" altLang="ja-JP" sz="15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300" dirty="0">
                <a:solidFill>
                  <a:prstClr val="black"/>
                </a:solidFill>
                <a:latin typeface="HGPｺﾞｼｯｸM" panose="020B0600000000000000" pitchFamily="50" charset="-128"/>
                <a:ea typeface="HGPｺﾞｼｯｸM" panose="020B0600000000000000" pitchFamily="50" charset="-128"/>
              </a:rPr>
              <a:t>　</a:t>
            </a:r>
            <a:r>
              <a:rPr lang="ja-JP" altLang="en-US" sz="300" dirty="0" smtClean="0">
                <a:solidFill>
                  <a:prstClr val="black"/>
                </a:solidFill>
                <a:latin typeface="HGPｺﾞｼｯｸM" panose="020B0600000000000000" pitchFamily="50" charset="-128"/>
                <a:ea typeface="HGPｺﾞｼｯｸM" panose="020B0600000000000000" pitchFamily="50" charset="-128"/>
              </a:rPr>
              <a:t>　　　</a:t>
            </a:r>
            <a:endParaRPr lang="en-US" altLang="ja-JP" sz="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各計画の作成に当たって、より緊密な連携が図られるような体制の整備</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両計画</a:t>
            </a:r>
            <a:r>
              <a:rPr lang="ja-JP" altLang="en-US" sz="1300" dirty="0">
                <a:solidFill>
                  <a:prstClr val="black"/>
                </a:solidFill>
                <a:latin typeface="HGPｺﾞｼｯｸM" panose="020B0600000000000000" pitchFamily="50" charset="-128"/>
                <a:ea typeface="HGPｺﾞｼｯｸM" panose="020B0600000000000000" pitchFamily="50" charset="-128"/>
              </a:rPr>
              <a:t>の</a:t>
            </a:r>
            <a:r>
              <a:rPr lang="ja-JP" altLang="en-US" sz="1300" u="sng" dirty="0">
                <a:solidFill>
                  <a:prstClr val="black"/>
                </a:solidFill>
                <a:latin typeface="HGPｺﾞｼｯｸM" panose="020B0600000000000000" pitchFamily="50" charset="-128"/>
                <a:ea typeface="HGPｺﾞｼｯｸM" panose="020B0600000000000000" pitchFamily="50" charset="-128"/>
              </a:rPr>
              <a:t>区域</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の整合性</a:t>
            </a:r>
            <a:r>
              <a:rPr lang="ja-JP" altLang="en-US" sz="1300" dirty="0" smtClean="0">
                <a:solidFill>
                  <a:prstClr val="black"/>
                </a:solidFill>
                <a:latin typeface="HGPｺﾞｼｯｸM" panose="020B0600000000000000" pitchFamily="50" charset="-128"/>
                <a:ea typeface="HGPｺﾞｼｯｸM" panose="020B0600000000000000" pitchFamily="50" charset="-128"/>
              </a:rPr>
              <a:t>の確保  ／  両計画の人口推計などの</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基礎データ等についての整合性</a:t>
            </a:r>
            <a:r>
              <a:rPr lang="ja-JP" altLang="en-US" sz="1300" dirty="0" smtClean="0">
                <a:solidFill>
                  <a:prstClr val="black"/>
                </a:solidFill>
                <a:latin typeface="HGPｺﾞｼｯｸM" panose="020B0600000000000000" pitchFamily="50" charset="-128"/>
                <a:ea typeface="HGPｺﾞｼｯｸM" panose="020B0600000000000000" pitchFamily="50" charset="-128"/>
              </a:rPr>
              <a:t>の確保</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800" dirty="0" smtClean="0">
              <a:solidFill>
                <a:prstClr val="black"/>
              </a:solidFill>
              <a:latin typeface="ＭＳ ゴシック" panose="020B0609070205080204" pitchFamily="49" charset="-128"/>
              <a:ea typeface="ＭＳ ゴシック" panose="020B0609070205080204" pitchFamily="49" charset="-128"/>
            </a:endParaRPr>
          </a:p>
          <a:p>
            <a:pPr defTabSz="914125"/>
            <a:r>
              <a:rPr lang="ja-JP" altLang="en-US" sz="1500"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　平成</a:t>
            </a:r>
            <a:r>
              <a:rPr lang="en-US" altLang="ja-JP" sz="1500" b="1" dirty="0">
                <a:solidFill>
                  <a:prstClr val="black"/>
                </a:solidFill>
                <a:latin typeface="HGSｺﾞｼｯｸM" panose="020B0600000000000000" pitchFamily="50" charset="-128"/>
                <a:ea typeface="HGSｺﾞｼｯｸM" panose="020B0600000000000000" pitchFamily="50" charset="-128"/>
              </a:rPr>
              <a:t>30</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年度までにおいても、各計画において医療・介護の連携を強化するための取組</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defTabSz="914125"/>
            <a:r>
              <a:rPr lang="ja-JP" altLang="en-US" sz="300" dirty="0" smtClean="0">
                <a:solidFill>
                  <a:prstClr val="black"/>
                </a:solidFill>
                <a:latin typeface="ＭＳ Ｐゴシック"/>
              </a:rPr>
              <a:t>　</a:t>
            </a:r>
            <a:endParaRPr lang="en-US" altLang="ja-JP" sz="300" dirty="0" smtClean="0">
              <a:solidFill>
                <a:prstClr val="black"/>
              </a:solidFill>
              <a:latin typeface="ＭＳ Ｐゴシック"/>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第６期介護保険事業（支援）計画</a:t>
            </a:r>
            <a:r>
              <a:rPr lang="ja-JP" altLang="en-US" sz="1300" dirty="0" smtClean="0">
                <a:solidFill>
                  <a:prstClr val="black"/>
                </a:solidFill>
                <a:latin typeface="HGPｺﾞｼｯｸM" panose="020B0600000000000000" pitchFamily="50" charset="-128"/>
                <a:ea typeface="HGPｺﾞｼｯｸM" panose="020B0600000000000000" pitchFamily="50" charset="-128"/>
              </a:rPr>
              <a:t>における</a:t>
            </a:r>
            <a:r>
              <a:rPr lang="ja-JP" altLang="en-US" sz="1300" u="sng" dirty="0">
                <a:solidFill>
                  <a:prstClr val="black"/>
                </a:solidFill>
                <a:latin typeface="HGPｺﾞｼｯｸM" panose="020B0600000000000000" pitchFamily="50" charset="-128"/>
                <a:ea typeface="HGPｺﾞｼｯｸM" panose="020B0600000000000000" pitchFamily="50" charset="-128"/>
              </a:rPr>
              <a:t>在宅</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医療・介護連携</a:t>
            </a:r>
            <a:r>
              <a:rPr lang="ja-JP" altLang="en-US" sz="1300" dirty="0" smtClean="0">
                <a:solidFill>
                  <a:prstClr val="black"/>
                </a:solidFill>
                <a:latin typeface="HGPｺﾞｼｯｸM" panose="020B0600000000000000" pitchFamily="50" charset="-128"/>
                <a:ea typeface="HGPｺﾞｼｯｸM" panose="020B0600000000000000" pitchFamily="50" charset="-128"/>
              </a:rPr>
              <a:t>、</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認知症対策</a:t>
            </a:r>
            <a:r>
              <a:rPr lang="ja-JP" altLang="en-US" sz="1300" dirty="0" smtClean="0">
                <a:solidFill>
                  <a:prstClr val="black"/>
                </a:solidFill>
                <a:latin typeface="HGPｺﾞｼｯｸM" panose="020B0600000000000000" pitchFamily="50" charset="-128"/>
                <a:ea typeface="HGPｺﾞｼｯｸM" panose="020B0600000000000000" pitchFamily="50" charset="-128"/>
              </a:rPr>
              <a:t>、地域ケア会議の開催による多職種協働等の推進</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地域医療構想</a:t>
            </a:r>
            <a:r>
              <a:rPr lang="ja-JP" altLang="en-US" sz="1300" dirty="0" smtClean="0">
                <a:solidFill>
                  <a:prstClr val="black"/>
                </a:solidFill>
                <a:latin typeface="HGPｺﾞｼｯｸM" panose="020B0600000000000000" pitchFamily="50" charset="-128"/>
                <a:ea typeface="HGPｺﾞｼｯｸM" panose="020B0600000000000000" pitchFamily="50" charset="-128"/>
              </a:rPr>
              <a:t>における急性期から、回復期、慢性期、在宅医療・介護に至る切れ目のないサービス提供体制の確保等</a:t>
            </a:r>
            <a:endParaRPr lang="en-US" altLang="ja-JP" sz="1300" dirty="0" smtClean="0">
              <a:solidFill>
                <a:prstClr val="black"/>
              </a:solidFill>
              <a:latin typeface="HGPｺﾞｼｯｸM" panose="020B0600000000000000" pitchFamily="50" charset="-128"/>
              <a:ea typeface="HGPｺﾞｼｯｸM" panose="020B0600000000000000" pitchFamily="50" charset="-128"/>
            </a:endParaRPr>
          </a:p>
        </p:txBody>
      </p:sp>
      <p:grpSp>
        <p:nvGrpSpPr>
          <p:cNvPr id="5" name="グループ化 4"/>
          <p:cNvGrpSpPr/>
          <p:nvPr/>
        </p:nvGrpSpPr>
        <p:grpSpPr>
          <a:xfrm>
            <a:off x="52544" y="4393261"/>
            <a:ext cx="9789107" cy="2597891"/>
            <a:chOff x="38454" y="4653136"/>
            <a:chExt cx="9789107" cy="2597891"/>
          </a:xfrm>
        </p:grpSpPr>
        <p:sp>
          <p:nvSpPr>
            <p:cNvPr id="11" name="正方形/長方形 10"/>
            <p:cNvSpPr/>
            <p:nvPr/>
          </p:nvSpPr>
          <p:spPr>
            <a:xfrm>
              <a:off x="38454" y="4983613"/>
              <a:ext cx="9775038" cy="20774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69875" indent="-269875" defTabSz="914125"/>
              <a:endParaRPr lang="en-US" altLang="ja-JP" sz="300"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a:t>
              </a:r>
              <a:r>
                <a:rPr lang="ja-JP" altLang="en-US" sz="1500" b="1" dirty="0">
                  <a:solidFill>
                    <a:prstClr val="black"/>
                  </a:solidFill>
                  <a:latin typeface="HGSｺﾞｼｯｸM" panose="020B0600000000000000" pitchFamily="50" charset="-128"/>
                  <a:ea typeface="HGSｺﾞｼｯｸM" panose="020B0600000000000000" pitchFamily="50" charset="-128"/>
                </a:rPr>
                <a:t>　</a:t>
              </a:r>
              <a:r>
                <a:rPr lang="ja-JP" altLang="en-US" sz="1500" b="1" dirty="0" smtClean="0">
                  <a:solidFill>
                    <a:prstClr val="black"/>
                  </a:solidFill>
                  <a:latin typeface="HGSｺﾞｼｯｸM" panose="020B0600000000000000" pitchFamily="50" charset="-128"/>
                  <a:ea typeface="HGSｺﾞｼｯｸM" panose="020B0600000000000000" pitchFamily="50" charset="-128"/>
                </a:rPr>
                <a:t>基金に関する基本的な事項</a:t>
              </a:r>
              <a:endParaRPr lang="en-US" altLang="ja-JP" sz="1500" b="1" dirty="0" smtClean="0">
                <a:solidFill>
                  <a:prstClr val="black"/>
                </a:solidFill>
                <a:latin typeface="HGSｺﾞｼｯｸM" panose="020B0600000000000000" pitchFamily="50" charset="-128"/>
                <a:ea typeface="HGSｺﾞｼｯｸM" panose="020B0600000000000000" pitchFamily="50" charset="-128"/>
              </a:endParaRPr>
            </a:p>
            <a:p>
              <a:pPr marL="269875" indent="-269875" defTabSz="914125"/>
              <a:endParaRPr lang="en-US" altLang="ja-JP" sz="300" dirty="0" smtClean="0">
                <a:solidFill>
                  <a:prstClr val="black"/>
                </a:solidFill>
                <a:latin typeface="ＭＳ Ｐゴシック"/>
              </a:endParaRPr>
            </a:p>
            <a:p>
              <a:pPr marL="269875" indent="-269875" defTabSz="914125"/>
              <a:r>
                <a:rPr lang="ja-JP" altLang="en-US" sz="1300" dirty="0" smtClean="0">
                  <a:solidFill>
                    <a:prstClr val="black"/>
                  </a:solidFill>
                  <a:latin typeface="HGPｺﾞｼｯｸM" panose="020B0600000000000000" pitchFamily="50" charset="-128"/>
                  <a:ea typeface="HGPｺﾞｼｯｸM" panose="020B0600000000000000" pitchFamily="50" charset="-128"/>
                </a:rPr>
                <a:t>　　・ 関係者の意見が反映される仕組みの整備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事業主体間の公平性など公正性・透明性の確保</a:t>
              </a:r>
              <a:r>
                <a:rPr lang="ja-JP" altLang="en-US" sz="1300" dirty="0" smtClean="0">
                  <a:solidFill>
                    <a:prstClr val="black"/>
                  </a:solidFill>
                  <a:latin typeface="HGPｺﾞｼｯｸM" panose="020B0600000000000000" pitchFamily="50" charset="-128"/>
                  <a:ea typeface="HGPｺﾞｼｯｸM" panose="020B0600000000000000" pitchFamily="50" charset="-128"/>
                </a:rPr>
                <a:t>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診療報酬・介護報酬等との役割分担</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defTabSz="914125"/>
              <a:r>
                <a:rPr lang="ja-JP" altLang="en-US" sz="1300" dirty="0">
                  <a:solidFill>
                    <a:prstClr val="black"/>
                  </a:solidFill>
                  <a:latin typeface="HGPｺﾞｼｯｸM" panose="020B0600000000000000" pitchFamily="50" charset="-128"/>
                  <a:ea typeface="HGPｺﾞｼｯｸM" panose="020B0600000000000000" pitchFamily="50" charset="-128"/>
                </a:rPr>
                <a:t>　</a:t>
              </a:r>
              <a:r>
                <a:rPr lang="ja-JP" altLang="en-US" sz="1300" dirty="0" smtClean="0">
                  <a:solidFill>
                    <a:prstClr val="black"/>
                  </a:solidFill>
                  <a:latin typeface="HGPｺﾞｼｯｸM" panose="020B0600000000000000" pitchFamily="50" charset="-128"/>
                  <a:ea typeface="HGPｺﾞｼｯｸM" panose="020B0600000000000000" pitchFamily="50" charset="-128"/>
                </a:rPr>
                <a:t>　・ 都道府県は、市町村の協力を得つつ、事業の事後評価等を実施  ／  </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国は、都道府県の事業</a:t>
              </a:r>
              <a:r>
                <a:rPr lang="ja-JP" altLang="en-US" sz="1300" u="sng" dirty="0">
                  <a:solidFill>
                    <a:prstClr val="black"/>
                  </a:solidFill>
                  <a:latin typeface="HGPｺﾞｼｯｸM" panose="020B0600000000000000" pitchFamily="50" charset="-128"/>
                  <a:ea typeface="HGPｺﾞｼｯｸM" panose="020B0600000000000000" pitchFamily="50" charset="-128"/>
                </a:rPr>
                <a:t>を</a:t>
              </a:r>
              <a:r>
                <a:rPr lang="ja-JP" altLang="en-US" sz="1300" u="sng" dirty="0" smtClean="0">
                  <a:solidFill>
                    <a:prstClr val="black"/>
                  </a:solidFill>
                  <a:latin typeface="HGPｺﾞｼｯｸM" panose="020B0600000000000000" pitchFamily="50" charset="-128"/>
                  <a:ea typeface="HGPｺﾞｼｯｸM" panose="020B0600000000000000" pitchFamily="50" charset="-128"/>
                </a:rPr>
                <a:t>検証し、基金の配分等に活用</a:t>
              </a:r>
              <a:endParaRPr lang="en-US" altLang="ja-JP" sz="1300" u="sng" dirty="0" smtClean="0">
                <a:solidFill>
                  <a:prstClr val="black"/>
                </a:solidFill>
                <a:latin typeface="HGPｺﾞｼｯｸM" panose="020B0600000000000000" pitchFamily="50" charset="-128"/>
                <a:ea typeface="HGPｺﾞｼｯｸM" panose="020B0600000000000000" pitchFamily="50" charset="-128"/>
              </a:endParaRPr>
            </a:p>
            <a:p>
              <a:pPr defTabSz="914125"/>
              <a:endParaRPr lang="en-US" altLang="ja-JP" sz="800" dirty="0" smtClean="0">
                <a:solidFill>
                  <a:prstClr val="black"/>
                </a:solidFill>
                <a:latin typeface="ＭＳ Ｐゴシック"/>
              </a:endParaRPr>
            </a:p>
            <a:p>
              <a:pPr defTabSz="914125"/>
              <a:r>
                <a:rPr lang="ja-JP" altLang="en-US" sz="1500" b="1" dirty="0" smtClean="0">
                  <a:solidFill>
                    <a:prstClr val="black"/>
                  </a:solidFill>
                  <a:latin typeface="HGSｺﾞｼｯｸM" panose="020B0600000000000000" pitchFamily="50" charset="-128"/>
                  <a:ea typeface="HGSｺﾞｼｯｸM" panose="020B0600000000000000" pitchFamily="50" charset="-128"/>
                </a:rPr>
                <a:t>○　</a:t>
              </a:r>
              <a:r>
                <a:rPr lang="ja-JP" altLang="en-US" sz="1500" b="1" u="sng" dirty="0" smtClean="0">
                  <a:solidFill>
                    <a:prstClr val="black"/>
                  </a:solidFill>
                  <a:latin typeface="HGSｺﾞｼｯｸM" panose="020B0600000000000000" pitchFamily="50" charset="-128"/>
                  <a:ea typeface="HGSｺﾞｼｯｸM" panose="020B0600000000000000" pitchFamily="50" charset="-128"/>
                </a:rPr>
                <a:t>基金を充てて実施する事業の範囲</a:t>
              </a:r>
              <a:endParaRPr lang="en-US" altLang="ja-JP" sz="1500" b="1" u="sng" dirty="0" smtClean="0">
                <a:solidFill>
                  <a:prstClr val="black"/>
                </a:solidFill>
                <a:latin typeface="HGSｺﾞｼｯｸM" panose="020B0600000000000000" pitchFamily="50" charset="-128"/>
                <a:ea typeface="HGSｺﾞｼｯｸM" panose="020B0600000000000000" pitchFamily="50" charset="-128"/>
              </a:endParaRPr>
            </a:p>
            <a:p>
              <a:pPr defTabSz="914125"/>
              <a:endParaRPr lang="en-US" altLang="ja-JP" sz="1400" dirty="0" smtClean="0">
                <a:solidFill>
                  <a:prstClr val="black"/>
                </a:solidFill>
                <a:latin typeface="ＭＳ Ｐゴシック"/>
              </a:endParaRPr>
            </a:p>
            <a:p>
              <a:pPr defTabSz="914125"/>
              <a:endParaRPr lang="en-US" altLang="ja-JP" sz="1200" dirty="0" smtClean="0">
                <a:solidFill>
                  <a:prstClr val="black"/>
                </a:solidFill>
                <a:latin typeface="ＭＳ Ｐゴシック"/>
              </a:endParaRPr>
            </a:p>
            <a:p>
              <a:pPr defTabSz="914125"/>
              <a:endParaRPr lang="en-US" altLang="ja-JP" sz="1200" dirty="0">
                <a:solidFill>
                  <a:prstClr val="black"/>
                </a:solidFill>
                <a:latin typeface="ＭＳ Ｐゴシック"/>
              </a:endParaRPr>
            </a:p>
            <a:p>
              <a:pPr defTabSz="914125"/>
              <a:endParaRPr lang="en-US" altLang="ja-JP" sz="900" dirty="0" smtClean="0">
                <a:solidFill>
                  <a:prstClr val="black"/>
                </a:solidFill>
                <a:latin typeface="ＭＳ Ｐゴシック"/>
              </a:endParaRPr>
            </a:p>
            <a:p>
              <a:pPr defTabSz="914125"/>
              <a:endParaRPr lang="en-US" altLang="ja-JP" sz="600" dirty="0" smtClean="0">
                <a:solidFill>
                  <a:prstClr val="black"/>
                </a:solidFill>
                <a:latin typeface="ＭＳ Ｐゴシック"/>
              </a:endParaRPr>
            </a:p>
            <a:p>
              <a:pPr defTabSz="914125"/>
              <a:endParaRPr lang="en-US" altLang="ja-JP" sz="600" dirty="0">
                <a:solidFill>
                  <a:prstClr val="black"/>
                </a:solidFill>
                <a:latin typeface="ＭＳ Ｐゴシック"/>
              </a:endParaRPr>
            </a:p>
          </p:txBody>
        </p:sp>
        <p:sp>
          <p:nvSpPr>
            <p:cNvPr id="12" name="テキスト ボックス 11"/>
            <p:cNvSpPr txBox="1"/>
            <p:nvPr/>
          </p:nvSpPr>
          <p:spPr>
            <a:xfrm>
              <a:off x="38454" y="4653136"/>
              <a:ext cx="9775038" cy="338554"/>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125"/>
              <a:r>
                <a:rPr lang="ja-JP" altLang="en-US" sz="1600" b="1" dirty="0" smtClean="0">
                  <a:solidFill>
                    <a:prstClr val="black"/>
                  </a:solidFill>
                  <a:latin typeface="ＭＳ ゴシック" panose="020B0609070205080204" pitchFamily="49" charset="-128"/>
                  <a:ea typeface="ＭＳ ゴシック" panose="020B0609070205080204" pitchFamily="49" charset="-128"/>
                </a:rPr>
                <a:t>第４</a:t>
              </a:r>
              <a:r>
                <a:rPr lang="ja-JP" altLang="en-US" sz="1600" b="1" dirty="0">
                  <a:solidFill>
                    <a:prstClr val="black"/>
                  </a:solidFill>
                  <a:latin typeface="ＭＳ ゴシック" panose="020B0609070205080204" pitchFamily="49" charset="-128"/>
                  <a:ea typeface="ＭＳ ゴシック" panose="020B0609070205080204" pitchFamily="49" charset="-128"/>
                </a:rPr>
                <a:t>　</a:t>
              </a:r>
              <a:r>
                <a:rPr lang="ja-JP" altLang="en-US" sz="1600" b="1" dirty="0" smtClean="0">
                  <a:solidFill>
                    <a:prstClr val="black"/>
                  </a:solidFill>
                  <a:latin typeface="ＭＳ ゴシック" panose="020B0609070205080204" pitchFamily="49" charset="-128"/>
                  <a:ea typeface="ＭＳ ゴシック" panose="020B0609070205080204" pitchFamily="49" charset="-128"/>
                </a:rPr>
                <a:t>新たな財政支援制度（基金）に関する事項</a:t>
              </a:r>
              <a:endParaRPr lang="en-US" altLang="ja-JP" sz="1600" b="1" dirty="0">
                <a:solidFill>
                  <a:prstClr val="black"/>
                </a:solidFill>
                <a:latin typeface="ＭＳ ゴシック" panose="020B0609070205080204" pitchFamily="49" charset="-128"/>
                <a:ea typeface="ＭＳ ゴシック" panose="020B0609070205080204" pitchFamily="49" charset="-128"/>
              </a:endParaRPr>
            </a:p>
          </p:txBody>
        </p:sp>
        <p:grpSp>
          <p:nvGrpSpPr>
            <p:cNvPr id="13" name="グループ化 12"/>
            <p:cNvGrpSpPr/>
            <p:nvPr/>
          </p:nvGrpSpPr>
          <p:grpSpPr>
            <a:xfrm>
              <a:off x="272480" y="6172068"/>
              <a:ext cx="9464295" cy="709600"/>
              <a:chOff x="370878" y="4101866"/>
              <a:chExt cx="8383982" cy="709600"/>
            </a:xfrm>
          </p:grpSpPr>
          <p:sp>
            <p:nvSpPr>
              <p:cNvPr id="17" name="正方形/長方形 16"/>
              <p:cNvSpPr/>
              <p:nvPr/>
            </p:nvSpPr>
            <p:spPr>
              <a:xfrm>
                <a:off x="370878" y="4101866"/>
                <a:ext cx="8377585" cy="68553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125"/>
                <a:endParaRPr lang="en-US" altLang="ja-JP" sz="1300" dirty="0">
                  <a:solidFill>
                    <a:sysClr val="windowText" lastClr="000000"/>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370878" y="4103233"/>
                <a:ext cx="5904655" cy="692497"/>
              </a:xfrm>
              <a:prstGeom prst="rect">
                <a:avLst/>
              </a:prstGeom>
              <a:noFill/>
            </p:spPr>
            <p:txBody>
              <a:bodyPr wrap="square" rtlCol="0">
                <a:spAutoFit/>
              </a:bodyPr>
              <a:lstStyle/>
              <a:p>
                <a:pPr marL="90488" indent="-90488" defTabSz="914125"/>
                <a:r>
                  <a:rPr lang="ja-JP" altLang="en-US" sz="1300" dirty="0" smtClean="0">
                    <a:solidFill>
                      <a:prstClr val="black"/>
                    </a:solidFill>
                    <a:latin typeface="ＭＳ ゴシック" panose="020B0609070205080204" pitchFamily="49" charset="-128"/>
                    <a:ea typeface="ＭＳ ゴシック" panose="020B0609070205080204" pitchFamily="49" charset="-128"/>
                  </a:rPr>
                  <a:t>１</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dirty="0" smtClean="0">
                    <a:solidFill>
                      <a:prstClr val="black"/>
                    </a:solidFill>
                    <a:latin typeface="ＭＳ ゴシック" panose="020B0609070205080204" pitchFamily="49" charset="-128"/>
                    <a:ea typeface="ＭＳ ゴシック" panose="020B0609070205080204" pitchFamily="49" charset="-128"/>
                  </a:rPr>
                  <a:t>地域</a:t>
                </a:r>
                <a:r>
                  <a:rPr lang="ja-JP" altLang="en-US" sz="1300" dirty="0">
                    <a:solidFill>
                      <a:prstClr val="black"/>
                    </a:solidFill>
                    <a:latin typeface="ＭＳ ゴシック" panose="020B0609070205080204" pitchFamily="49" charset="-128"/>
                    <a:ea typeface="ＭＳ ゴシック" panose="020B0609070205080204" pitchFamily="49" charset="-128"/>
                  </a:rPr>
                  <a:t>医療構想の達成に向けた</a:t>
                </a:r>
                <a:r>
                  <a:rPr lang="ja-JP" altLang="en-US" sz="1300" u="sng" dirty="0">
                    <a:solidFill>
                      <a:prstClr val="black"/>
                    </a:solidFill>
                    <a:latin typeface="ＭＳ ゴシック" panose="020B0609070205080204" pitchFamily="49" charset="-128"/>
                    <a:ea typeface="ＭＳ ゴシック" panose="020B0609070205080204" pitchFamily="49" charset="-128"/>
                  </a:rPr>
                  <a:t>医療機関の施設又は設備の整備</a:t>
                </a:r>
                <a:r>
                  <a:rPr lang="ja-JP" altLang="en-US" sz="1300" dirty="0">
                    <a:solidFill>
                      <a:prstClr val="black"/>
                    </a:solidFill>
                    <a:latin typeface="ＭＳ ゴシック" panose="020B0609070205080204" pitchFamily="49" charset="-128"/>
                    <a:ea typeface="ＭＳ ゴシック" panose="020B0609070205080204" pitchFamily="49" charset="-128"/>
                  </a:rPr>
                  <a:t>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２</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居宅</a:t>
                </a:r>
                <a:r>
                  <a:rPr lang="ja-JP" altLang="en-US" sz="1300" u="sng" dirty="0">
                    <a:solidFill>
                      <a:prstClr val="black"/>
                    </a:solidFill>
                    <a:latin typeface="ＭＳ ゴシック" panose="020B0609070205080204" pitchFamily="49" charset="-128"/>
                    <a:ea typeface="ＭＳ ゴシック" panose="020B0609070205080204" pitchFamily="49" charset="-128"/>
                  </a:rPr>
                  <a:t>等における医療の提供</a:t>
                </a:r>
                <a:r>
                  <a:rPr lang="ja-JP" altLang="en-US" sz="1300" dirty="0">
                    <a:solidFill>
                      <a:prstClr val="black"/>
                    </a:solidFill>
                    <a:latin typeface="ＭＳ ゴシック" panose="020B0609070205080204" pitchFamily="49" charset="-128"/>
                    <a:ea typeface="ＭＳ ゴシック" panose="020B0609070205080204" pitchFamily="49" charset="-128"/>
                  </a:rPr>
                  <a:t>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３</a:t>
                </a:r>
                <a:r>
                  <a:rPr lang="ja-JP" altLang="en-US" sz="1300" dirty="0" smtClean="0">
                    <a:solidFill>
                      <a:prstClr val="black"/>
                    </a:solidFill>
                    <a:latin typeface="ＭＳ ゴシック" panose="020B0609070205080204" pitchFamily="49" charset="-128"/>
                    <a:ea typeface="ＭＳ ゴシック" panose="020B0609070205080204" pitchFamily="49" charset="-128"/>
                  </a:rPr>
                  <a:t> 介護</a:t>
                </a:r>
                <a:r>
                  <a:rPr lang="ja-JP" altLang="en-US" sz="1300" dirty="0">
                    <a:solidFill>
                      <a:prstClr val="black"/>
                    </a:solidFill>
                    <a:latin typeface="ＭＳ ゴシック" panose="020B0609070205080204" pitchFamily="49" charset="-128"/>
                    <a:ea typeface="ＭＳ ゴシック" panose="020B0609070205080204" pitchFamily="49" charset="-128"/>
                  </a:rPr>
                  <a:t>施設等の整備に関する</a:t>
                </a:r>
                <a:r>
                  <a:rPr lang="ja-JP" altLang="en-US" sz="1300" dirty="0" smtClean="0">
                    <a:solidFill>
                      <a:prstClr val="black"/>
                    </a:solidFill>
                    <a:latin typeface="ＭＳ ゴシック" panose="020B0609070205080204" pitchFamily="49" charset="-128"/>
                    <a:ea typeface="ＭＳ ゴシック" panose="020B0609070205080204" pitchFamily="49" charset="-128"/>
                  </a:rPr>
                  <a:t>事業（</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地域密着型サービス等</a:t>
                </a:r>
                <a:r>
                  <a:rPr lang="ja-JP" altLang="en-US" sz="1300" dirty="0" smtClean="0">
                    <a:solidFill>
                      <a:prstClr val="black"/>
                    </a:solidFill>
                    <a:latin typeface="ＭＳ ゴシック" panose="020B0609070205080204" pitchFamily="49" charset="-128"/>
                    <a:ea typeface="ＭＳ ゴシック" panose="020B0609070205080204" pitchFamily="49" charset="-128"/>
                  </a:rPr>
                  <a:t>）</a:t>
                </a:r>
                <a:endParaRPr lang="ja-JP" altLang="en-US" sz="1300" dirty="0">
                  <a:solidFill>
                    <a:prstClr val="black"/>
                  </a:solidFill>
                </a:endParaRPr>
              </a:p>
            </p:txBody>
          </p:sp>
          <p:sp>
            <p:nvSpPr>
              <p:cNvPr id="19" name="テキスト ボックス 18"/>
              <p:cNvSpPr txBox="1"/>
              <p:nvPr/>
            </p:nvSpPr>
            <p:spPr>
              <a:xfrm>
                <a:off x="5984271" y="4118969"/>
                <a:ext cx="2770589" cy="692497"/>
              </a:xfrm>
              <a:prstGeom prst="rect">
                <a:avLst/>
              </a:prstGeom>
              <a:noFill/>
            </p:spPr>
            <p:txBody>
              <a:bodyPr wrap="square" rtlCol="0">
                <a:spAutoFit/>
              </a:bodyPr>
              <a:lstStyle/>
              <a:p>
                <a:pPr marL="90488" indent="-90488" defTabSz="914125"/>
                <a:r>
                  <a:rPr lang="ja-JP" altLang="en-US" sz="1300" dirty="0" smtClean="0">
                    <a:solidFill>
                      <a:prstClr val="black"/>
                    </a:solidFill>
                    <a:latin typeface="ＭＳ ゴシック" panose="020B0609070205080204" pitchFamily="49" charset="-128"/>
                    <a:ea typeface="ＭＳ ゴシック" panose="020B0609070205080204" pitchFamily="49" charset="-128"/>
                  </a:rPr>
                  <a:t>４</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srgbClr val="FF0000"/>
                    </a:solidFill>
                    <a:latin typeface="ＭＳ ゴシック" panose="020B0609070205080204" pitchFamily="49" charset="-128"/>
                    <a:ea typeface="ＭＳ ゴシック" panose="020B0609070205080204" pitchFamily="49" charset="-128"/>
                  </a:rPr>
                  <a:t>医療</a:t>
                </a:r>
                <a:r>
                  <a:rPr lang="ja-JP" altLang="en-US" sz="1300" u="sng" dirty="0">
                    <a:solidFill>
                      <a:srgbClr val="FF0000"/>
                    </a:solidFill>
                    <a:latin typeface="ＭＳ ゴシック" panose="020B0609070205080204" pitchFamily="49" charset="-128"/>
                    <a:ea typeface="ＭＳ ゴシック" panose="020B0609070205080204" pitchFamily="49" charset="-128"/>
                  </a:rPr>
                  <a:t>従事者</a:t>
                </a:r>
                <a:r>
                  <a:rPr lang="ja-JP" altLang="en-US" sz="1300" dirty="0">
                    <a:solidFill>
                      <a:srgbClr val="FF0000"/>
                    </a:solidFill>
                    <a:latin typeface="ＭＳ ゴシック" panose="020B0609070205080204" pitchFamily="49" charset="-128"/>
                    <a:ea typeface="ＭＳ ゴシック" panose="020B0609070205080204" pitchFamily="49" charset="-128"/>
                  </a:rPr>
                  <a:t>の確保に関する</a:t>
                </a:r>
                <a:r>
                  <a:rPr lang="ja-JP" altLang="en-US" sz="1300" dirty="0" smtClean="0">
                    <a:solidFill>
                      <a:srgbClr val="FF0000"/>
                    </a:solidFill>
                    <a:latin typeface="ＭＳ ゴシック" panose="020B0609070205080204" pitchFamily="49" charset="-128"/>
                    <a:ea typeface="ＭＳ ゴシック" panose="020B0609070205080204" pitchFamily="49" charset="-128"/>
                  </a:rPr>
                  <a:t>事業</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r>
                  <a:rPr lang="en-US" altLang="ja-JP" sz="1300" dirty="0">
                    <a:solidFill>
                      <a:prstClr val="black"/>
                    </a:solidFill>
                    <a:latin typeface="ＭＳ ゴシック" panose="020B0609070205080204" pitchFamily="49" charset="-128"/>
                    <a:ea typeface="ＭＳ ゴシック" panose="020B0609070205080204" pitchFamily="49" charset="-128"/>
                  </a:rPr>
                  <a:t>※</a:t>
                </a:r>
                <a:r>
                  <a:rPr lang="en-US" altLang="ja-JP" sz="1300" dirty="0" smtClean="0">
                    <a:solidFill>
                      <a:prstClr val="black"/>
                    </a:solidFill>
                    <a:latin typeface="ＭＳ ゴシック" panose="020B0609070205080204" pitchFamily="49" charset="-128"/>
                    <a:ea typeface="ＭＳ ゴシック" panose="020B0609070205080204" pitchFamily="49" charset="-128"/>
                  </a:rPr>
                  <a:t>)</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r>
                  <a:rPr lang="ja-JP" altLang="en-US" sz="1300" dirty="0">
                    <a:solidFill>
                      <a:prstClr val="black"/>
                    </a:solidFill>
                    <a:latin typeface="ＭＳ ゴシック" panose="020B0609070205080204" pitchFamily="49" charset="-128"/>
                    <a:ea typeface="ＭＳ ゴシック" panose="020B0609070205080204" pitchFamily="49" charset="-128"/>
                  </a:rPr>
                  <a:t>５</a:t>
                </a:r>
                <a:r>
                  <a:rPr lang="en-US" altLang="ja-JP" sz="1300" dirty="0" smtClean="0">
                    <a:solidFill>
                      <a:prstClr val="black"/>
                    </a:solidFill>
                    <a:latin typeface="ＭＳ ゴシック" panose="020B0609070205080204" pitchFamily="49" charset="-128"/>
                    <a:ea typeface="ＭＳ ゴシック" panose="020B0609070205080204" pitchFamily="49" charset="-128"/>
                  </a:rPr>
                  <a:t> </a:t>
                </a:r>
                <a:r>
                  <a:rPr lang="ja-JP" altLang="en-US" sz="1300" u="sng" dirty="0" smtClean="0">
                    <a:solidFill>
                      <a:prstClr val="black"/>
                    </a:solidFill>
                    <a:latin typeface="ＭＳ ゴシック" panose="020B0609070205080204" pitchFamily="49" charset="-128"/>
                    <a:ea typeface="ＭＳ ゴシック" panose="020B0609070205080204" pitchFamily="49" charset="-128"/>
                  </a:rPr>
                  <a:t>介護</a:t>
                </a:r>
                <a:r>
                  <a:rPr lang="ja-JP" altLang="en-US" sz="1300" u="sng" dirty="0">
                    <a:solidFill>
                      <a:prstClr val="black"/>
                    </a:solidFill>
                    <a:latin typeface="ＭＳ ゴシック" panose="020B0609070205080204" pitchFamily="49" charset="-128"/>
                    <a:ea typeface="ＭＳ ゴシック" panose="020B0609070205080204" pitchFamily="49" charset="-128"/>
                  </a:rPr>
                  <a:t>従事者</a:t>
                </a:r>
                <a:r>
                  <a:rPr lang="ja-JP" altLang="en-US" sz="1300" dirty="0">
                    <a:solidFill>
                      <a:prstClr val="black"/>
                    </a:solidFill>
                    <a:latin typeface="ＭＳ ゴシック" panose="020B0609070205080204" pitchFamily="49" charset="-128"/>
                    <a:ea typeface="ＭＳ ゴシック" panose="020B0609070205080204" pitchFamily="49" charset="-128"/>
                  </a:rPr>
                  <a:t>の確保に関する事業</a:t>
                </a:r>
                <a:endParaRPr lang="en-US" altLang="ja-JP" sz="1300" dirty="0">
                  <a:solidFill>
                    <a:prstClr val="black"/>
                  </a:solidFill>
                  <a:latin typeface="ＭＳ ゴシック" panose="020B0609070205080204" pitchFamily="49" charset="-128"/>
                  <a:ea typeface="ＭＳ ゴシック" panose="020B0609070205080204" pitchFamily="49" charset="-128"/>
                </a:endParaRPr>
              </a:p>
              <a:p>
                <a:pPr marL="90488" indent="-90488" defTabSz="914125"/>
                <a:endParaRPr lang="en-US" altLang="ja-JP" sz="1300" dirty="0" smtClean="0">
                  <a:solidFill>
                    <a:prstClr val="black"/>
                  </a:solidFill>
                  <a:latin typeface="ＭＳ ゴシック" panose="020B0609070205080204" pitchFamily="49" charset="-128"/>
                  <a:ea typeface="ＭＳ ゴシック" panose="020B0609070205080204" pitchFamily="49" charset="-128"/>
                </a:endParaRPr>
              </a:p>
            </p:txBody>
          </p:sp>
        </p:grpSp>
        <p:sp>
          <p:nvSpPr>
            <p:cNvPr id="16" name="正方形/長方形 15"/>
            <p:cNvSpPr/>
            <p:nvPr/>
          </p:nvSpPr>
          <p:spPr>
            <a:xfrm>
              <a:off x="2864769" y="6835529"/>
              <a:ext cx="6962792" cy="415498"/>
            </a:xfrm>
            <a:prstGeom prst="rect">
              <a:avLst/>
            </a:prstGeom>
          </p:spPr>
          <p:txBody>
            <a:bodyPr wrap="square">
              <a:spAutoFit/>
            </a:bodyPr>
            <a:lstStyle/>
            <a:p>
              <a:pPr marL="269875" indent="-269875" defTabSz="914125"/>
              <a:r>
                <a:rPr lang="en-US" altLang="ja-JP" sz="1050" dirty="0">
                  <a:solidFill>
                    <a:prstClr val="black"/>
                  </a:solidFill>
                  <a:latin typeface="HGPｺﾞｼｯｸM" panose="020B0600000000000000" pitchFamily="50" charset="-128"/>
                  <a:ea typeface="HGPｺﾞｼｯｸM" panose="020B0600000000000000" pitchFamily="50" charset="-128"/>
                </a:rPr>
                <a:t>※</a:t>
              </a:r>
              <a:r>
                <a:rPr lang="ja-JP" altLang="en-US" sz="1050" dirty="0">
                  <a:solidFill>
                    <a:prstClr val="black"/>
                  </a:solidFill>
                  <a:latin typeface="HGPｺﾞｼｯｸM" panose="020B0600000000000000" pitchFamily="50" charset="-128"/>
                  <a:ea typeface="HGPｺﾞｼｯｸM" panose="020B0600000000000000" pitchFamily="50" charset="-128"/>
                </a:rPr>
                <a:t>　基金の対象事業は、平成</a:t>
              </a:r>
              <a:r>
                <a:rPr lang="en-US" altLang="ja-JP" sz="1050" dirty="0">
                  <a:solidFill>
                    <a:prstClr val="black"/>
                  </a:solidFill>
                  <a:latin typeface="HGPｺﾞｼｯｸM" panose="020B0600000000000000" pitchFamily="50" charset="-128"/>
                  <a:ea typeface="HGPｺﾞｼｯｸM" panose="020B0600000000000000" pitchFamily="50" charset="-128"/>
                </a:rPr>
                <a:t>26</a:t>
              </a:r>
              <a:r>
                <a:rPr lang="ja-JP" altLang="en-US" sz="1050" dirty="0">
                  <a:solidFill>
                    <a:prstClr val="black"/>
                  </a:solidFill>
                  <a:latin typeface="HGPｺﾞｼｯｸM" panose="020B0600000000000000" pitchFamily="50" charset="-128"/>
                  <a:ea typeface="HGPｺﾞｼｯｸM" panose="020B0600000000000000" pitchFamily="50" charset="-128"/>
                </a:rPr>
                <a:t>年度は医療を対象として１、２及び４を、平成</a:t>
              </a:r>
              <a:r>
                <a:rPr lang="en-US" altLang="ja-JP" sz="1050" dirty="0">
                  <a:solidFill>
                    <a:prstClr val="black"/>
                  </a:solidFill>
                  <a:latin typeface="HGPｺﾞｼｯｸM" panose="020B0600000000000000" pitchFamily="50" charset="-128"/>
                  <a:ea typeface="HGPｺﾞｼｯｸM" panose="020B0600000000000000" pitchFamily="50" charset="-128"/>
                </a:rPr>
                <a:t>27</a:t>
              </a:r>
              <a:r>
                <a:rPr lang="ja-JP" altLang="en-US" sz="1050" dirty="0">
                  <a:solidFill>
                    <a:prstClr val="black"/>
                  </a:solidFill>
                  <a:latin typeface="HGPｺﾞｼｯｸM" panose="020B0600000000000000" pitchFamily="50" charset="-128"/>
                  <a:ea typeface="HGPｺﾞｼｯｸM" panose="020B0600000000000000" pitchFamily="50" charset="-128"/>
                </a:rPr>
                <a:t>年度以降は介護を含めて全ての事業とする</a:t>
              </a:r>
              <a:r>
                <a:rPr lang="ja-JP" altLang="en-US" sz="1050" dirty="0" smtClean="0">
                  <a:solidFill>
                    <a:prstClr val="black"/>
                  </a:solidFill>
                  <a:latin typeface="HGPｺﾞｼｯｸM" panose="020B0600000000000000" pitchFamily="50" charset="-128"/>
                  <a:ea typeface="HGPｺﾞｼｯｸM" panose="020B0600000000000000" pitchFamily="50" charset="-128"/>
                </a:rPr>
                <a:t>。</a:t>
              </a:r>
              <a:endParaRPr lang="en-US" altLang="ja-JP" sz="1050" dirty="0">
                <a:solidFill>
                  <a:prstClr val="black"/>
                </a:solidFill>
                <a:latin typeface="HGPｺﾞｼｯｸM" panose="020B0600000000000000" pitchFamily="50" charset="-128"/>
                <a:ea typeface="HGPｺﾞｼｯｸM" panose="020B0600000000000000" pitchFamily="50" charset="-128"/>
              </a:endParaRPr>
            </a:p>
          </p:txBody>
        </p:sp>
      </p:grpSp>
      <p:sp>
        <p:nvSpPr>
          <p:cNvPr id="20" name="スライド番号プレースホルダ 19"/>
          <p:cNvSpPr>
            <a:spLocks noGrp="1"/>
          </p:cNvSpPr>
          <p:nvPr>
            <p:ph type="sldNum" sz="quarter" idx="12"/>
          </p:nvPr>
        </p:nvSpPr>
        <p:spPr/>
        <p:txBody>
          <a:bodyPr/>
          <a:lstStyle/>
          <a:p>
            <a:fld id="{5A02BD7A-635E-43A0-8464-FD5073BFE4FA}"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2842412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750" y="2528864"/>
            <a:ext cx="9562631" cy="284435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148750" y="1078929"/>
            <a:ext cx="9562631" cy="959237"/>
          </a:xfrm>
          <a:prstGeom prst="rect">
            <a:avLst/>
          </a:prstGeom>
          <a:noFill/>
          <a:ln>
            <a:solidFill>
              <a:schemeClr val="tx1"/>
            </a:solidFill>
          </a:ln>
        </p:spPr>
        <p:txBody>
          <a:bodyPr wrap="square" rtlCol="0">
            <a:spAutoFit/>
          </a:bodyPr>
          <a:lstStyle/>
          <a:p>
            <a:endParaRPr lang="en-US" altLang="ja-JP" sz="16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妊産婦の多様なニーズに応えるための院内助産所・助産師外来の施設・設備</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院内助産所や助産師外来を開設しようとする産科を有する病院・診療所の増改築・改修や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、体制整備に必要な備品の設置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7973" y="72324"/>
            <a:ext cx="9867546" cy="532631"/>
          </a:xfrm>
          <a:prstGeom prst="rect">
            <a:avLst/>
          </a:prstGeom>
          <a:gradFill>
            <a:gsLst>
              <a:gs pos="0">
                <a:schemeClr val="accent1">
                  <a:lumMod val="40000"/>
                  <a:lumOff val="60000"/>
                </a:schemeClr>
              </a:gs>
              <a:gs pos="50000">
                <a:schemeClr val="accent1">
                  <a:lumMod val="20000"/>
                  <a:lumOff val="80000"/>
                </a:schemeClr>
              </a:gs>
              <a:gs pos="100000">
                <a:schemeClr val="accent1">
                  <a:lumMod val="40000"/>
                  <a:lumOff val="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prstClr val="black"/>
                </a:solidFill>
                <a:latin typeface="HG丸ｺﾞｼｯｸM-PRO" panose="020F0600000000000000" pitchFamily="50" charset="-128"/>
                <a:ea typeface="HG丸ｺﾞｼｯｸM-PRO" panose="020F0600000000000000" pitchFamily="50" charset="-128"/>
              </a:rPr>
              <a:t>地域医療介護総合確保基金で実施する事業（抜粋）</a:t>
            </a:r>
            <a:endParaRPr lang="ja-JP" altLang="en-US" sz="20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AutoShape 13"/>
          <p:cNvSpPr>
            <a:spLocks noChangeArrowheads="1"/>
          </p:cNvSpPr>
          <p:nvPr/>
        </p:nvSpPr>
        <p:spPr bwMode="auto">
          <a:xfrm>
            <a:off x="38456" y="901655"/>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(1)</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病床の機能分化・連携</a:t>
            </a:r>
            <a:endParaRPr lang="ja-JP" altLang="en-US" sz="14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AutoShape 13"/>
          <p:cNvSpPr>
            <a:spLocks noChangeArrowheads="1"/>
          </p:cNvSpPr>
          <p:nvPr/>
        </p:nvSpPr>
        <p:spPr bwMode="auto">
          <a:xfrm>
            <a:off x="38456" y="2348880"/>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(2)</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在宅医療（歯科・薬局を含む）の推進</a:t>
            </a:r>
            <a:endParaRPr lang="ja-JP" altLang="en-US" sz="1400" b="1" spc="3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58367" y="2852937"/>
            <a:ext cx="9553165" cy="2323713"/>
          </a:xfrm>
          <a:prstGeom prst="rect">
            <a:avLst/>
          </a:prstGeom>
          <a:noFill/>
        </p:spPr>
        <p:txBody>
          <a:bodyPr wrap="square" rtlCol="0">
            <a:spAutoFit/>
          </a:bodyPr>
          <a:lstStyle/>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在宅医療推進協議会の設置運営</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県内の在宅医療の推進を図るため、在宅医療関係者等で構成する多職種協働による「在宅医療推進協議会」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の設置。訪問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に関する課題、対策等を検討するため訪問看護関係者で構成する「訪問看護推進協議会」を設置し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、保健所に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おける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連携会議の開催を促進する。</a:t>
            </a: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上記協</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議会を開催するための会議費、諸謝金等に対する支援を行う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訪問看護の促進、人材確保を図るための研修等の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訪問</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看護の安定的な提供体制を整備するための機能強化型訪問看護ステーションの設置支援等、訪問看護の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人材育成及び</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確保を推進するための退院調整研修や人事交流派遣支援等、訪問看護の認知度を高め、訪問看護</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の役割を地域</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に浸透</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せる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ための講演会等を実施する。</a:t>
            </a:r>
          </a:p>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上記</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の研修等の実施に必要な経費に対する支援を行う。</a:t>
            </a:r>
          </a:p>
        </p:txBody>
      </p:sp>
      <p:sp>
        <p:nvSpPr>
          <p:cNvPr id="10" name="スライド番号プレースホルダ 9"/>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26</a:t>
            </a:fld>
            <a:endParaRPr lang="ja-JP" altLang="en-US">
              <a:solidFill>
                <a:prstClr val="black">
                  <a:tint val="75000"/>
                </a:prstClr>
              </a:solidFill>
            </a:endParaRPr>
          </a:p>
        </p:txBody>
      </p:sp>
    </p:spTree>
    <p:extLst>
      <p:ext uri="{BB962C8B-B14F-4D97-AF65-F5344CB8AC3E}">
        <p14:creationId xmlns:p14="http://schemas.microsoft.com/office/powerpoint/2010/main" val="2458164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750" y="168734"/>
            <a:ext cx="9562778" cy="66892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148753" y="279725"/>
            <a:ext cx="4960268" cy="4770537"/>
          </a:xfrm>
          <a:prstGeom prst="rect">
            <a:avLst/>
          </a:prstGeom>
          <a:noFill/>
          <a:ln>
            <a:noFill/>
          </a:ln>
        </p:spPr>
        <p:txBody>
          <a:bodyPr wrap="square" rtlCol="0">
            <a:spAutoFit/>
          </a:bodyPr>
          <a:lstStyle/>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新人看護職員の質の向上を図るための研修の実施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看護の質の向上や安全な医療の確保、早期離職防止の観点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から、新人看護職員に対する臨床研修実施のための経費に</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対する支援を行う。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看護師等養成所における教育内容の向上を</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図るための</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看護師等養成所における教育内容の向上を図るため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、専任</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教員の配置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や実習経費など養成所の運営に対する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医療機関と連携した看護職員確保対策の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推進</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地域の医療機関の看護職員確保の支援や看護職員の復職</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支援の促進を図るため、ナースセンターのサテライト展開、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効果的な復職支援プログラム等の実施、都市部からへき地等</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看護職員不足地域への看護職員派遣など看護師等人材確保促</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進法の枠組みを活用した看護職員確保の強化を図るための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経費に対する支援を行う。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看護職員の就労環境改善のための体制</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短時間正規雇用など多様な勤務形態等の導入や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総合相談</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窓口の設置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、看護業務の効率化や職場風土改善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の研修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AutoShape 13"/>
          <p:cNvSpPr>
            <a:spLocks noChangeArrowheads="1"/>
          </p:cNvSpPr>
          <p:nvPr/>
        </p:nvSpPr>
        <p:spPr bwMode="auto">
          <a:xfrm>
            <a:off x="38456" y="30556"/>
            <a:ext cx="4966061" cy="360000"/>
          </a:xfrm>
          <a:prstGeom prst="flowChartAlternateProcess">
            <a:avLst/>
          </a:prstGeom>
          <a:solidFill>
            <a:srgbClr val="FFFF99"/>
          </a:solidFill>
          <a:ln w="38100" cmpd="dbl" algn="ctr">
            <a:solidFill>
              <a:schemeClr val="tx1"/>
            </a:solidFill>
            <a:miter lim="800000"/>
            <a:headEnd/>
            <a:tailEnd/>
          </a:ln>
        </p:spPr>
        <p:txBody>
          <a:bodyPr wrap="none" anchor="ctr"/>
          <a:lstStyle/>
          <a:p>
            <a:pPr algn="ctr">
              <a:defRPr/>
            </a:pPr>
            <a:r>
              <a:rPr lang="en-US" altLang="ja-JP" sz="1400" b="1" spc="300" dirty="0" smtClean="0">
                <a:solidFill>
                  <a:prstClr val="black"/>
                </a:solidFill>
                <a:latin typeface="HG丸ｺﾞｼｯｸM-PRO" panose="020F0600000000000000" pitchFamily="50" charset="-128"/>
                <a:ea typeface="HG丸ｺﾞｼｯｸM-PRO" panose="020F0600000000000000" pitchFamily="50" charset="-128"/>
              </a:rPr>
              <a:t>(3)</a:t>
            </a:r>
            <a:r>
              <a:rPr lang="ja-JP" altLang="en-US" sz="1400" b="1" spc="300" dirty="0" smtClean="0">
                <a:solidFill>
                  <a:prstClr val="black"/>
                </a:solidFill>
                <a:latin typeface="HG丸ｺﾞｼｯｸM-PRO" panose="020F0600000000000000" pitchFamily="50" charset="-128"/>
                <a:ea typeface="HG丸ｺﾞｼｯｸM-PRO" panose="020F0600000000000000" pitchFamily="50" charset="-128"/>
              </a:rPr>
              <a:t>医療従事者等の確保・</a:t>
            </a:r>
            <a:r>
              <a:rPr lang="ja-JP" altLang="en-US" sz="1400" b="1" spc="300" dirty="0">
                <a:solidFill>
                  <a:prstClr val="black"/>
                </a:solidFill>
                <a:latin typeface="HG丸ｺﾞｼｯｸM-PRO" panose="020F0600000000000000" pitchFamily="50" charset="-128"/>
                <a:ea typeface="HG丸ｺﾞｼｯｸM-PRO" panose="020F0600000000000000" pitchFamily="50" charset="-128"/>
              </a:rPr>
              <a:t>養成</a:t>
            </a:r>
          </a:p>
        </p:txBody>
      </p:sp>
      <p:sp>
        <p:nvSpPr>
          <p:cNvPr id="9" name="テキスト ボックス 8"/>
          <p:cNvSpPr txBox="1"/>
          <p:nvPr/>
        </p:nvSpPr>
        <p:spPr>
          <a:xfrm>
            <a:off x="5040462" y="95135"/>
            <a:ext cx="4671073" cy="5127045"/>
          </a:xfrm>
          <a:prstGeom prst="rect">
            <a:avLst/>
          </a:prstGeom>
          <a:noFill/>
          <a:ln>
            <a:noFill/>
          </a:ln>
        </p:spPr>
        <p:txBody>
          <a:bodyPr wrap="square" rtlCol="0">
            <a:spAutoFit/>
          </a:bodyPr>
          <a:lstStyle/>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endParaRPr lang="en-US" altLang="ja-JP" sz="1200" b="1" u="sng" dirty="0" smtClean="0">
              <a:solidFill>
                <a:prstClr val="black"/>
              </a:solidFill>
              <a:latin typeface="HG丸ｺﾞｼｯｸM-PRO" panose="020F0600000000000000" pitchFamily="50" charset="-128"/>
              <a:ea typeface="HG丸ｺﾞｼｯｸM-PRO" panose="020F0600000000000000"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職員の資質の向上を図るための研修の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看護職員を対象とした資質向上を図るための研修等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開催するための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経費に対する支援を行う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看護職員が都道府県内に定着するための</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地域における看護職員確保のため、養成所における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府県内　医療機関やへき地の医療機関等への看護師就職率</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等に応じた財政支援を行う。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pP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看護師等養成所の施設・設備</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看護師等養成所の新築・増改築に係る施設整備や、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開設</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に伴う初度</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設備整備、在宅看護自習室の新設に係る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備品購</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、修業</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年限の延長に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必要な施設整備に対する支援を行う</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1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看護職員の勤務環境改善のための施設</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病院のナースステーション、仮眠室、処置室、</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カンファ</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レンスルーム等の拡張や新設により看護職員が働きやすい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合理的な病棟づくりとするために必要な施設整備に対する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支援を行う。</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58367" y="4954806"/>
            <a:ext cx="9553165" cy="1903085"/>
          </a:xfrm>
          <a:prstGeom prst="rect">
            <a:avLst/>
          </a:prstGeom>
          <a:noFill/>
        </p:spPr>
        <p:txBody>
          <a:bodyPr wrap="square" rtlCol="0">
            <a:spAutoFit/>
          </a:bodyPr>
          <a:lstStyle/>
          <a:p>
            <a:r>
              <a:rPr lang="ja-JP" altLang="en-US"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勤務環境改善支援センターの運営</a:t>
            </a:r>
            <a:endParaRPr lang="en-US" altLang="ja-JP"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3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医師・看護師等の医療従事者の離職防止・定着促進を図ることを目指し、</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サイクルを活用して勤務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向け</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err="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行うための仕組み</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を活用して勤務環境改善に取り組む各医療機関に対して総合的・専門的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な支援</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を行うために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される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改善支援センター」を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都道府県が運営するための経費に対する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各医療機関の勤務環境改善や再就業促進の取組への支援（院内保育所整備・運営等</a:t>
            </a:r>
            <a:r>
              <a:rPr lang="ja-JP" altLang="en-US"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400"/>
              </a:lnSpc>
            </a:pPr>
            <a:endParaRPr lang="en-US" altLang="ja-JP"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に勤務環境の改善を行う医療機関に対して、医療クラーク・看護補助者の配置などの医療従事者の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働き方</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休み方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アドバイザーによる助言指導、業務省力化・効率化など勤務環境改善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に資する</a:t>
            </a:r>
            <a:r>
              <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ICT</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、院内保育所の整備・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運営</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働きやすさ確保のための環境整備など、改善計画を進める医療機関の取組を支援する。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148750" y="4913194"/>
            <a:ext cx="9340753" cy="1944667"/>
          </a:xfrm>
          <a:prstGeom prst="rect">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スライド番号プレースホルダ 10"/>
          <p:cNvSpPr>
            <a:spLocks noGrp="1"/>
          </p:cNvSpPr>
          <p:nvPr>
            <p:ph type="sldNum" sz="quarter" idx="12"/>
          </p:nvPr>
        </p:nvSpPr>
        <p:spPr/>
        <p:txBody>
          <a:bodyPr/>
          <a:lstStyle/>
          <a:p>
            <a:fld id="{14839C12-278C-4460-A9D2-0636C82AFAD9}"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3101217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350491" y="1975374"/>
            <a:ext cx="2976561"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a:solidFill>
                  <a:prstClr val="white"/>
                </a:solidFill>
              </a:rPr>
              <a:t>少子高齢化に伴う</a:t>
            </a:r>
            <a:endParaRPr lang="en-US" altLang="ja-JP" sz="1600" b="1" dirty="0">
              <a:solidFill>
                <a:prstClr val="white"/>
              </a:solidFill>
            </a:endParaRPr>
          </a:p>
          <a:p>
            <a:pPr algn="ctr" defTabSz="914142"/>
            <a:r>
              <a:rPr lang="ja-JP" altLang="en-US" sz="1600" b="1" dirty="0">
                <a:solidFill>
                  <a:prstClr val="white"/>
                </a:solidFill>
              </a:rPr>
              <a:t>労働力人口の減少</a:t>
            </a:r>
            <a:endParaRPr lang="en-US" altLang="ja-JP" sz="1600" b="1" dirty="0">
              <a:solidFill>
                <a:prstClr val="white"/>
              </a:solidFill>
            </a:endParaRPr>
          </a:p>
        </p:txBody>
      </p:sp>
      <p:sp>
        <p:nvSpPr>
          <p:cNvPr id="12" name="角丸四角形 11"/>
          <p:cNvSpPr/>
          <p:nvPr/>
        </p:nvSpPr>
        <p:spPr>
          <a:xfrm>
            <a:off x="3470853" y="1975374"/>
            <a:ext cx="3024187"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smtClean="0">
                <a:solidFill>
                  <a:prstClr val="white"/>
                </a:solidFill>
              </a:rPr>
              <a:t>地域や診療科に</a:t>
            </a:r>
            <a:r>
              <a:rPr lang="ja-JP" altLang="en-US" sz="1600" b="1" dirty="0">
                <a:solidFill>
                  <a:prstClr val="white"/>
                </a:solidFill>
              </a:rPr>
              <a:t>よる偏在</a:t>
            </a:r>
            <a:endParaRPr lang="en-US" altLang="ja-JP" sz="1600" b="1" dirty="0">
              <a:solidFill>
                <a:prstClr val="white"/>
              </a:solidFill>
            </a:endParaRPr>
          </a:p>
        </p:txBody>
      </p:sp>
      <p:sp>
        <p:nvSpPr>
          <p:cNvPr id="13" name="角丸四角形 12"/>
          <p:cNvSpPr/>
          <p:nvPr/>
        </p:nvSpPr>
        <p:spPr>
          <a:xfrm>
            <a:off x="6650386" y="1975374"/>
            <a:ext cx="2905125" cy="651715"/>
          </a:xfrm>
          <a:prstGeom prst="roundRect">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defTabSz="914142"/>
            <a:r>
              <a:rPr lang="ja-JP" altLang="en-US" sz="1600" b="1" dirty="0">
                <a:solidFill>
                  <a:prstClr val="white"/>
                </a:solidFill>
              </a:rPr>
              <a:t>過酷な勤務</a:t>
            </a:r>
            <a:r>
              <a:rPr lang="ja-JP" altLang="en-US" sz="1600" b="1" dirty="0" smtClean="0">
                <a:solidFill>
                  <a:prstClr val="white"/>
                </a:solidFill>
              </a:rPr>
              <a:t>環境</a:t>
            </a:r>
            <a:endParaRPr lang="en-US" altLang="ja-JP" sz="1600" b="1" dirty="0">
              <a:solidFill>
                <a:prstClr val="white"/>
              </a:solidFill>
            </a:endParaRPr>
          </a:p>
        </p:txBody>
      </p:sp>
      <p:sp>
        <p:nvSpPr>
          <p:cNvPr id="3" name="下矢印 2"/>
          <p:cNvSpPr/>
          <p:nvPr/>
        </p:nvSpPr>
        <p:spPr>
          <a:xfrm>
            <a:off x="2534732" y="2708953"/>
            <a:ext cx="4819650" cy="629365"/>
          </a:xfrm>
          <a:prstGeom prst="downArrow">
            <a:avLst>
              <a:gd name="adj1" fmla="val 50000"/>
              <a:gd name="adj2" fmla="val 53636"/>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238"/>
            <a:endParaRPr lang="ja-JP" altLang="en-US" sz="1400">
              <a:solidFill>
                <a:prstClr val="black"/>
              </a:solidFill>
              <a:latin typeface="HG丸ｺﾞｼｯｸM-PRO" pitchFamily="50" charset="-128"/>
              <a:ea typeface="HG丸ｺﾞｼｯｸM-PRO" pitchFamily="50" charset="-128"/>
            </a:endParaRPr>
          </a:p>
        </p:txBody>
      </p:sp>
      <p:sp>
        <p:nvSpPr>
          <p:cNvPr id="17" name="角丸四角形 16"/>
          <p:cNvSpPr/>
          <p:nvPr/>
        </p:nvSpPr>
        <p:spPr>
          <a:xfrm>
            <a:off x="371493" y="4652997"/>
            <a:ext cx="2422525" cy="739775"/>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持続可能な</a:t>
            </a:r>
            <a:endParaRPr lang="en-US" altLang="ja-JP" dirty="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社会保障の構築</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26" name="正方形/長方形 25"/>
          <p:cNvSpPr/>
          <p:nvPr/>
        </p:nvSpPr>
        <p:spPr>
          <a:xfrm>
            <a:off x="38456" y="116632"/>
            <a:ext cx="967307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医師・看護師等の確保対策、医療機関の</a:t>
            </a:r>
            <a:r>
              <a:rPr lang="ja-JP" altLang="en-US" sz="2000" b="1" dirty="0" smtClean="0">
                <a:solidFill>
                  <a:prstClr val="black"/>
                </a:solidFill>
                <a:latin typeface="メイリオ" pitchFamily="50" charset="-128"/>
                <a:ea typeface="メイリオ" pitchFamily="50" charset="-128"/>
                <a:cs typeface="メイリオ" pitchFamily="50" charset="-128"/>
              </a:rPr>
              <a:t>勤務環境改善</a:t>
            </a:r>
            <a:endParaRPr lang="ja-JP" altLang="en-US" sz="2000" dirty="0">
              <a:solidFill>
                <a:prstClr val="black"/>
              </a:solidFill>
            </a:endParaRPr>
          </a:p>
        </p:txBody>
      </p:sp>
      <p:pic>
        <p:nvPicPr>
          <p:cNvPr id="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 y="434977"/>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272482" y="692696"/>
            <a:ext cx="9327067" cy="1077218"/>
          </a:xfrm>
          <a:prstGeom prst="rect">
            <a:avLst/>
          </a:prstGeom>
          <a:solidFill>
            <a:srgbClr val="92D050">
              <a:alpha val="70000"/>
            </a:srgbClr>
          </a:solidFill>
        </p:spPr>
        <p:txBody>
          <a:bodyPr wrap="square" rtlCol="0">
            <a:spAutoFit/>
          </a:bodyPr>
          <a:lstStyle/>
          <a:p>
            <a:r>
              <a:rPr lang="ja-JP" altLang="en-US" sz="1600" dirty="0">
                <a:solidFill>
                  <a:prstClr val="black"/>
                </a:solidFill>
                <a:latin typeface="ＤＦ特太ゴシック体" panose="020B0509000000000000" pitchFamily="49" charset="-128"/>
                <a:ea typeface="ＤＦ特太ゴシック体" panose="020B0509000000000000" pitchFamily="49" charset="-128"/>
              </a:rPr>
              <a:t>医療従事者</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の確保が地域では困難となる中で、都道府県が中心となって、</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医師確保の支援、離職した看護職員に対する復職の支援、勤務環境の改善を通じた</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職員の定着支援を行う仕組みを設け、</a:t>
            </a:r>
            <a:endParaRPr lang="en-US" altLang="ja-JP" sz="1600" dirty="0" smtClean="0">
              <a:solidFill>
                <a:prstClr val="black"/>
              </a:solidFill>
              <a:latin typeface="ＤＦ特太ゴシック体" panose="020B0509000000000000" pitchFamily="49" charset="-128"/>
              <a:ea typeface="ＤＦ特太ゴシック体" panose="020B0509000000000000" pitchFamily="49" charset="-128"/>
            </a:endParaRPr>
          </a:p>
          <a:p>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地域</a:t>
            </a:r>
            <a:r>
              <a:rPr lang="ja-JP" altLang="en-US" sz="1600" dirty="0">
                <a:solidFill>
                  <a:prstClr val="black"/>
                </a:solidFill>
                <a:latin typeface="ＤＦ特太ゴシック体" panose="020B0509000000000000" pitchFamily="49" charset="-128"/>
                <a:ea typeface="ＤＦ特太ゴシック体" panose="020B0509000000000000" pitchFamily="49" charset="-128"/>
              </a:rPr>
              <a:t>医療を</a:t>
            </a:r>
            <a:r>
              <a:rPr lang="ja-JP" altLang="en-US" sz="1600" dirty="0" smtClean="0">
                <a:solidFill>
                  <a:prstClr val="black"/>
                </a:solidFill>
                <a:latin typeface="ＤＦ特太ゴシック体" panose="020B0509000000000000" pitchFamily="49" charset="-128"/>
                <a:ea typeface="ＤＦ特太ゴシック体" panose="020B0509000000000000" pitchFamily="49" charset="-128"/>
              </a:rPr>
              <a:t>支える医師・看護職員等の充実を図ります。</a:t>
            </a:r>
            <a:endParaRPr lang="ja-JP" altLang="en-US" sz="1600" dirty="0">
              <a:solidFill>
                <a:prstClr val="black"/>
              </a:solidFill>
            </a:endParaRPr>
          </a:p>
        </p:txBody>
      </p:sp>
      <p:sp>
        <p:nvSpPr>
          <p:cNvPr id="34" name="正方形/長方形 3"/>
          <p:cNvSpPr>
            <a:spLocks noChangeArrowheads="1"/>
          </p:cNvSpPr>
          <p:nvPr/>
        </p:nvSpPr>
        <p:spPr bwMode="auto">
          <a:xfrm>
            <a:off x="2879908" y="2852936"/>
            <a:ext cx="4108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ja-JP" altLang="en-US" dirty="0" smtClean="0">
                <a:solidFill>
                  <a:prstClr val="black"/>
                </a:solidFill>
                <a:latin typeface="Arial" charset="0"/>
                <a:ea typeface="ＤＨＰ特太ゴシック体" pitchFamily="50" charset="-128"/>
              </a:rPr>
              <a:t>地域医療の担い手の充実を図るために</a:t>
            </a:r>
            <a:endParaRPr lang="en-US" altLang="ja-JP" dirty="0">
              <a:solidFill>
                <a:prstClr val="black"/>
              </a:solidFill>
              <a:latin typeface="Arial" charset="0"/>
              <a:ea typeface="ＤＨＰ特太ゴシック体" pitchFamily="50" charset="-128"/>
            </a:endParaRPr>
          </a:p>
        </p:txBody>
      </p:sp>
      <p:sp>
        <p:nvSpPr>
          <p:cNvPr id="35" name="角丸四角形 34"/>
          <p:cNvSpPr/>
          <p:nvPr/>
        </p:nvSpPr>
        <p:spPr>
          <a:xfrm>
            <a:off x="47476" y="3357565"/>
            <a:ext cx="3189333"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37" name="角丸四角形 36"/>
          <p:cNvSpPr/>
          <p:nvPr/>
        </p:nvSpPr>
        <p:spPr>
          <a:xfrm>
            <a:off x="3314825" y="3356992"/>
            <a:ext cx="3180204"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38" name="角丸四角形 37"/>
          <p:cNvSpPr/>
          <p:nvPr/>
        </p:nvSpPr>
        <p:spPr>
          <a:xfrm>
            <a:off x="6587971" y="3356992"/>
            <a:ext cx="3279575" cy="3450198"/>
          </a:xfrm>
          <a:prstGeom prst="roundRect">
            <a:avLst>
              <a:gd name="adj" fmla="val 13791"/>
            </a:avLst>
          </a:prstGeom>
          <a:solidFill>
            <a:schemeClr val="accent3">
              <a:lumMod val="60000"/>
              <a:lumOff val="40000"/>
            </a:schemeClr>
          </a:solidFill>
          <a:ln/>
        </p:spPr>
        <p:style>
          <a:lnRef idx="0">
            <a:schemeClr val="accent6"/>
          </a:lnRef>
          <a:fillRef idx="3">
            <a:schemeClr val="accent6"/>
          </a:fillRef>
          <a:effectRef idx="3">
            <a:schemeClr val="accent6"/>
          </a:effectRef>
          <a:fontRef idx="minor">
            <a:schemeClr val="lt1"/>
          </a:fontRef>
        </p:style>
        <p:txBody>
          <a:bodyPr lIns="108000" rIns="108000" bIns="108000" anchor="t" anchorCtr="0"/>
          <a:lstStyle/>
          <a:p>
            <a:pPr marL="182563" indent="-182563" algn="just">
              <a:defRPr/>
            </a:pPr>
            <a:endParaRPr lang="en-US" altLang="ja-JP" sz="1600" spc="-40" dirty="0" smtClean="0">
              <a:solidFill>
                <a:prstClr val="black"/>
              </a:solidFill>
            </a:endParaRPr>
          </a:p>
          <a:p>
            <a:pPr marL="182563" indent="-182563" algn="just">
              <a:defRPr/>
            </a:pPr>
            <a:endParaRPr lang="en-US" altLang="ja-JP" sz="1600" spc="-40" dirty="0" smtClean="0">
              <a:solidFill>
                <a:prstClr val="black"/>
              </a:solidFill>
            </a:endParaRPr>
          </a:p>
          <a:p>
            <a:pPr algn="just">
              <a:defRPr/>
            </a:pPr>
            <a:endParaRPr lang="en-US" altLang="ja-JP" sz="1600" dirty="0">
              <a:solidFill>
                <a:prstClr val="black"/>
              </a:solidFill>
            </a:endParaRPr>
          </a:p>
        </p:txBody>
      </p:sp>
      <p:sp>
        <p:nvSpPr>
          <p:cNvPr id="16" name="角丸四角形 15"/>
          <p:cNvSpPr/>
          <p:nvPr/>
        </p:nvSpPr>
        <p:spPr>
          <a:xfrm>
            <a:off x="137789"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「地域医療支援センター」の機能を法定化し、</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医師確保の取組みを強化</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0" name="角丸四角形 39"/>
          <p:cNvSpPr/>
          <p:nvPr/>
        </p:nvSpPr>
        <p:spPr>
          <a:xfrm>
            <a:off x="3414153"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離職する看護</a:t>
            </a:r>
            <a:r>
              <a:rPr lang="ja-JP" altLang="en-US" dirty="0" smtClean="0">
                <a:solidFill>
                  <a:prstClr val="black"/>
                </a:solidFill>
                <a:latin typeface="HGPｺﾞｼｯｸM" panose="020B0600000000000000" pitchFamily="50" charset="-128"/>
                <a:ea typeface="HGPｺﾞｼｯｸM" panose="020B0600000000000000" pitchFamily="50" charset="-128"/>
              </a:rPr>
              <a:t>職員等の</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連絡先を都道府県の</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ナースセンターに届出</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1" name="角丸四角形 40"/>
          <p:cNvSpPr/>
          <p:nvPr/>
        </p:nvSpPr>
        <p:spPr>
          <a:xfrm>
            <a:off x="6690517" y="3501012"/>
            <a:ext cx="3021012" cy="969963"/>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医療機関の勤務環境</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a:solidFill>
                  <a:prstClr val="black"/>
                </a:solidFill>
                <a:latin typeface="HGPｺﾞｼｯｸM" panose="020B0600000000000000" pitchFamily="50" charset="-128"/>
                <a:ea typeface="HGPｺﾞｼｯｸM" panose="020B0600000000000000" pitchFamily="50" charset="-128"/>
              </a:rPr>
              <a:t>改善</a:t>
            </a:r>
            <a:r>
              <a:rPr lang="ja-JP" altLang="en-US" dirty="0" smtClean="0">
                <a:solidFill>
                  <a:prstClr val="black"/>
                </a:solidFill>
                <a:latin typeface="HGPｺﾞｼｯｸM" panose="020B0600000000000000" pitchFamily="50" charset="-128"/>
                <a:ea typeface="HGPｺﾞｼｯｸM" panose="020B0600000000000000" pitchFamily="50" charset="-128"/>
              </a:rPr>
              <a:t>の取り組みを</a:t>
            </a:r>
            <a:endParaRPr lang="en-US" altLang="ja-JP" dirty="0" smtClean="0">
              <a:solidFill>
                <a:prstClr val="black"/>
              </a:solidFill>
              <a:latin typeface="HGPｺﾞｼｯｸM" panose="020B0600000000000000" pitchFamily="50" charset="-128"/>
              <a:ea typeface="HGPｺﾞｼｯｸM" panose="020B0600000000000000" pitchFamily="50" charset="-128"/>
            </a:endParaRPr>
          </a:p>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都道府県が支援</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30" name="下矢印 29"/>
          <p:cNvSpPr/>
          <p:nvPr/>
        </p:nvSpPr>
        <p:spPr>
          <a:xfrm>
            <a:off x="1208587"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2" name="下矢印 41"/>
          <p:cNvSpPr/>
          <p:nvPr/>
        </p:nvSpPr>
        <p:spPr>
          <a:xfrm>
            <a:off x="7810003"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3" name="下矢印 42"/>
          <p:cNvSpPr/>
          <p:nvPr/>
        </p:nvSpPr>
        <p:spPr>
          <a:xfrm>
            <a:off x="4484951" y="4509153"/>
            <a:ext cx="887413" cy="401637"/>
          </a:xfrm>
          <a:prstGeom prst="downArrow">
            <a:avLst/>
          </a:prstGeom>
          <a:solidFill>
            <a:srgbClr val="C00000">
              <a:alpha val="63922"/>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ja-JP" altLang="en-US">
              <a:solidFill>
                <a:prstClr val="white"/>
              </a:solidFill>
            </a:endParaRPr>
          </a:p>
        </p:txBody>
      </p:sp>
      <p:sp>
        <p:nvSpPr>
          <p:cNvPr id="44" name="角丸四角形 43"/>
          <p:cNvSpPr/>
          <p:nvPr/>
        </p:nvSpPr>
        <p:spPr>
          <a:xfrm>
            <a:off x="137789" y="4941201"/>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dirty="0" smtClean="0">
                <a:solidFill>
                  <a:prstClr val="black"/>
                </a:solidFill>
                <a:latin typeface="HGPｺﾞｼｯｸM" panose="020B0600000000000000" pitchFamily="50" charset="-128"/>
                <a:ea typeface="HGPｺﾞｼｯｸM" panose="020B0600000000000000" pitchFamily="50" charset="-128"/>
              </a:rPr>
              <a:t>医師の偏在を解消</a:t>
            </a:r>
            <a:endParaRPr lang="en-US" altLang="ja-JP" dirty="0">
              <a:solidFill>
                <a:prstClr val="black"/>
              </a:solidFill>
              <a:latin typeface="HGPｺﾞｼｯｸM" panose="020B0600000000000000" pitchFamily="50" charset="-128"/>
              <a:ea typeface="HGPｺﾞｼｯｸM" panose="020B0600000000000000" pitchFamily="50" charset="-128"/>
            </a:endParaRPr>
          </a:p>
        </p:txBody>
      </p:sp>
      <p:sp>
        <p:nvSpPr>
          <p:cNvPr id="45" name="角丸四角形 44"/>
          <p:cNvSpPr/>
          <p:nvPr/>
        </p:nvSpPr>
        <p:spPr>
          <a:xfrm>
            <a:off x="3392826" y="4921678"/>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700" dirty="0" smtClean="0">
                <a:solidFill>
                  <a:prstClr val="black"/>
                </a:solidFill>
                <a:latin typeface="HGPｺﾞｼｯｸM" panose="020B0600000000000000" pitchFamily="50" charset="-128"/>
                <a:ea typeface="HGPｺﾞｼｯｸM" panose="020B0600000000000000" pitchFamily="50" charset="-128"/>
              </a:rPr>
              <a:t>看護職員の復職支援を強化</a:t>
            </a:r>
            <a:endParaRPr lang="en-US" altLang="ja-JP" sz="1700" dirty="0">
              <a:solidFill>
                <a:prstClr val="black"/>
              </a:solidFill>
              <a:latin typeface="HGPｺﾞｼｯｸM" panose="020B0600000000000000" pitchFamily="50" charset="-128"/>
              <a:ea typeface="HGPｺﾞｼｯｸM" panose="020B0600000000000000" pitchFamily="50" charset="-128"/>
            </a:endParaRPr>
          </a:p>
        </p:txBody>
      </p:sp>
      <p:sp>
        <p:nvSpPr>
          <p:cNvPr id="46" name="角丸四角形 45"/>
          <p:cNvSpPr/>
          <p:nvPr/>
        </p:nvSpPr>
        <p:spPr>
          <a:xfrm>
            <a:off x="6690517" y="4941201"/>
            <a:ext cx="3021012" cy="451571"/>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700" dirty="0" smtClean="0">
                <a:solidFill>
                  <a:prstClr val="black"/>
                </a:solidFill>
                <a:latin typeface="HGPｺﾞｼｯｸM" panose="020B0600000000000000" pitchFamily="50" charset="-128"/>
                <a:ea typeface="HGPｺﾞｼｯｸM" panose="020B0600000000000000" pitchFamily="50" charset="-128"/>
              </a:rPr>
              <a:t>職員の定着促進</a:t>
            </a:r>
            <a:endParaRPr lang="en-US" altLang="ja-JP" sz="1700" dirty="0">
              <a:solidFill>
                <a:prstClr val="black"/>
              </a:solidFill>
              <a:latin typeface="HGPｺﾞｼｯｸM" panose="020B0600000000000000" pitchFamily="50" charset="-128"/>
              <a:ea typeface="HGPｺﾞｼｯｸM" panose="020B0600000000000000" pitchFamily="50" charset="-128"/>
            </a:endParaRPr>
          </a:p>
        </p:txBody>
      </p:sp>
      <p:pic>
        <p:nvPicPr>
          <p:cNvPr id="1026" name="Picture 2" descr="C:\Users\HTNBE\Documents\study_nur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2916" y="5373216"/>
            <a:ext cx="1651326" cy="14689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TNBE\Documents\monshin_rouj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68" y="5417956"/>
            <a:ext cx="1804481" cy="13954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TNBE\Documents\job_doct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5341" y="5445257"/>
            <a:ext cx="983587" cy="136188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TNBE\Documents\nurse_noca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75983" y="5517232"/>
            <a:ext cx="731395" cy="1224136"/>
          </a:xfrm>
          <a:prstGeom prst="rect">
            <a:avLst/>
          </a:prstGeom>
          <a:noFill/>
          <a:extLst>
            <a:ext uri="{909E8E84-426E-40DD-AFC4-6F175D3DCCD1}">
              <a14:hiddenFill xmlns:a14="http://schemas.microsoft.com/office/drawing/2010/main">
                <a:solidFill>
                  <a:srgbClr val="FFFFFF"/>
                </a:solidFill>
              </a14:hiddenFill>
            </a:ext>
          </a:extLst>
        </p:spPr>
      </p:pic>
      <p:sp>
        <p:nvSpPr>
          <p:cNvPr id="29" name="角丸四角形 28"/>
          <p:cNvSpPr/>
          <p:nvPr/>
        </p:nvSpPr>
        <p:spPr>
          <a:xfrm>
            <a:off x="6873766" y="3231931"/>
            <a:ext cx="2743200" cy="3581445"/>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28</a:t>
            </a:fld>
            <a:endParaRPr kumimoji="1" lang="ja-JP" altLang="en-US" sz="2000" dirty="0">
              <a:solidFill>
                <a:schemeClr val="tx1"/>
              </a:solidFill>
            </a:endParaRPr>
          </a:p>
        </p:txBody>
      </p:sp>
    </p:spTree>
    <p:extLst>
      <p:ext uri="{BB962C8B-B14F-4D97-AF65-F5344CB8AC3E}">
        <p14:creationId xmlns:p14="http://schemas.microsoft.com/office/powerpoint/2010/main" val="2239750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5674520" y="1091759"/>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smtClean="0">
                <a:solidFill>
                  <a:prstClr val="black"/>
                </a:solidFill>
                <a:latin typeface="Arial" charset="0"/>
              </a:rPr>
              <a:t>平成</a:t>
            </a:r>
            <a:r>
              <a:rPr lang="en-US" altLang="ja-JP" sz="900" dirty="0" smtClean="0">
                <a:solidFill>
                  <a:prstClr val="black"/>
                </a:solidFill>
                <a:latin typeface="Arial" charset="0"/>
              </a:rPr>
              <a:t>24</a:t>
            </a:r>
            <a:r>
              <a:rPr lang="ja-JP" altLang="en-US" sz="900" dirty="0" smtClean="0">
                <a:solidFill>
                  <a:prstClr val="black"/>
                </a:solidFill>
                <a:latin typeface="Arial" charset="0"/>
              </a:rPr>
              <a:t>年</a:t>
            </a:r>
            <a:r>
              <a:rPr lang="ja-JP" altLang="en-US" sz="900" dirty="0">
                <a:solidFill>
                  <a:prstClr val="black"/>
                </a:solidFill>
                <a:latin typeface="Arial" charset="0"/>
              </a:rPr>
              <a:t>推計値</a:t>
            </a:r>
          </a:p>
          <a:p>
            <a:pPr algn="ctr" fontAlgn="base">
              <a:spcBef>
                <a:spcPct val="0"/>
              </a:spcBef>
              <a:spcAft>
                <a:spcPct val="0"/>
              </a:spcAft>
            </a:pPr>
            <a:r>
              <a:rPr lang="ja-JP" altLang="en-US" sz="900" dirty="0">
                <a:solidFill>
                  <a:prstClr val="black"/>
                </a:solidFill>
                <a:latin typeface="Arial" charset="0"/>
              </a:rPr>
              <a:t>（日本の</a:t>
            </a:r>
            <a:r>
              <a:rPr lang="ja-JP" altLang="en-US" sz="900" dirty="0" smtClean="0">
                <a:solidFill>
                  <a:prstClr val="black"/>
                </a:solidFill>
                <a:latin typeface="Arial" charset="0"/>
              </a:rPr>
              <a:t>将来推計人口）</a:t>
            </a:r>
            <a:endParaRPr lang="ja-JP" altLang="en-US" sz="900" dirty="0">
              <a:solidFill>
                <a:prstClr val="black"/>
              </a:solidFill>
              <a:latin typeface="Arial" charset="0"/>
            </a:endParaRPr>
          </a:p>
        </p:txBody>
      </p:sp>
      <p:sp>
        <p:nvSpPr>
          <p:cNvPr id="6" name="AutoShape 5"/>
          <p:cNvSpPr>
            <a:spLocks noChangeArrowheads="1"/>
          </p:cNvSpPr>
          <p:nvPr/>
        </p:nvSpPr>
        <p:spPr bwMode="auto">
          <a:xfrm flipH="1">
            <a:off x="3659040" y="1091759"/>
            <a:ext cx="1582738" cy="504825"/>
          </a:xfrm>
          <a:prstGeom prst="rightArrow">
            <a:avLst>
              <a:gd name="adj1" fmla="val 65843"/>
              <a:gd name="adj2" fmla="val 80195"/>
            </a:avLst>
          </a:prstGeom>
          <a:solidFill>
            <a:schemeClr val="accent5">
              <a:lumMod val="20000"/>
              <a:lumOff val="80000"/>
            </a:schemeClr>
          </a:solidFill>
          <a:ln w="9525">
            <a:solidFill>
              <a:schemeClr val="tx1"/>
            </a:solidFill>
            <a:miter lim="800000"/>
            <a:headEnd/>
            <a:tailEnd/>
          </a:ln>
        </p:spPr>
        <p:txBody>
          <a:bodyPr wrap="none" lIns="91428" tIns="45715" rIns="91428" bIns="45715" anchor="ctr"/>
          <a:lstStyle/>
          <a:p>
            <a:pPr algn="ctr" fontAlgn="base">
              <a:spcBef>
                <a:spcPct val="0"/>
              </a:spcBef>
              <a:spcAft>
                <a:spcPct val="0"/>
              </a:spcAft>
            </a:pPr>
            <a:r>
              <a:rPr lang="ja-JP" altLang="en-US" sz="900" dirty="0">
                <a:solidFill>
                  <a:prstClr val="black"/>
                </a:solidFill>
                <a:latin typeface="Arial" charset="0"/>
              </a:rPr>
              <a:t>実績値</a:t>
            </a:r>
          </a:p>
          <a:p>
            <a:pPr algn="ctr" fontAlgn="base">
              <a:spcBef>
                <a:spcPct val="0"/>
              </a:spcBef>
              <a:spcAft>
                <a:spcPct val="0"/>
              </a:spcAft>
            </a:pPr>
            <a:r>
              <a:rPr lang="ja-JP" altLang="en-US" sz="900" dirty="0">
                <a:solidFill>
                  <a:prstClr val="black"/>
                </a:solidFill>
                <a:latin typeface="Arial" charset="0"/>
              </a:rPr>
              <a:t>（国勢調査等）</a:t>
            </a:r>
          </a:p>
        </p:txBody>
      </p:sp>
      <p:sp>
        <p:nvSpPr>
          <p:cNvPr id="7" name="Rectangle 15" descr="25%"/>
          <p:cNvSpPr>
            <a:spLocks noChangeArrowheads="1"/>
          </p:cNvSpPr>
          <p:nvPr/>
        </p:nvSpPr>
        <p:spPr bwMode="auto">
          <a:xfrm>
            <a:off x="415925" y="504770"/>
            <a:ext cx="9074150" cy="573088"/>
          </a:xfrm>
          <a:prstGeom prst="rect">
            <a:avLst/>
          </a:prstGeom>
          <a:noFill/>
          <a:ln w="28575">
            <a:solidFill>
              <a:schemeClr val="tx1"/>
            </a:solidFill>
            <a:miter lim="800000"/>
            <a:headEnd/>
            <a:tailEnd/>
          </a:ln>
        </p:spPr>
        <p:txBody>
          <a:bodyPr wrap="none" lIns="91428" tIns="45715" rIns="91428" bIns="45715" anchor="ctr"/>
          <a:lstStyle/>
          <a:p>
            <a:pPr fontAlgn="base">
              <a:spcBef>
                <a:spcPct val="0"/>
              </a:spcBef>
              <a:spcAft>
                <a:spcPct val="0"/>
              </a:spcAft>
            </a:pPr>
            <a:r>
              <a:rPr lang="en-US" altLang="ja-JP" sz="1600" dirty="0" smtClean="0">
                <a:solidFill>
                  <a:prstClr val="black"/>
                </a:solidFill>
                <a:latin typeface="Arial" charset="0"/>
              </a:rPr>
              <a:t>○ </a:t>
            </a:r>
            <a:r>
              <a:rPr lang="ja-JP" altLang="en-US" sz="1600" dirty="0" smtClean="0">
                <a:solidFill>
                  <a:prstClr val="black"/>
                </a:solidFill>
                <a:latin typeface="Arial" charset="0"/>
              </a:rPr>
              <a:t>日本の</a:t>
            </a:r>
            <a:r>
              <a:rPr lang="ja-JP" altLang="en-US" sz="1600" dirty="0">
                <a:solidFill>
                  <a:prstClr val="black"/>
                </a:solidFill>
                <a:latin typeface="Arial" charset="0"/>
              </a:rPr>
              <a:t>人口</a:t>
            </a:r>
            <a:r>
              <a:rPr lang="ja-JP" altLang="en-US" sz="1600" dirty="0" smtClean="0">
                <a:solidFill>
                  <a:prstClr val="black"/>
                </a:solidFill>
                <a:latin typeface="Arial" charset="0"/>
              </a:rPr>
              <a:t>は近年横ばいであり、人口減少局面を迎えている。</a:t>
            </a:r>
            <a:r>
              <a:rPr lang="en-US" altLang="ja-JP" sz="1600" dirty="0" smtClean="0">
                <a:solidFill>
                  <a:prstClr val="black"/>
                </a:solidFill>
                <a:latin typeface="Arial" charset="0"/>
              </a:rPr>
              <a:t>2060</a:t>
            </a:r>
            <a:r>
              <a:rPr lang="ja-JP" altLang="en-US" sz="1600" dirty="0" smtClean="0">
                <a:solidFill>
                  <a:prstClr val="black"/>
                </a:solidFill>
                <a:latin typeface="Arial" charset="0"/>
              </a:rPr>
              <a:t>年</a:t>
            </a:r>
            <a:r>
              <a:rPr lang="ja-JP" altLang="en-US" sz="1600" dirty="0">
                <a:solidFill>
                  <a:prstClr val="black"/>
                </a:solidFill>
                <a:latin typeface="Arial" charset="0"/>
              </a:rPr>
              <a:t>に</a:t>
            </a:r>
            <a:r>
              <a:rPr lang="ja-JP" altLang="en-US" sz="1600" dirty="0" smtClean="0">
                <a:solidFill>
                  <a:prstClr val="black"/>
                </a:solidFill>
                <a:latin typeface="Arial" charset="0"/>
              </a:rPr>
              <a:t>は総人口が</a:t>
            </a:r>
            <a:r>
              <a:rPr lang="en-US" altLang="ja-JP" sz="1600" dirty="0" smtClean="0">
                <a:solidFill>
                  <a:prstClr val="black"/>
                </a:solidFill>
                <a:latin typeface="Arial" charset="0"/>
              </a:rPr>
              <a:t>9000</a:t>
            </a:r>
            <a:r>
              <a:rPr lang="ja-JP" altLang="en-US" sz="1600" dirty="0" smtClean="0">
                <a:solidFill>
                  <a:prstClr val="black"/>
                </a:solidFill>
                <a:latin typeface="Arial" charset="0"/>
              </a:rPr>
              <a:t>万人を</a:t>
            </a:r>
            <a:endParaRPr lang="en-US" altLang="ja-JP" sz="1600" dirty="0" smtClean="0">
              <a:solidFill>
                <a:prstClr val="black"/>
              </a:solidFill>
              <a:latin typeface="Arial" charset="0"/>
            </a:endParaRPr>
          </a:p>
          <a:p>
            <a:pPr fontAlgn="base">
              <a:spcBef>
                <a:spcPct val="0"/>
              </a:spcBef>
              <a:spcAft>
                <a:spcPct val="0"/>
              </a:spcAft>
            </a:pPr>
            <a:r>
              <a:rPr lang="ja-JP" altLang="en-US" sz="1600" dirty="0" smtClean="0">
                <a:solidFill>
                  <a:prstClr val="black"/>
                </a:solidFill>
                <a:latin typeface="Arial" charset="0"/>
              </a:rPr>
              <a:t>　  割り込み、高齢化率</a:t>
            </a:r>
            <a:r>
              <a:rPr lang="ja-JP" altLang="en-US" sz="1600" dirty="0">
                <a:solidFill>
                  <a:prstClr val="black"/>
                </a:solidFill>
                <a:latin typeface="Arial" charset="0"/>
              </a:rPr>
              <a:t>は</a:t>
            </a:r>
            <a:r>
              <a:rPr lang="en-US" altLang="ja-JP" sz="1600" dirty="0">
                <a:solidFill>
                  <a:prstClr val="black"/>
                </a:solidFill>
                <a:latin typeface="Arial" charset="0"/>
              </a:rPr>
              <a:t>40</a:t>
            </a:r>
            <a:r>
              <a:rPr lang="ja-JP" altLang="en-US" sz="1600" dirty="0" smtClean="0">
                <a:solidFill>
                  <a:prstClr val="black"/>
                </a:solidFill>
                <a:latin typeface="Arial" charset="0"/>
              </a:rPr>
              <a:t>％近い水準になると</a:t>
            </a:r>
            <a:r>
              <a:rPr lang="ja-JP" altLang="en-US" sz="1600" dirty="0">
                <a:solidFill>
                  <a:prstClr val="black"/>
                </a:solidFill>
                <a:latin typeface="Arial" charset="0"/>
              </a:rPr>
              <a:t>推計されて</a:t>
            </a:r>
            <a:r>
              <a:rPr lang="ja-JP" altLang="en-US" sz="1600" dirty="0" smtClean="0">
                <a:solidFill>
                  <a:prstClr val="black"/>
                </a:solidFill>
                <a:latin typeface="Arial" charset="0"/>
              </a:rPr>
              <a:t>いる。</a:t>
            </a:r>
            <a:endParaRPr lang="ja-JP" altLang="en-US" sz="1600" dirty="0">
              <a:solidFill>
                <a:prstClr val="black"/>
              </a:solidFill>
              <a:latin typeface="Arial" charset="0"/>
            </a:endParaRPr>
          </a:p>
        </p:txBody>
      </p:sp>
      <p:sp>
        <p:nvSpPr>
          <p:cNvPr id="9" name="テキスト ボックス 8"/>
          <p:cNvSpPr txBox="1"/>
          <p:nvPr/>
        </p:nvSpPr>
        <p:spPr>
          <a:xfrm>
            <a:off x="11747" y="1381071"/>
            <a:ext cx="1008112" cy="253916"/>
          </a:xfrm>
          <a:prstGeom prst="rect">
            <a:avLst/>
          </a:prstGeom>
          <a:noFill/>
        </p:spPr>
        <p:txBody>
          <a:bodyPr wrap="square" rtlCol="0">
            <a:spAutoFit/>
          </a:bodyPr>
          <a:lstStyle/>
          <a:p>
            <a:pPr fontAlgn="base">
              <a:spcBef>
                <a:spcPct val="0"/>
              </a:spcBef>
              <a:spcAft>
                <a:spcPct val="0"/>
              </a:spcAft>
            </a:pPr>
            <a:r>
              <a:rPr lang="ja-JP" altLang="en-US" sz="1050" dirty="0" smtClean="0">
                <a:solidFill>
                  <a:prstClr val="black"/>
                </a:solidFill>
                <a:latin typeface="Arial" charset="0"/>
              </a:rPr>
              <a:t>人口（万人）</a:t>
            </a:r>
            <a:endParaRPr lang="ja-JP" altLang="en-US" sz="1050" dirty="0">
              <a:solidFill>
                <a:prstClr val="black"/>
              </a:solidFill>
              <a:latin typeface="Arial" charset="0"/>
            </a:endParaRPr>
          </a:p>
        </p:txBody>
      </p:sp>
      <p:sp>
        <p:nvSpPr>
          <p:cNvPr id="10" name="テキスト ボックス 9"/>
          <p:cNvSpPr txBox="1"/>
          <p:nvPr/>
        </p:nvSpPr>
        <p:spPr>
          <a:xfrm>
            <a:off x="9112050" y="2892294"/>
            <a:ext cx="776536" cy="577081"/>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生産年齢人口割合</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50.9%</a:t>
            </a:r>
            <a:endParaRPr lang="ja-JP" altLang="en-US" dirty="0">
              <a:solidFill>
                <a:prstClr val="black"/>
              </a:solidFill>
              <a:latin typeface="Arial" charset="0"/>
            </a:endParaRPr>
          </a:p>
        </p:txBody>
      </p:sp>
      <p:sp>
        <p:nvSpPr>
          <p:cNvPr id="11" name="テキスト ボックス 10"/>
          <p:cNvSpPr txBox="1"/>
          <p:nvPr/>
        </p:nvSpPr>
        <p:spPr>
          <a:xfrm>
            <a:off x="9112050" y="3701877"/>
            <a:ext cx="776536" cy="415498"/>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高齢化率</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39.9%</a:t>
            </a:r>
            <a:endParaRPr lang="ja-JP" altLang="en-US" dirty="0">
              <a:solidFill>
                <a:prstClr val="black"/>
              </a:solidFill>
              <a:latin typeface="Arial" charset="0"/>
            </a:endParaRPr>
          </a:p>
        </p:txBody>
      </p:sp>
      <p:sp>
        <p:nvSpPr>
          <p:cNvPr id="12" name="テキスト ボックス 11"/>
          <p:cNvSpPr txBox="1"/>
          <p:nvPr/>
        </p:nvSpPr>
        <p:spPr>
          <a:xfrm>
            <a:off x="9126907" y="4908517"/>
            <a:ext cx="776536" cy="577081"/>
          </a:xfrm>
          <a:prstGeom prst="rect">
            <a:avLst/>
          </a:prstGeom>
          <a:noFill/>
        </p:spPr>
        <p:txBody>
          <a:bodyPr wrap="square" rtlCol="0">
            <a:spAutoFit/>
          </a:bodyPr>
          <a:lstStyle/>
          <a:p>
            <a:pPr algn="ctr" fontAlgn="base">
              <a:spcBef>
                <a:spcPct val="0"/>
              </a:spcBef>
              <a:spcAft>
                <a:spcPct val="0"/>
              </a:spcAft>
            </a:pPr>
            <a:r>
              <a:rPr lang="ja-JP" altLang="en-US" sz="1050" dirty="0" smtClean="0">
                <a:solidFill>
                  <a:prstClr val="black"/>
                </a:solidFill>
                <a:latin typeface="Arial" charset="0"/>
              </a:rPr>
              <a:t>合計特殊</a:t>
            </a:r>
            <a:endParaRPr lang="en-US" altLang="ja-JP" sz="1050" dirty="0" smtClean="0">
              <a:solidFill>
                <a:prstClr val="black"/>
              </a:solidFill>
              <a:latin typeface="Arial" charset="0"/>
            </a:endParaRPr>
          </a:p>
          <a:p>
            <a:pPr algn="ctr" fontAlgn="base">
              <a:spcBef>
                <a:spcPct val="0"/>
              </a:spcBef>
              <a:spcAft>
                <a:spcPct val="0"/>
              </a:spcAft>
            </a:pPr>
            <a:r>
              <a:rPr lang="ja-JP" altLang="en-US" sz="1050" dirty="0" smtClean="0">
                <a:solidFill>
                  <a:prstClr val="black"/>
                </a:solidFill>
                <a:latin typeface="Arial" charset="0"/>
              </a:rPr>
              <a:t>出生率</a:t>
            </a:r>
            <a:endParaRPr lang="en-US" altLang="ja-JP" sz="1050" dirty="0" smtClean="0">
              <a:solidFill>
                <a:prstClr val="black"/>
              </a:solidFill>
              <a:latin typeface="Arial" charset="0"/>
            </a:endParaRPr>
          </a:p>
          <a:p>
            <a:pPr algn="ctr" fontAlgn="base">
              <a:spcBef>
                <a:spcPct val="0"/>
              </a:spcBef>
              <a:spcAft>
                <a:spcPct val="0"/>
              </a:spcAft>
            </a:pPr>
            <a:r>
              <a:rPr lang="en-US" altLang="ja-JP" sz="1050" dirty="0" smtClean="0">
                <a:solidFill>
                  <a:prstClr val="black"/>
                </a:solidFill>
                <a:latin typeface="Arial" charset="0"/>
              </a:rPr>
              <a:t>1.35</a:t>
            </a:r>
            <a:endParaRPr lang="ja-JP" altLang="en-US" dirty="0">
              <a:solidFill>
                <a:prstClr val="black"/>
              </a:solidFill>
              <a:latin typeface="Arial" charset="0"/>
            </a:endParaRPr>
          </a:p>
        </p:txBody>
      </p:sp>
      <p:graphicFrame>
        <p:nvGraphicFramePr>
          <p:cNvPr id="15" name="グラフ 14"/>
          <p:cNvGraphicFramePr/>
          <p:nvPr>
            <p:extLst>
              <p:ext uri="{D42A27DB-BD31-4B8C-83A1-F6EECF244321}">
                <p14:modId xmlns:p14="http://schemas.microsoft.com/office/powerpoint/2010/main" val="3234925081"/>
              </p:ext>
            </p:extLst>
          </p:nvPr>
        </p:nvGraphicFramePr>
        <p:xfrm>
          <a:off x="0" y="1597095"/>
          <a:ext cx="9273480" cy="4824536"/>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直線コネクタ 17"/>
          <p:cNvCxnSpPr/>
          <p:nvPr/>
        </p:nvCxnSpPr>
        <p:spPr>
          <a:xfrm flipV="1">
            <a:off x="5601072" y="1052736"/>
            <a:ext cx="0" cy="525600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848544" y="1857831"/>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生産年齢人口（</a:t>
            </a:r>
            <a:r>
              <a:rPr lang="en-US" altLang="ja-JP" sz="1050" dirty="0" smtClean="0">
                <a:solidFill>
                  <a:prstClr val="black"/>
                </a:solidFill>
              </a:rPr>
              <a:t>15</a:t>
            </a:r>
            <a:r>
              <a:rPr lang="ja-JP" altLang="en-US" sz="1050" dirty="0" smtClean="0">
                <a:solidFill>
                  <a:prstClr val="black"/>
                </a:solidFill>
              </a:rPr>
              <a:t>～</a:t>
            </a:r>
            <a:r>
              <a:rPr lang="en-US" altLang="ja-JP" sz="1050" dirty="0" smtClean="0">
                <a:solidFill>
                  <a:prstClr val="black"/>
                </a:solidFill>
              </a:rPr>
              <a:t>64</a:t>
            </a:r>
            <a:r>
              <a:rPr lang="ja-JP" altLang="en-US" sz="1050" dirty="0" smtClean="0">
                <a:solidFill>
                  <a:prstClr val="black"/>
                </a:solidFill>
              </a:rPr>
              <a:t>歳）割合</a:t>
            </a:r>
            <a:endParaRPr lang="ja-JP" altLang="en-US" sz="1050" dirty="0">
              <a:solidFill>
                <a:prstClr val="black"/>
              </a:solidFill>
            </a:endParaRPr>
          </a:p>
        </p:txBody>
      </p:sp>
      <p:cxnSp>
        <p:nvCxnSpPr>
          <p:cNvPr id="19" name="直線コネクタ 18"/>
          <p:cNvCxnSpPr>
            <a:stCxn id="14" idx="2"/>
          </p:cNvCxnSpPr>
          <p:nvPr/>
        </p:nvCxnSpPr>
        <p:spPr>
          <a:xfrm>
            <a:off x="1892660" y="2111747"/>
            <a:ext cx="180020" cy="250140"/>
          </a:xfrm>
          <a:prstGeom prst="line">
            <a:avLst/>
          </a:prstGeom>
          <a:ln w="12700"/>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2792760" y="4335822"/>
            <a:ext cx="2088232"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高齢化率（</a:t>
            </a:r>
            <a:r>
              <a:rPr lang="en-US" altLang="ja-JP" sz="1050" dirty="0" smtClean="0">
                <a:solidFill>
                  <a:prstClr val="black"/>
                </a:solidFill>
              </a:rPr>
              <a:t>65</a:t>
            </a:r>
            <a:r>
              <a:rPr lang="ja-JP" altLang="en-US" sz="1050" dirty="0" smtClean="0">
                <a:solidFill>
                  <a:prstClr val="black"/>
                </a:solidFill>
              </a:rPr>
              <a:t>歳以上人口割合）</a:t>
            </a:r>
            <a:endParaRPr lang="ja-JP" altLang="en-US" sz="1050" dirty="0">
              <a:solidFill>
                <a:prstClr val="black"/>
              </a:solidFill>
            </a:endParaRPr>
          </a:p>
        </p:txBody>
      </p:sp>
      <p:cxnSp>
        <p:nvCxnSpPr>
          <p:cNvPr id="23" name="直線コネクタ 22"/>
          <p:cNvCxnSpPr/>
          <p:nvPr/>
        </p:nvCxnSpPr>
        <p:spPr>
          <a:xfrm>
            <a:off x="4182178" y="4581322"/>
            <a:ext cx="324036" cy="504056"/>
          </a:xfrm>
          <a:prstGeom prst="line">
            <a:avLst/>
          </a:prstGeom>
          <a:ln w="12700"/>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6609184" y="4751797"/>
            <a:ext cx="1440160" cy="253916"/>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fontAlgn="base">
              <a:spcBef>
                <a:spcPct val="0"/>
              </a:spcBef>
              <a:spcAft>
                <a:spcPct val="0"/>
              </a:spcAft>
            </a:pPr>
            <a:r>
              <a:rPr lang="ja-JP" altLang="en-US" sz="1050" dirty="0" smtClean="0">
                <a:solidFill>
                  <a:prstClr val="black"/>
                </a:solidFill>
              </a:rPr>
              <a:t>合計特殊出生率</a:t>
            </a:r>
            <a:endParaRPr lang="ja-JP" altLang="en-US" sz="1050" dirty="0">
              <a:solidFill>
                <a:prstClr val="black"/>
              </a:solidFill>
            </a:endParaRPr>
          </a:p>
        </p:txBody>
      </p:sp>
      <p:cxnSp>
        <p:nvCxnSpPr>
          <p:cNvPr id="27" name="直線コネクタ 26"/>
          <p:cNvCxnSpPr>
            <a:stCxn id="26" idx="2"/>
          </p:cNvCxnSpPr>
          <p:nvPr/>
        </p:nvCxnSpPr>
        <p:spPr>
          <a:xfrm flipH="1">
            <a:off x="7257323" y="5005713"/>
            <a:ext cx="71973" cy="322152"/>
          </a:xfrm>
          <a:prstGeom prst="line">
            <a:avLst/>
          </a:prstGeom>
          <a:ln w="12700"/>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992559" y="3840390"/>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15</a:t>
            </a:r>
            <a:r>
              <a:rPr lang="ja-JP" altLang="en-US" sz="1200" dirty="0" smtClean="0">
                <a:solidFill>
                  <a:prstClr val="black"/>
                </a:solidFill>
                <a:latin typeface="Arial" charset="0"/>
              </a:rPr>
              <a:t>～</a:t>
            </a:r>
            <a:r>
              <a:rPr lang="en-US" altLang="ja-JP" sz="1200" dirty="0" smtClean="0">
                <a:solidFill>
                  <a:prstClr val="black"/>
                </a:solidFill>
                <a:latin typeface="Arial" charset="0"/>
              </a:rPr>
              <a:t>64</a:t>
            </a:r>
            <a:r>
              <a:rPr lang="ja-JP" altLang="en-US" sz="1200" dirty="0" smtClean="0">
                <a:solidFill>
                  <a:prstClr val="black"/>
                </a:solidFill>
                <a:latin typeface="Arial" charset="0"/>
              </a:rPr>
              <a:t>歳人口</a:t>
            </a:r>
            <a:endParaRPr lang="ja-JP" altLang="en-US" sz="1200" dirty="0">
              <a:solidFill>
                <a:prstClr val="black"/>
              </a:solidFill>
              <a:latin typeface="Arial" charset="0"/>
            </a:endParaRPr>
          </a:p>
        </p:txBody>
      </p:sp>
      <p:sp>
        <p:nvSpPr>
          <p:cNvPr id="35" name="テキスト ボックス 34"/>
          <p:cNvSpPr txBox="1"/>
          <p:nvPr/>
        </p:nvSpPr>
        <p:spPr>
          <a:xfrm>
            <a:off x="992559" y="5352614"/>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14</a:t>
            </a:r>
            <a:r>
              <a:rPr lang="ja-JP" altLang="en-US" sz="1200" dirty="0" smtClean="0">
                <a:solidFill>
                  <a:prstClr val="black"/>
                </a:solidFill>
                <a:latin typeface="Arial" charset="0"/>
              </a:rPr>
              <a:t>歳以下人口</a:t>
            </a:r>
            <a:endParaRPr lang="ja-JP" altLang="en-US" sz="1200" dirty="0">
              <a:solidFill>
                <a:prstClr val="black"/>
              </a:solidFill>
              <a:latin typeface="Arial" charset="0"/>
            </a:endParaRPr>
          </a:p>
        </p:txBody>
      </p:sp>
      <p:sp>
        <p:nvSpPr>
          <p:cNvPr id="36" name="テキスト ボックス 35"/>
          <p:cNvSpPr txBox="1"/>
          <p:nvPr/>
        </p:nvSpPr>
        <p:spPr>
          <a:xfrm>
            <a:off x="7113240" y="3408340"/>
            <a:ext cx="1440160" cy="276999"/>
          </a:xfrm>
          <a:prstGeom prst="rect">
            <a:avLst/>
          </a:prstGeom>
          <a:solidFill>
            <a:srgbClr val="FFFFFF"/>
          </a:solidFill>
          <a:ln w="38100" cmpd="dbl">
            <a:solidFill>
              <a:schemeClr val="tx1"/>
            </a:solidFill>
          </a:ln>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65</a:t>
            </a:r>
            <a:r>
              <a:rPr lang="ja-JP" altLang="en-US" sz="1200" dirty="0" smtClean="0">
                <a:solidFill>
                  <a:prstClr val="black"/>
                </a:solidFill>
                <a:latin typeface="Arial" charset="0"/>
              </a:rPr>
              <a:t>歳以上人口</a:t>
            </a:r>
            <a:endParaRPr lang="ja-JP" altLang="en-US" sz="1200" dirty="0">
              <a:solidFill>
                <a:prstClr val="black"/>
              </a:solidFill>
              <a:latin typeface="Arial" charset="0"/>
            </a:endParaRPr>
          </a:p>
        </p:txBody>
      </p:sp>
      <p:sp>
        <p:nvSpPr>
          <p:cNvPr id="37" name="テキスト ボックス 36"/>
          <p:cNvSpPr txBox="1"/>
          <p:nvPr/>
        </p:nvSpPr>
        <p:spPr>
          <a:xfrm>
            <a:off x="4858153" y="3193825"/>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62.1%</a:t>
            </a:r>
          </a:p>
          <a:p>
            <a:pPr algn="ctr" fontAlgn="base">
              <a:spcBef>
                <a:spcPct val="0"/>
              </a:spcBef>
              <a:spcAft>
                <a:spcPct val="0"/>
              </a:spcAft>
            </a:pP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sp>
        <p:nvSpPr>
          <p:cNvPr id="38" name="テキスト ボックス 37"/>
          <p:cNvSpPr txBox="1"/>
          <p:nvPr/>
        </p:nvSpPr>
        <p:spPr>
          <a:xfrm>
            <a:off x="5124314" y="3820052"/>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25.1%</a:t>
            </a:r>
          </a:p>
          <a:p>
            <a:pPr algn="ctr" fontAlgn="base">
              <a:spcBef>
                <a:spcPct val="0"/>
              </a:spcBef>
              <a:spcAft>
                <a:spcPct val="0"/>
              </a:spcAft>
            </a:pP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sp>
        <p:nvSpPr>
          <p:cNvPr id="39" name="テキスト ボックス 38"/>
          <p:cNvSpPr txBox="1"/>
          <p:nvPr/>
        </p:nvSpPr>
        <p:spPr>
          <a:xfrm>
            <a:off x="5124314" y="5628748"/>
            <a:ext cx="576064" cy="3693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1.43</a:t>
            </a:r>
          </a:p>
          <a:p>
            <a:pPr algn="ctr" fontAlgn="base">
              <a:spcBef>
                <a:spcPct val="0"/>
              </a:spcBef>
              <a:spcAft>
                <a:spcPct val="0"/>
              </a:spcAft>
            </a:pPr>
            <a:r>
              <a:rPr lang="en-US" altLang="ja-JP" sz="900" dirty="0" smtClean="0">
                <a:solidFill>
                  <a:prstClr val="black"/>
                </a:solidFill>
                <a:latin typeface="Arial" charset="0"/>
              </a:rPr>
              <a:t>(2013)</a:t>
            </a:r>
          </a:p>
        </p:txBody>
      </p:sp>
      <p:cxnSp>
        <p:nvCxnSpPr>
          <p:cNvPr id="46" name="直線コネクタ 45"/>
          <p:cNvCxnSpPr/>
          <p:nvPr/>
        </p:nvCxnSpPr>
        <p:spPr>
          <a:xfrm flipV="1">
            <a:off x="5208764" y="2645419"/>
            <a:ext cx="206865" cy="548471"/>
          </a:xfrm>
          <a:prstGeom prst="line">
            <a:avLst/>
          </a:prstGeom>
          <a:ln w="9525"/>
        </p:spPr>
        <p:style>
          <a:lnRef idx="1">
            <a:schemeClr val="dk1"/>
          </a:lnRef>
          <a:fillRef idx="0">
            <a:schemeClr val="dk1"/>
          </a:fillRef>
          <a:effectRef idx="0">
            <a:schemeClr val="dk1"/>
          </a:effectRef>
          <a:fontRef idx="minor">
            <a:schemeClr val="tx1"/>
          </a:fontRef>
        </p:style>
      </p:cxnSp>
      <p:cxnSp>
        <p:nvCxnSpPr>
          <p:cNvPr id="48" name="直線コネクタ 47"/>
          <p:cNvCxnSpPr>
            <a:stCxn id="38" idx="2"/>
          </p:cNvCxnSpPr>
          <p:nvPr/>
        </p:nvCxnSpPr>
        <p:spPr>
          <a:xfrm>
            <a:off x="5412344" y="4189384"/>
            <a:ext cx="3272" cy="526006"/>
          </a:xfrm>
          <a:prstGeom prst="line">
            <a:avLst/>
          </a:prstGeom>
          <a:ln w="9525"/>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4691046" y="1723760"/>
            <a:ext cx="1035408" cy="230832"/>
          </a:xfrm>
          <a:prstGeom prst="rect">
            <a:avLst/>
          </a:prstGeom>
          <a:solidFill>
            <a:srgbClr val="FFFFFF"/>
          </a:solidFill>
          <a:ln w="9525">
            <a:solidFill>
              <a:schemeClr val="tx1"/>
            </a:solidFill>
          </a:ln>
        </p:spPr>
        <p:txBody>
          <a:bodyPr wrap="square" rtlCol="0">
            <a:spAutoFit/>
          </a:bodyPr>
          <a:lstStyle/>
          <a:p>
            <a:pPr algn="ctr" fontAlgn="base">
              <a:spcBef>
                <a:spcPct val="0"/>
              </a:spcBef>
              <a:spcAft>
                <a:spcPct val="0"/>
              </a:spcAft>
            </a:pPr>
            <a:r>
              <a:rPr lang="en-US" altLang="ja-JP" sz="900" dirty="0" smtClean="0">
                <a:solidFill>
                  <a:prstClr val="black"/>
                </a:solidFill>
                <a:latin typeface="Arial" charset="0"/>
              </a:rPr>
              <a:t>12,730</a:t>
            </a:r>
            <a:r>
              <a:rPr lang="ja-JP" altLang="en-US" sz="900" dirty="0" smtClean="0">
                <a:solidFill>
                  <a:prstClr val="black"/>
                </a:solidFill>
                <a:latin typeface="Arial" charset="0"/>
              </a:rPr>
              <a:t>万人</a:t>
            </a:r>
            <a:r>
              <a:rPr lang="en-US" altLang="ja-JP" sz="900" dirty="0" smtClean="0">
                <a:solidFill>
                  <a:prstClr val="black"/>
                </a:solidFill>
                <a:latin typeface="Arial" charset="0"/>
              </a:rPr>
              <a:t>※</a:t>
            </a:r>
            <a:r>
              <a:rPr lang="ja-JP" altLang="en-US" sz="900" dirty="0" smtClean="0">
                <a:solidFill>
                  <a:prstClr val="black"/>
                </a:solidFill>
                <a:latin typeface="Arial" charset="0"/>
              </a:rPr>
              <a:t>１</a:t>
            </a:r>
            <a:endParaRPr lang="en-US" altLang="ja-JP" sz="900" dirty="0" smtClean="0">
              <a:solidFill>
                <a:prstClr val="black"/>
              </a:solidFill>
              <a:latin typeface="Arial" charset="0"/>
            </a:endParaRPr>
          </a:p>
        </p:txBody>
      </p:sp>
      <p:cxnSp>
        <p:nvCxnSpPr>
          <p:cNvPr id="30" name="直線コネクタ 29"/>
          <p:cNvCxnSpPr/>
          <p:nvPr/>
        </p:nvCxnSpPr>
        <p:spPr>
          <a:xfrm>
            <a:off x="5141230" y="1954600"/>
            <a:ext cx="274385" cy="172147"/>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p:cNvCxnSpPr>
            <a:stCxn id="39" idx="0"/>
          </p:cNvCxnSpPr>
          <p:nvPr/>
        </p:nvCxnSpPr>
        <p:spPr>
          <a:xfrm flipV="1">
            <a:off x="5412344" y="5340716"/>
            <a:ext cx="0" cy="288032"/>
          </a:xfrm>
          <a:prstGeom prst="line">
            <a:avLst/>
          </a:prstGeom>
        </p:spPr>
        <p:style>
          <a:lnRef idx="1">
            <a:schemeClr val="dk1"/>
          </a:lnRef>
          <a:fillRef idx="0">
            <a:schemeClr val="dk1"/>
          </a:fillRef>
          <a:effectRef idx="0">
            <a:schemeClr val="dk1"/>
          </a:effectRef>
          <a:fontRef idx="minor">
            <a:schemeClr val="tx1"/>
          </a:fontRef>
        </p:style>
      </p:cxnSp>
      <p:sp>
        <p:nvSpPr>
          <p:cNvPr id="41" name="テキスト ボックス 40"/>
          <p:cNvSpPr txBox="1"/>
          <p:nvPr/>
        </p:nvSpPr>
        <p:spPr>
          <a:xfrm>
            <a:off x="6454536" y="2173159"/>
            <a:ext cx="576064"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11,662</a:t>
            </a:r>
          </a:p>
        </p:txBody>
      </p:sp>
      <p:sp>
        <p:nvSpPr>
          <p:cNvPr id="42" name="テキスト ボックス 41"/>
          <p:cNvSpPr txBox="1"/>
          <p:nvPr/>
        </p:nvSpPr>
        <p:spPr>
          <a:xfrm>
            <a:off x="6486434" y="3109843"/>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3,685</a:t>
            </a:r>
          </a:p>
        </p:txBody>
      </p:sp>
      <p:sp>
        <p:nvSpPr>
          <p:cNvPr id="43" name="テキスト ボックス 42"/>
          <p:cNvSpPr txBox="1"/>
          <p:nvPr/>
        </p:nvSpPr>
        <p:spPr>
          <a:xfrm>
            <a:off x="6497067" y="3973940"/>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6,773</a:t>
            </a:r>
          </a:p>
        </p:txBody>
      </p:sp>
      <p:sp>
        <p:nvSpPr>
          <p:cNvPr id="44" name="テキスト ボックス 43"/>
          <p:cNvSpPr txBox="1"/>
          <p:nvPr/>
        </p:nvSpPr>
        <p:spPr>
          <a:xfrm>
            <a:off x="6486434" y="5773560"/>
            <a:ext cx="504056"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1,204</a:t>
            </a:r>
          </a:p>
        </p:txBody>
      </p:sp>
      <p:sp>
        <p:nvSpPr>
          <p:cNvPr id="45" name="テキスト ボックス 44"/>
          <p:cNvSpPr txBox="1"/>
          <p:nvPr/>
        </p:nvSpPr>
        <p:spPr>
          <a:xfrm>
            <a:off x="8662747" y="3018412"/>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8,674</a:t>
            </a:r>
          </a:p>
        </p:txBody>
      </p:sp>
      <p:sp>
        <p:nvSpPr>
          <p:cNvPr id="47" name="テキスト ボックス 46"/>
          <p:cNvSpPr txBox="1"/>
          <p:nvPr/>
        </p:nvSpPr>
        <p:spPr>
          <a:xfrm>
            <a:off x="8654886" y="3563157"/>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3,464</a:t>
            </a:r>
          </a:p>
        </p:txBody>
      </p:sp>
      <p:sp>
        <p:nvSpPr>
          <p:cNvPr id="49" name="テキスト ボックス 48"/>
          <p:cNvSpPr txBox="1"/>
          <p:nvPr/>
        </p:nvSpPr>
        <p:spPr>
          <a:xfrm>
            <a:off x="8657308" y="4909463"/>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4,418</a:t>
            </a:r>
          </a:p>
        </p:txBody>
      </p:sp>
      <p:sp>
        <p:nvSpPr>
          <p:cNvPr id="50" name="テキスト ボックス 49"/>
          <p:cNvSpPr txBox="1"/>
          <p:nvPr/>
        </p:nvSpPr>
        <p:spPr>
          <a:xfrm>
            <a:off x="8628891" y="5837357"/>
            <a:ext cx="459102" cy="215444"/>
          </a:xfrm>
          <a:prstGeom prst="rect">
            <a:avLst/>
          </a:prstGeom>
          <a:solidFill>
            <a:srgbClr val="FFFFFF"/>
          </a:solidFill>
          <a:ln w="9525">
            <a:solidFill>
              <a:schemeClr val="tx1"/>
            </a:solidFill>
            <a:prstDash val="sysDot"/>
          </a:ln>
        </p:spPr>
        <p:txBody>
          <a:bodyPr wrap="square" rtlCol="0">
            <a:spAutoFit/>
          </a:bodyPr>
          <a:lstStyle/>
          <a:p>
            <a:pPr algn="ctr" fontAlgn="base">
              <a:spcBef>
                <a:spcPct val="0"/>
              </a:spcBef>
              <a:spcAft>
                <a:spcPct val="0"/>
              </a:spcAft>
            </a:pPr>
            <a:r>
              <a:rPr lang="en-US" altLang="ja-JP" sz="800" dirty="0" smtClean="0">
                <a:solidFill>
                  <a:prstClr val="black"/>
                </a:solidFill>
                <a:latin typeface="Arial" charset="0"/>
              </a:rPr>
              <a:t>791</a:t>
            </a:r>
          </a:p>
        </p:txBody>
      </p:sp>
      <p:sp>
        <p:nvSpPr>
          <p:cNvPr id="51" name="テキスト ボックス 50"/>
          <p:cNvSpPr txBox="1"/>
          <p:nvPr/>
        </p:nvSpPr>
        <p:spPr>
          <a:xfrm>
            <a:off x="0" y="6259378"/>
            <a:ext cx="9777536" cy="553998"/>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latin typeface="Arial" charset="0"/>
              </a:rPr>
              <a:t>（出所）　総務省「国勢調査」及び「人口推計」、国立社会保障・人口問題研究所「日本の将来推計人口（平成</a:t>
            </a:r>
            <a:r>
              <a:rPr lang="en-US" altLang="ja-JP" sz="1000" dirty="0" smtClean="0">
                <a:solidFill>
                  <a:prstClr val="black"/>
                </a:solidFill>
                <a:latin typeface="Arial" charset="0"/>
              </a:rPr>
              <a:t>24</a:t>
            </a:r>
            <a:r>
              <a:rPr lang="ja-JP" altLang="en-US" sz="1000" dirty="0" smtClean="0">
                <a:solidFill>
                  <a:prstClr val="black"/>
                </a:solidFill>
                <a:latin typeface="Arial" charset="0"/>
              </a:rPr>
              <a:t>年</a:t>
            </a:r>
            <a:r>
              <a:rPr lang="en-US" altLang="ja-JP" sz="1000" dirty="0" smtClean="0">
                <a:solidFill>
                  <a:prstClr val="black"/>
                </a:solidFill>
                <a:latin typeface="Arial" charset="0"/>
              </a:rPr>
              <a:t>1</a:t>
            </a:r>
            <a:r>
              <a:rPr lang="ja-JP" altLang="en-US" sz="1000" dirty="0" smtClean="0">
                <a:solidFill>
                  <a:prstClr val="black"/>
                </a:solidFill>
                <a:latin typeface="Arial" charset="0"/>
              </a:rPr>
              <a:t>月推計）：出生中位・死亡中位推計」（各年</a:t>
            </a:r>
            <a:r>
              <a:rPr lang="en-US" altLang="ja-JP" sz="1000" dirty="0" smtClean="0">
                <a:solidFill>
                  <a:prstClr val="black"/>
                </a:solidFill>
                <a:latin typeface="Arial" charset="0"/>
              </a:rPr>
              <a:t>10</a:t>
            </a:r>
            <a:r>
              <a:rPr lang="ja-JP" altLang="en-US" sz="1000" dirty="0" smtClean="0">
                <a:solidFill>
                  <a:prstClr val="black"/>
                </a:solidFill>
                <a:latin typeface="Arial" charset="0"/>
              </a:rPr>
              <a:t>月</a:t>
            </a:r>
            <a:r>
              <a:rPr lang="en-US" altLang="ja-JP" sz="1000" dirty="0" smtClean="0">
                <a:solidFill>
                  <a:prstClr val="black"/>
                </a:solidFill>
                <a:latin typeface="Arial" charset="0"/>
              </a:rPr>
              <a:t>1</a:t>
            </a:r>
            <a:r>
              <a:rPr lang="ja-JP" altLang="en-US" sz="1000" dirty="0" smtClean="0">
                <a:solidFill>
                  <a:prstClr val="black"/>
                </a:solidFill>
                <a:latin typeface="Arial" charset="0"/>
              </a:rPr>
              <a:t>日現在人口）</a:t>
            </a:r>
            <a:endParaRPr lang="en-US" altLang="ja-JP" sz="1000" dirty="0" smtClean="0">
              <a:solidFill>
                <a:prstClr val="black"/>
              </a:solidFill>
              <a:latin typeface="Arial" charset="0"/>
            </a:endParaRPr>
          </a:p>
          <a:p>
            <a:pPr fontAlgn="base">
              <a:spcBef>
                <a:spcPct val="0"/>
              </a:spcBef>
              <a:spcAft>
                <a:spcPct val="0"/>
              </a:spcAft>
            </a:pPr>
            <a:r>
              <a:rPr lang="ja-JP" altLang="en-US" sz="1000" dirty="0" smtClean="0">
                <a:solidFill>
                  <a:prstClr val="black"/>
                </a:solidFill>
                <a:latin typeface="Arial" charset="0"/>
              </a:rPr>
              <a:t>　　　　　 厚生労働省「人口動態統計」</a:t>
            </a:r>
            <a:endParaRPr lang="en-US" altLang="ja-JP" sz="1000" dirty="0" smtClean="0">
              <a:solidFill>
                <a:prstClr val="black"/>
              </a:solidFill>
              <a:latin typeface="Arial" charset="0"/>
            </a:endParaRPr>
          </a:p>
          <a:p>
            <a:pPr fontAlgn="base">
              <a:spcBef>
                <a:spcPct val="0"/>
              </a:spcBef>
              <a:spcAft>
                <a:spcPct val="0"/>
              </a:spcAft>
            </a:pPr>
            <a:r>
              <a:rPr lang="en-US" altLang="ja-JP" sz="1000" dirty="0" smtClean="0">
                <a:solidFill>
                  <a:prstClr val="black"/>
                </a:solidFill>
                <a:latin typeface="Arial" charset="0"/>
              </a:rPr>
              <a:t> ※</a:t>
            </a:r>
            <a:r>
              <a:rPr lang="ja-JP" altLang="en-US" sz="1000" dirty="0" smtClean="0">
                <a:solidFill>
                  <a:prstClr val="black"/>
                </a:solidFill>
                <a:latin typeface="Arial" charset="0"/>
              </a:rPr>
              <a:t>１　　出典：平成</a:t>
            </a:r>
            <a:r>
              <a:rPr lang="en-US" altLang="ja-JP" sz="1000" dirty="0" smtClean="0">
                <a:solidFill>
                  <a:prstClr val="black"/>
                </a:solidFill>
                <a:latin typeface="Arial" charset="0"/>
              </a:rPr>
              <a:t>25</a:t>
            </a:r>
            <a:r>
              <a:rPr lang="ja-JP" altLang="en-US" sz="1000" dirty="0" smtClean="0">
                <a:solidFill>
                  <a:prstClr val="black"/>
                </a:solidFill>
                <a:latin typeface="Arial" charset="0"/>
              </a:rPr>
              <a:t>年度　総務省「人口推計」　（</a:t>
            </a:r>
            <a:r>
              <a:rPr lang="en-US" altLang="ja-JP" sz="1000" dirty="0" smtClean="0">
                <a:solidFill>
                  <a:prstClr val="black"/>
                </a:solidFill>
                <a:latin typeface="Arial" charset="0"/>
              </a:rPr>
              <a:t>2010</a:t>
            </a:r>
            <a:r>
              <a:rPr lang="ja-JP" altLang="en-US" sz="1000" dirty="0" smtClean="0">
                <a:solidFill>
                  <a:prstClr val="black"/>
                </a:solidFill>
                <a:latin typeface="Arial" charset="0"/>
              </a:rPr>
              <a:t>年国勢調査においては、人口</a:t>
            </a:r>
            <a:r>
              <a:rPr lang="en-US" altLang="ja-JP" sz="1000" dirty="0" smtClean="0">
                <a:solidFill>
                  <a:prstClr val="black"/>
                </a:solidFill>
                <a:latin typeface="Arial" charset="0"/>
              </a:rPr>
              <a:t>12,806</a:t>
            </a:r>
            <a:r>
              <a:rPr lang="ja-JP" altLang="en-US" sz="1000" dirty="0" smtClean="0">
                <a:solidFill>
                  <a:prstClr val="black"/>
                </a:solidFill>
                <a:latin typeface="Arial" charset="0"/>
              </a:rPr>
              <a:t>万人、生産年齢人口割合</a:t>
            </a:r>
            <a:r>
              <a:rPr lang="en-US" altLang="ja-JP" sz="1000" dirty="0" smtClean="0">
                <a:solidFill>
                  <a:prstClr val="black"/>
                </a:solidFill>
                <a:latin typeface="Arial" charset="0"/>
              </a:rPr>
              <a:t>63.8</a:t>
            </a:r>
            <a:r>
              <a:rPr lang="ja-JP" altLang="en-US" sz="1000" dirty="0" smtClean="0">
                <a:solidFill>
                  <a:prstClr val="black"/>
                </a:solidFill>
                <a:latin typeface="Arial" charset="0"/>
              </a:rPr>
              <a:t>％、高齢化率</a:t>
            </a:r>
            <a:r>
              <a:rPr lang="en-US" altLang="ja-JP" sz="1000" dirty="0" smtClean="0">
                <a:solidFill>
                  <a:prstClr val="black"/>
                </a:solidFill>
                <a:latin typeface="Arial" charset="0"/>
              </a:rPr>
              <a:t>23.0</a:t>
            </a:r>
            <a:r>
              <a:rPr lang="ja-JP" altLang="en-US" sz="1000" dirty="0" smtClean="0">
                <a:solidFill>
                  <a:prstClr val="black"/>
                </a:solidFill>
                <a:latin typeface="Arial" charset="0"/>
              </a:rPr>
              <a:t>％）　</a:t>
            </a:r>
            <a:endParaRPr lang="en-US" altLang="ja-JP" sz="1000" dirty="0" smtClean="0">
              <a:solidFill>
                <a:prstClr val="black"/>
              </a:solidFill>
              <a:latin typeface="Arial" charset="0"/>
            </a:endParaRPr>
          </a:p>
        </p:txBody>
      </p:sp>
      <p:sp>
        <p:nvSpPr>
          <p:cNvPr id="4" name="テキスト ボックス 3"/>
          <p:cNvSpPr txBox="1"/>
          <p:nvPr/>
        </p:nvSpPr>
        <p:spPr>
          <a:xfrm>
            <a:off x="5169030" y="6131393"/>
            <a:ext cx="720938" cy="253916"/>
          </a:xfrm>
          <a:prstGeom prst="rect">
            <a:avLst/>
          </a:prstGeom>
          <a:noFill/>
        </p:spPr>
        <p:txBody>
          <a:bodyPr wrap="square" rtlCol="0">
            <a:spAutoFit/>
          </a:bodyPr>
          <a:lstStyle/>
          <a:p>
            <a:pPr fontAlgn="base">
              <a:spcBef>
                <a:spcPct val="0"/>
              </a:spcBef>
              <a:spcAft>
                <a:spcPct val="0"/>
              </a:spcAft>
            </a:pPr>
            <a:r>
              <a:rPr lang="en-US" altLang="ja-JP" sz="1050" dirty="0" smtClean="0">
                <a:solidFill>
                  <a:prstClr val="black"/>
                </a:solidFill>
                <a:latin typeface="Arial" charset="0"/>
              </a:rPr>
              <a:t>2013</a:t>
            </a:r>
            <a:endParaRPr lang="ja-JP" altLang="en-US" sz="1050" dirty="0">
              <a:solidFill>
                <a:prstClr val="black"/>
              </a:solidFill>
              <a:latin typeface="Arial" charset="0"/>
            </a:endParaRPr>
          </a:p>
        </p:txBody>
      </p:sp>
      <p:sp>
        <p:nvSpPr>
          <p:cNvPr id="52" name="テキスト ボックス 15"/>
          <p:cNvSpPr txBox="1">
            <a:spLocks noChangeArrowheads="1"/>
          </p:cNvSpPr>
          <p:nvPr/>
        </p:nvSpPr>
        <p:spPr bwMode="auto">
          <a:xfrm>
            <a:off x="-9525" y="-56990"/>
            <a:ext cx="9915525" cy="461655"/>
          </a:xfrm>
          <a:prstGeom prst="rect">
            <a:avLst/>
          </a:prstGeom>
          <a:noFill/>
          <a:ln>
            <a:noFill/>
          </a:ln>
        </p:spPr>
        <p:txBody>
          <a:bodyPr wrap="square" lIns="91429" tIns="45715" rIns="91429" bIns="45715">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50000"/>
              </a:spcBef>
              <a:spcAft>
                <a:spcPct val="0"/>
              </a:spcAft>
            </a:pPr>
            <a:r>
              <a:rPr lang="ja-JP" altLang="en-US" sz="2400" b="1" dirty="0">
                <a:solidFill>
                  <a:prstClr val="black"/>
                </a:solidFill>
                <a:latin typeface="メイリオ" panose="020B0604030504040204" pitchFamily="50" charset="-128"/>
                <a:ea typeface="メイリオ" panose="020B0604030504040204" pitchFamily="50" charset="-128"/>
              </a:rPr>
              <a:t>日本の人口の</a:t>
            </a:r>
            <a:r>
              <a:rPr lang="ja-JP" altLang="en-US" sz="2400" b="1" dirty="0" smtClean="0">
                <a:solidFill>
                  <a:prstClr val="black"/>
                </a:solidFill>
                <a:latin typeface="メイリオ" panose="020B0604030504040204" pitchFamily="50" charset="-128"/>
                <a:ea typeface="メイリオ" panose="020B0604030504040204" pitchFamily="50" charset="-128"/>
              </a:rPr>
              <a:t>推移</a:t>
            </a:r>
            <a:endParaRPr lang="ja-JP" altLang="en-US" sz="2400" b="1" dirty="0">
              <a:solidFill>
                <a:prstClr val="black"/>
              </a:solidFill>
              <a:latin typeface="メイリオ" panose="020B0604030504040204" pitchFamily="50" charset="-128"/>
              <a:ea typeface="メイリオ" panose="020B0604030504040204" pitchFamily="50" charset="-128"/>
            </a:endParaRPr>
          </a:p>
        </p:txBody>
      </p:sp>
      <p:pic>
        <p:nvPicPr>
          <p:cNvPr id="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 y="315916"/>
            <a:ext cx="13296901" cy="15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2</a:t>
            </a:fld>
            <a:endParaRPr kumimoji="1" lang="ja-JP" altLang="en-US" sz="2000" dirty="0">
              <a:solidFill>
                <a:schemeClr val="tx1"/>
              </a:solidFill>
            </a:endParaRPr>
          </a:p>
        </p:txBody>
      </p:sp>
    </p:spTree>
    <p:extLst>
      <p:ext uri="{BB962C8B-B14F-4D97-AF65-F5344CB8AC3E}">
        <p14:creationId xmlns:p14="http://schemas.microsoft.com/office/powerpoint/2010/main" val="257144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1" y="324842"/>
            <a:ext cx="9906000" cy="261149"/>
          </a:xfrm>
          <a:prstGeom prst="roundRect">
            <a:avLst>
              <a:gd name="adj" fmla="val 1"/>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lIns="91148" tIns="45574" rIns="91148" bIns="45574" anchor="ctr"/>
          <a:lstStyle/>
          <a:p>
            <a:pPr defTabSz="911479" fontAlgn="base">
              <a:spcBef>
                <a:spcPct val="0"/>
              </a:spcBef>
              <a:spcAft>
                <a:spcPct val="0"/>
              </a:spcAft>
              <a:defRPr/>
            </a:pPr>
            <a:r>
              <a:rPr lang="ja-JP" altLang="en-US" sz="1200" b="1" dirty="0">
                <a:solidFill>
                  <a:prstClr val="black"/>
                </a:solidFill>
                <a:latin typeface="HGPｺﾞｼｯｸM" pitchFamily="50" charset="-128"/>
                <a:ea typeface="HGPｺﾞｼｯｸM" pitchFamily="50" charset="-128"/>
              </a:rPr>
              <a:t>　</a:t>
            </a:r>
          </a:p>
        </p:txBody>
      </p:sp>
      <p:sp>
        <p:nvSpPr>
          <p:cNvPr id="24" name="正方形/長方形 23"/>
          <p:cNvSpPr/>
          <p:nvPr/>
        </p:nvSpPr>
        <p:spPr>
          <a:xfrm>
            <a:off x="506934" y="322114"/>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平成２５年度</a:t>
            </a:r>
          </a:p>
        </p:txBody>
      </p:sp>
      <p:sp>
        <p:nvSpPr>
          <p:cNvPr id="79" name="正方形/長方形 78"/>
          <p:cNvSpPr/>
          <p:nvPr/>
        </p:nvSpPr>
        <p:spPr>
          <a:xfrm>
            <a:off x="3782900" y="323259"/>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平成２７年度</a:t>
            </a:r>
          </a:p>
        </p:txBody>
      </p:sp>
      <p:sp>
        <p:nvSpPr>
          <p:cNvPr id="80" name="正方形/長方形 79"/>
          <p:cNvSpPr/>
          <p:nvPr/>
        </p:nvSpPr>
        <p:spPr>
          <a:xfrm>
            <a:off x="5573087" y="322114"/>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平成２８年度</a:t>
            </a:r>
          </a:p>
        </p:txBody>
      </p:sp>
      <p:sp>
        <p:nvSpPr>
          <p:cNvPr id="81" name="正方形/長方形 80"/>
          <p:cNvSpPr/>
          <p:nvPr/>
        </p:nvSpPr>
        <p:spPr>
          <a:xfrm>
            <a:off x="7371298" y="308977"/>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平成２９年度</a:t>
            </a:r>
          </a:p>
        </p:txBody>
      </p:sp>
      <p:sp>
        <p:nvSpPr>
          <p:cNvPr id="95" name="正方形/長方形 94"/>
          <p:cNvSpPr/>
          <p:nvPr/>
        </p:nvSpPr>
        <p:spPr>
          <a:xfrm>
            <a:off x="1842842" y="326310"/>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平成２６年度</a:t>
            </a:r>
          </a:p>
        </p:txBody>
      </p:sp>
      <p:sp>
        <p:nvSpPr>
          <p:cNvPr id="90" name="正方形/長方形 89"/>
          <p:cNvSpPr/>
          <p:nvPr/>
        </p:nvSpPr>
        <p:spPr>
          <a:xfrm>
            <a:off x="8849448" y="321672"/>
            <a:ext cx="1004814" cy="276704"/>
          </a:xfrm>
          <a:prstGeom prst="rect">
            <a:avLst/>
          </a:prstGeom>
        </p:spPr>
        <p:txBody>
          <a:bodyPr wrap="none" lIns="91148" tIns="45574" rIns="91148" bIns="45574">
            <a:spAutoFit/>
          </a:bodyPr>
          <a:lstStyle/>
          <a:p>
            <a:pPr defTabSz="911479" fontAlgn="base">
              <a:spcBef>
                <a:spcPct val="0"/>
              </a:spcBef>
              <a:spcAft>
                <a:spcPct val="0"/>
              </a:spcAft>
            </a:pPr>
            <a:r>
              <a:rPr lang="ja-JP" altLang="en-US" sz="1200" b="1" dirty="0">
                <a:solidFill>
                  <a:prstClr val="black"/>
                </a:solidFill>
                <a:latin typeface="HGPｺﾞｼｯｸM" pitchFamily="50" charset="-128"/>
                <a:ea typeface="HGPｺﾞｼｯｸM" pitchFamily="50" charset="-128"/>
              </a:rPr>
              <a:t>平成３０年度</a:t>
            </a:r>
          </a:p>
        </p:txBody>
      </p:sp>
      <p:sp>
        <p:nvSpPr>
          <p:cNvPr id="94" name="タイトル 20"/>
          <p:cNvSpPr>
            <a:spLocks noGrp="1"/>
          </p:cNvSpPr>
          <p:nvPr>
            <p:ph type="title"/>
          </p:nvPr>
        </p:nvSpPr>
        <p:spPr>
          <a:xfrm>
            <a:off x="495435" y="-80549"/>
            <a:ext cx="8915400" cy="432048"/>
          </a:xfrm>
        </p:spPr>
        <p:txBody>
          <a:bodyPr>
            <a:normAutofit/>
          </a:bodyPr>
          <a:lstStyle/>
          <a:p>
            <a:r>
              <a:rPr lang="ja-JP" altLang="en-US" sz="1800" b="1" dirty="0" smtClean="0">
                <a:latin typeface="メイリオ" panose="020B0604030504040204" pitchFamily="50" charset="-128"/>
                <a:ea typeface="メイリオ" panose="020B0604030504040204" pitchFamily="50" charset="-128"/>
              </a:rPr>
              <a:t>医療</a:t>
            </a:r>
            <a:r>
              <a:rPr lang="ja-JP" altLang="en-US" sz="1800" b="1" dirty="0">
                <a:latin typeface="メイリオ" panose="020B0604030504040204" pitchFamily="50" charset="-128"/>
                <a:ea typeface="メイリオ" panose="020B0604030504040204" pitchFamily="50" charset="-128"/>
              </a:rPr>
              <a:t>・介護提供体制の見直しに係る今後のスケジュール</a:t>
            </a:r>
          </a:p>
        </p:txBody>
      </p:sp>
      <p:sp>
        <p:nvSpPr>
          <p:cNvPr id="84" name="テキスト ボックス 83"/>
          <p:cNvSpPr txBox="1"/>
          <p:nvPr/>
        </p:nvSpPr>
        <p:spPr>
          <a:xfrm>
            <a:off x="8996722" y="1663707"/>
            <a:ext cx="1332686" cy="461370"/>
          </a:xfrm>
          <a:prstGeom prst="rect">
            <a:avLst/>
          </a:prstGeom>
          <a:noFill/>
        </p:spPr>
        <p:txBody>
          <a:bodyPr wrap="square" lIns="91148" tIns="45574" rIns="91148" bIns="45574" rtlCol="0">
            <a:spAutoFit/>
          </a:bodyPr>
          <a:lstStyle/>
          <a:p>
            <a:pPr defTabSz="911479"/>
            <a:r>
              <a:rPr lang="ja-JP" altLang="en-US" sz="1200" dirty="0">
                <a:solidFill>
                  <a:prstClr val="black"/>
                </a:solidFill>
              </a:rPr>
              <a:t>同時改定</a:t>
            </a:r>
            <a:endParaRPr lang="en-US" altLang="ja-JP" sz="1200" dirty="0">
              <a:solidFill>
                <a:prstClr val="black"/>
              </a:solidFill>
            </a:endParaRPr>
          </a:p>
          <a:p>
            <a:pPr defTabSz="911479"/>
            <a:r>
              <a:rPr lang="ja-JP" altLang="en-US" sz="1200" dirty="0">
                <a:solidFill>
                  <a:prstClr val="black"/>
                </a:solidFill>
              </a:rPr>
              <a:t>（予定）</a:t>
            </a:r>
            <a:endParaRPr lang="en-US" altLang="ja-JP" sz="1200" dirty="0">
              <a:solidFill>
                <a:prstClr val="black"/>
              </a:solidFill>
            </a:endParaRPr>
          </a:p>
        </p:txBody>
      </p:sp>
      <p:sp>
        <p:nvSpPr>
          <p:cNvPr id="5" name="正方形/長方形 4"/>
          <p:cNvSpPr/>
          <p:nvPr/>
        </p:nvSpPr>
        <p:spPr>
          <a:xfrm>
            <a:off x="1672795" y="1209274"/>
            <a:ext cx="8064155" cy="383478"/>
          </a:xfrm>
          <a:prstGeom prst="rect">
            <a:avLst/>
          </a:prstGeom>
          <a:solidFill>
            <a:schemeClr val="accent5">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911479"/>
            <a:endParaRPr lang="ja-JP" altLang="en-US" sz="1400" dirty="0">
              <a:solidFill>
                <a:prstClr val="black"/>
              </a:solidFill>
              <a:latin typeface="HGPｺﾞｼｯｸM" pitchFamily="50" charset="-128"/>
              <a:ea typeface="HGPｺﾞｼｯｸM" pitchFamily="50" charset="-128"/>
            </a:endParaRPr>
          </a:p>
        </p:txBody>
      </p:sp>
      <p:cxnSp>
        <p:nvCxnSpPr>
          <p:cNvPr id="27" name="直線コネクタ 26"/>
          <p:cNvCxnSpPr/>
          <p:nvPr/>
        </p:nvCxnSpPr>
        <p:spPr>
          <a:xfrm>
            <a:off x="1423129" y="1173395"/>
            <a:ext cx="19504" cy="4935618"/>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187047" y="1160705"/>
            <a:ext cx="0" cy="4987751"/>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7059255" y="1173398"/>
            <a:ext cx="0" cy="4903367"/>
          </a:xfrm>
          <a:prstGeom prst="line">
            <a:avLst/>
          </a:prstGeom>
          <a:ln w="3175">
            <a:prstDash val="dash"/>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H="1">
            <a:off x="8853458" y="1160707"/>
            <a:ext cx="28711" cy="491605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3315701" y="1173398"/>
            <a:ext cx="1" cy="490336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576790" y="1289182"/>
            <a:ext cx="630141" cy="261610"/>
          </a:xfrm>
          <a:prstGeom prst="rect">
            <a:avLst/>
          </a:prstGeom>
          <a:noFill/>
        </p:spPr>
        <p:txBody>
          <a:bodyPr wrap="square" rtlCol="0">
            <a:spAutoFit/>
          </a:bodyPr>
          <a:lstStyle/>
          <a:p>
            <a:pPr defTabSz="911479"/>
            <a:r>
              <a:rPr lang="ja-JP" altLang="en-US" sz="1100" dirty="0">
                <a:solidFill>
                  <a:prstClr val="black"/>
                </a:solidFill>
              </a:rPr>
              <a:t>基金</a:t>
            </a:r>
            <a:endParaRPr lang="en-US" altLang="ja-JP" sz="1100" dirty="0">
              <a:solidFill>
                <a:prstClr val="black"/>
              </a:solidFill>
            </a:endParaRPr>
          </a:p>
        </p:txBody>
      </p:sp>
      <p:sp>
        <p:nvSpPr>
          <p:cNvPr id="102" name="テキスト ボックス 101"/>
          <p:cNvSpPr txBox="1"/>
          <p:nvPr/>
        </p:nvSpPr>
        <p:spPr>
          <a:xfrm>
            <a:off x="3296844" y="1182914"/>
            <a:ext cx="2232248" cy="430887"/>
          </a:xfrm>
          <a:prstGeom prst="rect">
            <a:avLst/>
          </a:prstGeom>
          <a:noFill/>
        </p:spPr>
        <p:txBody>
          <a:bodyPr wrap="square" rtlCol="0">
            <a:spAutoFit/>
          </a:bodyPr>
          <a:lstStyle/>
          <a:p>
            <a:pPr algn="ctr" defTabSz="911479"/>
            <a:r>
              <a:rPr lang="ja-JP" altLang="en-US" sz="1100" dirty="0">
                <a:solidFill>
                  <a:prstClr val="black"/>
                </a:solidFill>
              </a:rPr>
              <a:t>基金</a:t>
            </a:r>
            <a:endParaRPr lang="en-US" altLang="ja-JP" sz="1100" dirty="0">
              <a:solidFill>
                <a:prstClr val="black"/>
              </a:solidFill>
            </a:endParaRPr>
          </a:p>
          <a:p>
            <a:pPr defTabSz="911479"/>
            <a:r>
              <a:rPr lang="ja-JP" altLang="en-US" sz="1100" dirty="0">
                <a:solidFill>
                  <a:prstClr val="black"/>
                </a:solidFill>
              </a:rPr>
              <a:t>（介護基盤・人材の事業を追加）</a:t>
            </a:r>
          </a:p>
        </p:txBody>
      </p:sp>
      <p:sp>
        <p:nvSpPr>
          <p:cNvPr id="103" name="テキスト ボックス 102"/>
          <p:cNvSpPr txBox="1"/>
          <p:nvPr/>
        </p:nvSpPr>
        <p:spPr>
          <a:xfrm>
            <a:off x="5835421" y="1315604"/>
            <a:ext cx="629801" cy="261610"/>
          </a:xfrm>
          <a:prstGeom prst="rect">
            <a:avLst/>
          </a:prstGeom>
          <a:noFill/>
        </p:spPr>
        <p:txBody>
          <a:bodyPr wrap="square" rtlCol="0">
            <a:spAutoFit/>
          </a:bodyPr>
          <a:lstStyle/>
          <a:p>
            <a:pPr defTabSz="911479"/>
            <a:r>
              <a:rPr lang="ja-JP" altLang="en-US" sz="1100" dirty="0">
                <a:solidFill>
                  <a:prstClr val="black"/>
                </a:solidFill>
              </a:rPr>
              <a:t>基金</a:t>
            </a:r>
            <a:endParaRPr lang="en-US" altLang="ja-JP" sz="1100" dirty="0">
              <a:solidFill>
                <a:prstClr val="black"/>
              </a:solidFill>
            </a:endParaRPr>
          </a:p>
        </p:txBody>
      </p:sp>
      <p:sp>
        <p:nvSpPr>
          <p:cNvPr id="104" name="テキスト ボックス 103"/>
          <p:cNvSpPr txBox="1"/>
          <p:nvPr/>
        </p:nvSpPr>
        <p:spPr>
          <a:xfrm>
            <a:off x="7833341" y="1315604"/>
            <a:ext cx="626240" cy="261610"/>
          </a:xfrm>
          <a:prstGeom prst="rect">
            <a:avLst/>
          </a:prstGeom>
          <a:noFill/>
        </p:spPr>
        <p:txBody>
          <a:bodyPr wrap="square" rtlCol="0">
            <a:spAutoFit/>
          </a:bodyPr>
          <a:lstStyle/>
          <a:p>
            <a:pPr defTabSz="911479"/>
            <a:r>
              <a:rPr lang="ja-JP" altLang="en-US" sz="1100" dirty="0">
                <a:solidFill>
                  <a:prstClr val="black"/>
                </a:solidFill>
              </a:rPr>
              <a:t>基金</a:t>
            </a:r>
          </a:p>
        </p:txBody>
      </p:sp>
      <p:cxnSp>
        <p:nvCxnSpPr>
          <p:cNvPr id="67" name="直線コネクタ 66"/>
          <p:cNvCxnSpPr>
            <a:endCxn id="127" idx="3"/>
          </p:cNvCxnSpPr>
          <p:nvPr/>
        </p:nvCxnSpPr>
        <p:spPr>
          <a:xfrm flipV="1">
            <a:off x="-52621" y="3493046"/>
            <a:ext cx="8867909" cy="152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27" name="正方形/長方形 126"/>
          <p:cNvSpPr/>
          <p:nvPr/>
        </p:nvSpPr>
        <p:spPr>
          <a:xfrm rot="16200000" flipV="1">
            <a:off x="8180381" y="4105097"/>
            <a:ext cx="1269816" cy="45719"/>
          </a:xfrm>
          <a:prstGeom prst="rect">
            <a:avLst/>
          </a:prstGeom>
          <a:gradFill>
            <a:gsLst>
              <a:gs pos="100000">
                <a:srgbClr val="CCFF99"/>
              </a:gs>
              <a:gs pos="24000">
                <a:schemeClr val="accent3">
                  <a:lumMod val="21000"/>
                  <a:lumOff val="79000"/>
                  <a:alpha val="51000"/>
                </a:schemeClr>
              </a:gs>
              <a:gs pos="100000">
                <a:schemeClr val="accent1">
                  <a:tint val="23500"/>
                  <a:satMod val="1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1479"/>
            <a:endParaRPr lang="ja-JP" altLang="en-US" sz="1400" b="1" dirty="0">
              <a:solidFill>
                <a:prstClr val="black"/>
              </a:solidFill>
              <a:latin typeface="ＭＳ Ｐゴシック"/>
            </a:endParaRPr>
          </a:p>
        </p:txBody>
      </p:sp>
      <p:sp>
        <p:nvSpPr>
          <p:cNvPr id="174" name="正方形/長方形 173"/>
          <p:cNvSpPr/>
          <p:nvPr/>
        </p:nvSpPr>
        <p:spPr>
          <a:xfrm rot="16200000" flipV="1">
            <a:off x="8210421" y="5375393"/>
            <a:ext cx="1209732" cy="45719"/>
          </a:xfrm>
          <a:prstGeom prst="rect">
            <a:avLst/>
          </a:prstGeom>
          <a:gradFill>
            <a:gsLst>
              <a:gs pos="100000">
                <a:schemeClr val="accent2">
                  <a:lumMod val="60000"/>
                  <a:lumOff val="40000"/>
                </a:schemeClr>
              </a:gs>
              <a:gs pos="24000">
                <a:schemeClr val="accent3">
                  <a:lumMod val="21000"/>
                  <a:lumOff val="79000"/>
                  <a:alpha val="51000"/>
                </a:schemeClr>
              </a:gs>
              <a:gs pos="100000">
                <a:schemeClr val="accent1">
                  <a:tint val="23500"/>
                  <a:satMod val="160000"/>
                </a:schemeClr>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1479"/>
            <a:endParaRPr lang="ja-JP" altLang="en-US" sz="1400" b="1" dirty="0">
              <a:solidFill>
                <a:prstClr val="black"/>
              </a:solidFill>
              <a:latin typeface="ＭＳ Ｐゴシック"/>
            </a:endParaRPr>
          </a:p>
        </p:txBody>
      </p:sp>
      <p:sp>
        <p:nvSpPr>
          <p:cNvPr id="247" name="角丸四角形 246"/>
          <p:cNvSpPr/>
          <p:nvPr/>
        </p:nvSpPr>
        <p:spPr>
          <a:xfrm>
            <a:off x="6988643" y="2130114"/>
            <a:ext cx="837665" cy="434851"/>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総合確保方針</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改定</a:t>
            </a:r>
            <a:endParaRPr lang="en-US" altLang="ja-JP" sz="900" dirty="0">
              <a:solidFill>
                <a:prstClr val="black"/>
              </a:solidFill>
              <a:latin typeface="HGPｺﾞｼｯｸM" pitchFamily="50" charset="-128"/>
              <a:ea typeface="HGPｺﾞｼｯｸM" pitchFamily="50" charset="-128"/>
            </a:endParaRPr>
          </a:p>
        </p:txBody>
      </p:sp>
      <p:sp>
        <p:nvSpPr>
          <p:cNvPr id="251" name="角丸四角形 250"/>
          <p:cNvSpPr/>
          <p:nvPr/>
        </p:nvSpPr>
        <p:spPr>
          <a:xfrm>
            <a:off x="6988610" y="2636973"/>
            <a:ext cx="822012" cy="327593"/>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医療計画</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基本方針</a:t>
            </a:r>
            <a:endParaRPr lang="en-US" altLang="ja-JP" sz="900" dirty="0">
              <a:solidFill>
                <a:sysClr val="windowText" lastClr="000000"/>
              </a:solidFill>
              <a:latin typeface="HGPｺﾞｼｯｸM" pitchFamily="50" charset="-128"/>
              <a:ea typeface="HGPｺﾞｼｯｸM" pitchFamily="50" charset="-128"/>
            </a:endParaRPr>
          </a:p>
        </p:txBody>
      </p:sp>
      <p:sp>
        <p:nvSpPr>
          <p:cNvPr id="265" name="角丸四角形 264"/>
          <p:cNvSpPr/>
          <p:nvPr/>
        </p:nvSpPr>
        <p:spPr>
          <a:xfrm>
            <a:off x="2239513" y="2579986"/>
            <a:ext cx="1019891" cy="416966"/>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sysClr val="windowText" lastClr="000000"/>
                </a:solidFill>
                <a:latin typeface="HGPｺﾞｼｯｸM" pitchFamily="50" charset="-128"/>
                <a:ea typeface="HGPｺﾞｼｯｸM" pitchFamily="50" charset="-128"/>
              </a:rPr>
              <a:t>地域</a:t>
            </a:r>
            <a:r>
              <a:rPr lang="ja-JP" altLang="en-US" sz="900" dirty="0" smtClean="0">
                <a:solidFill>
                  <a:sysClr val="windowText" lastClr="000000"/>
                </a:solidFill>
                <a:latin typeface="HGPｺﾞｼｯｸM" pitchFamily="50" charset="-128"/>
                <a:ea typeface="HGPｺﾞｼｯｸM" pitchFamily="50" charset="-128"/>
              </a:rPr>
              <a:t>医療</a:t>
            </a:r>
            <a:r>
              <a:rPr lang="ja-JP" altLang="en-US" sz="900" dirty="0">
                <a:solidFill>
                  <a:sysClr val="windowText" lastClr="000000"/>
                </a:solidFill>
                <a:latin typeface="HGPｺﾞｼｯｸM" pitchFamily="50" charset="-128"/>
                <a:ea typeface="HGPｺﾞｼｯｸM" pitchFamily="50" charset="-128"/>
              </a:rPr>
              <a:t>構想</a:t>
            </a:r>
            <a:r>
              <a:rPr lang="ja-JP" altLang="en-US" sz="900" dirty="0" smtClean="0">
                <a:solidFill>
                  <a:sysClr val="windowText" lastClr="000000"/>
                </a:solidFill>
                <a:latin typeface="HGPｺﾞｼｯｸM" pitchFamily="50" charset="-128"/>
                <a:ea typeface="HGPｺﾞｼｯｸM" pitchFamily="50" charset="-128"/>
              </a:rPr>
              <a:t>の</a:t>
            </a:r>
            <a:endParaRPr lang="en-US" altLang="ja-JP" sz="900" dirty="0" smtClean="0">
              <a:solidFill>
                <a:sysClr val="windowText" lastClr="000000"/>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sysClr val="windowText" lastClr="000000"/>
                </a:solidFill>
                <a:latin typeface="HGPｺﾞｼｯｸM" pitchFamily="50" charset="-128"/>
                <a:ea typeface="HGPｺﾞｼｯｸM" pitchFamily="50" charset="-128"/>
              </a:rPr>
              <a:t>ガイドライン</a:t>
            </a:r>
            <a:r>
              <a:rPr lang="ja-JP" altLang="en-US" sz="900" dirty="0">
                <a:solidFill>
                  <a:sysClr val="windowText" lastClr="000000"/>
                </a:solidFill>
                <a:latin typeface="HGPｺﾞｼｯｸM" pitchFamily="50" charset="-128"/>
                <a:ea typeface="HGPｺﾞｼｯｸM" pitchFamily="50" charset="-128"/>
              </a:rPr>
              <a:t>（年度末）</a:t>
            </a:r>
            <a:endParaRPr lang="en-US" altLang="ja-JP" sz="900" dirty="0">
              <a:solidFill>
                <a:sysClr val="windowText" lastClr="000000"/>
              </a:solidFill>
              <a:latin typeface="HGPｺﾞｼｯｸM" pitchFamily="50" charset="-128"/>
              <a:ea typeface="HGPｺﾞｼｯｸM" pitchFamily="50" charset="-128"/>
            </a:endParaRPr>
          </a:p>
        </p:txBody>
      </p:sp>
      <p:sp>
        <p:nvSpPr>
          <p:cNvPr id="284" name="右矢印 283"/>
          <p:cNvSpPr/>
          <p:nvPr/>
        </p:nvSpPr>
        <p:spPr>
          <a:xfrm>
            <a:off x="2092069" y="3666293"/>
            <a:ext cx="1296144" cy="446740"/>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200" dirty="0">
                <a:solidFill>
                  <a:prstClr val="black"/>
                </a:solidFill>
                <a:latin typeface="HGPｺﾞｼｯｸM" pitchFamily="50" charset="-128"/>
                <a:ea typeface="HGPｺﾞｼｯｸM" pitchFamily="50" charset="-128"/>
              </a:rPr>
              <a:t>病床機能報告</a:t>
            </a:r>
          </a:p>
        </p:txBody>
      </p:sp>
      <p:cxnSp>
        <p:nvCxnSpPr>
          <p:cNvPr id="286" name="直線矢印コネクタ 285"/>
          <p:cNvCxnSpPr/>
          <p:nvPr/>
        </p:nvCxnSpPr>
        <p:spPr>
          <a:xfrm flipV="1">
            <a:off x="2884188" y="3608977"/>
            <a:ext cx="612197" cy="5126"/>
          </a:xfrm>
          <a:prstGeom prst="straightConnector1">
            <a:avLst/>
          </a:prstGeom>
          <a:ln w="254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96" name="正方形/長方形 295"/>
          <p:cNvSpPr/>
          <p:nvPr/>
        </p:nvSpPr>
        <p:spPr>
          <a:xfrm>
            <a:off x="34958" y="1751053"/>
            <a:ext cx="309530" cy="1095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p>
            <a:pPr defTabSz="911479" fontAlgn="base">
              <a:spcBef>
                <a:spcPct val="0"/>
              </a:spcBef>
              <a:spcAft>
                <a:spcPct val="0"/>
              </a:spcAft>
              <a:defRPr/>
            </a:pPr>
            <a:r>
              <a:rPr lang="ja-JP" altLang="en-US" sz="1400" b="1" dirty="0">
                <a:solidFill>
                  <a:prstClr val="black"/>
                </a:solidFill>
                <a:latin typeface="HGPｺﾞｼｯｸM" pitchFamily="50" charset="-128"/>
                <a:ea typeface="HGPｺﾞｼｯｸM" pitchFamily="50" charset="-128"/>
              </a:rPr>
              <a:t>国</a:t>
            </a:r>
          </a:p>
        </p:txBody>
      </p:sp>
      <p:sp>
        <p:nvSpPr>
          <p:cNvPr id="297" name="正方形/長方形 296"/>
          <p:cNvSpPr/>
          <p:nvPr/>
        </p:nvSpPr>
        <p:spPr>
          <a:xfrm>
            <a:off x="34990" y="3962319"/>
            <a:ext cx="309531" cy="16925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nchorCtr="1"/>
          <a:lstStyle/>
          <a:p>
            <a:pPr defTabSz="911479" fontAlgn="base">
              <a:spcBef>
                <a:spcPct val="0"/>
              </a:spcBef>
              <a:spcAft>
                <a:spcPct val="0"/>
              </a:spcAft>
              <a:defRPr/>
            </a:pPr>
            <a:r>
              <a:rPr lang="ja-JP" altLang="en-US" sz="1400" b="1" dirty="0">
                <a:solidFill>
                  <a:prstClr val="black"/>
                </a:solidFill>
                <a:latin typeface="HGPｺﾞｼｯｸM" pitchFamily="50" charset="-128"/>
                <a:ea typeface="HGPｺﾞｼｯｸM" pitchFamily="50" charset="-128"/>
              </a:rPr>
              <a:t>地方自治体</a:t>
            </a:r>
          </a:p>
        </p:txBody>
      </p:sp>
      <p:grpSp>
        <p:nvGrpSpPr>
          <p:cNvPr id="53" name="グループ化 52"/>
          <p:cNvGrpSpPr/>
          <p:nvPr/>
        </p:nvGrpSpPr>
        <p:grpSpPr>
          <a:xfrm>
            <a:off x="453885" y="3747184"/>
            <a:ext cx="505618" cy="2123655"/>
            <a:chOff x="360860" y="3351183"/>
            <a:chExt cx="466724" cy="2123654"/>
          </a:xfrm>
        </p:grpSpPr>
        <p:sp>
          <p:nvSpPr>
            <p:cNvPr id="299" name="円/楕円 298"/>
            <p:cNvSpPr/>
            <p:nvPr/>
          </p:nvSpPr>
          <p:spPr>
            <a:xfrm>
              <a:off x="360860" y="3351183"/>
              <a:ext cx="466724" cy="827510"/>
            </a:xfrm>
            <a:prstGeom prst="ellipse">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1479"/>
              <a:r>
                <a:rPr lang="ja-JP" altLang="en-US" sz="1100" dirty="0">
                  <a:solidFill>
                    <a:prstClr val="black"/>
                  </a:solidFill>
                  <a:latin typeface="HGPｺﾞｼｯｸM" pitchFamily="50" charset="-128"/>
                  <a:ea typeface="HGPｺﾞｼｯｸM" pitchFamily="50" charset="-128"/>
                </a:rPr>
                <a:t>保健</a:t>
              </a:r>
              <a:r>
                <a:rPr lang="ja-JP" altLang="en-US" sz="1100" dirty="0" smtClean="0">
                  <a:solidFill>
                    <a:prstClr val="black"/>
                  </a:solidFill>
                  <a:latin typeface="HGPｺﾞｼｯｸM" pitchFamily="50" charset="-128"/>
                  <a:ea typeface="HGPｺﾞｼｯｸM" pitchFamily="50" charset="-128"/>
                </a:rPr>
                <a:t>医療部局</a:t>
              </a:r>
              <a:endParaRPr lang="ja-JP" altLang="en-US" sz="1100" dirty="0">
                <a:solidFill>
                  <a:prstClr val="black"/>
                </a:solidFill>
                <a:latin typeface="HGPｺﾞｼｯｸM" pitchFamily="50" charset="-128"/>
                <a:ea typeface="HGPｺﾞｼｯｸM" pitchFamily="50" charset="-128"/>
              </a:endParaRPr>
            </a:p>
          </p:txBody>
        </p:sp>
        <p:sp>
          <p:nvSpPr>
            <p:cNvPr id="300" name="円/楕円 299"/>
            <p:cNvSpPr/>
            <p:nvPr/>
          </p:nvSpPr>
          <p:spPr>
            <a:xfrm>
              <a:off x="395536" y="4574154"/>
              <a:ext cx="432048" cy="90068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911479"/>
              <a:r>
                <a:rPr lang="ja-JP" altLang="en-US" sz="1100" dirty="0">
                  <a:solidFill>
                    <a:prstClr val="black"/>
                  </a:solidFill>
                  <a:latin typeface="HGPｺﾞｼｯｸM" pitchFamily="50" charset="-128"/>
                  <a:ea typeface="HGPｺﾞｼｯｸM" pitchFamily="50" charset="-128"/>
                </a:rPr>
                <a:t>介護福祉部局</a:t>
              </a:r>
            </a:p>
          </p:txBody>
        </p:sp>
        <p:sp>
          <p:nvSpPr>
            <p:cNvPr id="301" name="上下矢印 300"/>
            <p:cNvSpPr/>
            <p:nvPr/>
          </p:nvSpPr>
          <p:spPr>
            <a:xfrm>
              <a:off x="395536" y="4042504"/>
              <a:ext cx="379645" cy="712253"/>
            </a:xfrm>
            <a:prstGeom prst="upDownArrow">
              <a:avLst/>
            </a:prstGeom>
            <a:solidFill>
              <a:schemeClr val="accent5">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defTabSz="911479"/>
              <a:r>
                <a:rPr lang="ja-JP" altLang="en-US" sz="1100" b="1" dirty="0">
                  <a:solidFill>
                    <a:prstClr val="black"/>
                  </a:solidFill>
                  <a:latin typeface="HGPｺﾞｼｯｸM" pitchFamily="50" charset="-128"/>
                  <a:ea typeface="HGPｺﾞｼｯｸM" pitchFamily="50" charset="-128"/>
                </a:rPr>
                <a:t>連携</a:t>
              </a:r>
            </a:p>
          </p:txBody>
        </p:sp>
      </p:grpSp>
      <p:sp>
        <p:nvSpPr>
          <p:cNvPr id="302" name="角丸四角形 301"/>
          <p:cNvSpPr/>
          <p:nvPr/>
        </p:nvSpPr>
        <p:spPr>
          <a:xfrm>
            <a:off x="462849" y="1267034"/>
            <a:ext cx="1125162" cy="39426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医療介護総合確保促進法</a:t>
            </a:r>
            <a:endParaRPr lang="en-US" altLang="ja-JP" dirty="0" smtClean="0">
              <a:solidFill>
                <a:prstClr val="black"/>
              </a:solidFill>
              <a:latin typeface="HGPｺﾞｼｯｸM" pitchFamily="50" charset="-128"/>
              <a:ea typeface="HGPｺﾞｼｯｸM" pitchFamily="50" charset="-128"/>
            </a:endParaRPr>
          </a:p>
        </p:txBody>
      </p:sp>
      <p:sp>
        <p:nvSpPr>
          <p:cNvPr id="303" name="角丸四角形 302"/>
          <p:cNvSpPr/>
          <p:nvPr/>
        </p:nvSpPr>
        <p:spPr>
          <a:xfrm>
            <a:off x="453885" y="1699082"/>
            <a:ext cx="1152054" cy="301787"/>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sysClr val="windowText" lastClr="000000"/>
                </a:solidFill>
                <a:latin typeface="HGPｺﾞｼｯｸM" pitchFamily="50" charset="-128"/>
                <a:ea typeface="HGPｺﾞｼｯｸM" pitchFamily="50" charset="-128"/>
              </a:rPr>
              <a:t>改正医療法</a:t>
            </a:r>
            <a:endParaRPr lang="en-US" altLang="ja-JP" dirty="0" smtClean="0">
              <a:solidFill>
                <a:sysClr val="windowText" lastClr="000000"/>
              </a:solidFill>
              <a:latin typeface="HGPｺﾞｼｯｸM" pitchFamily="50" charset="-128"/>
              <a:ea typeface="HGPｺﾞｼｯｸM" pitchFamily="50" charset="-128"/>
            </a:endParaRPr>
          </a:p>
        </p:txBody>
      </p:sp>
      <p:sp>
        <p:nvSpPr>
          <p:cNvPr id="309" name="角丸四角形 308"/>
          <p:cNvSpPr/>
          <p:nvPr/>
        </p:nvSpPr>
        <p:spPr>
          <a:xfrm>
            <a:off x="462855" y="2066305"/>
            <a:ext cx="1134127" cy="36219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改正介護保険法</a:t>
            </a:r>
            <a:endParaRPr lang="en-US" altLang="ja-JP" dirty="0">
              <a:solidFill>
                <a:prstClr val="black"/>
              </a:solidFill>
              <a:latin typeface="HGPｺﾞｼｯｸM" pitchFamily="50" charset="-128"/>
              <a:ea typeface="HGPｺﾞｼｯｸM" pitchFamily="50" charset="-128"/>
            </a:endParaRPr>
          </a:p>
        </p:txBody>
      </p:sp>
      <p:sp>
        <p:nvSpPr>
          <p:cNvPr id="310" name="角丸四角形 309"/>
          <p:cNvSpPr/>
          <p:nvPr/>
        </p:nvSpPr>
        <p:spPr>
          <a:xfrm>
            <a:off x="1732029" y="2096809"/>
            <a:ext cx="1014975" cy="450731"/>
          </a:xfrm>
          <a:prstGeom prst="roundRect">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総合確保方針</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策定</a:t>
            </a:r>
            <a:endParaRPr lang="en-US" altLang="ja-JP" sz="900" dirty="0">
              <a:solidFill>
                <a:prstClr val="black"/>
              </a:solidFill>
              <a:latin typeface="HGPｺﾞｼｯｸM" pitchFamily="50" charset="-128"/>
              <a:ea typeface="HGPｺﾞｼｯｸM" pitchFamily="50" charset="-128"/>
            </a:endParaRPr>
          </a:p>
        </p:txBody>
      </p:sp>
      <p:cxnSp>
        <p:nvCxnSpPr>
          <p:cNvPr id="313" name="直線コネクタ 312"/>
          <p:cNvCxnSpPr/>
          <p:nvPr/>
        </p:nvCxnSpPr>
        <p:spPr>
          <a:xfrm>
            <a:off x="1804035" y="3047995"/>
            <a:ext cx="0" cy="230398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4" name="直線矢印コネクタ 313"/>
          <p:cNvCxnSpPr/>
          <p:nvPr/>
        </p:nvCxnSpPr>
        <p:spPr>
          <a:xfrm>
            <a:off x="1804068" y="5356168"/>
            <a:ext cx="244429" cy="0"/>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6" name="直線コネクタ 315"/>
          <p:cNvCxnSpPr/>
          <p:nvPr/>
        </p:nvCxnSpPr>
        <p:spPr>
          <a:xfrm flipH="1">
            <a:off x="2884155" y="2964567"/>
            <a:ext cx="1716" cy="617971"/>
          </a:xfrm>
          <a:prstGeom prst="line">
            <a:avLst/>
          </a:prstGeom>
          <a:ln w="254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319" name="角丸四角形 318"/>
          <p:cNvSpPr/>
          <p:nvPr/>
        </p:nvSpPr>
        <p:spPr>
          <a:xfrm>
            <a:off x="2048465" y="5049138"/>
            <a:ext cx="1123724" cy="605678"/>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nvGrpSpPr>
          <p:cNvPr id="322" name="グループ化 321"/>
          <p:cNvGrpSpPr/>
          <p:nvPr/>
        </p:nvGrpSpPr>
        <p:grpSpPr>
          <a:xfrm>
            <a:off x="8226114" y="3501012"/>
            <a:ext cx="496691" cy="2502079"/>
            <a:chOff x="8360137" y="2787362"/>
            <a:chExt cx="458484" cy="2502078"/>
          </a:xfrm>
        </p:grpSpPr>
        <p:sp>
          <p:nvSpPr>
            <p:cNvPr id="323" name="角丸四角形 322"/>
            <p:cNvSpPr/>
            <p:nvPr/>
          </p:nvSpPr>
          <p:spPr>
            <a:xfrm>
              <a:off x="8360137" y="2787362"/>
              <a:ext cx="458483" cy="1148873"/>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300" dirty="0">
                  <a:solidFill>
                    <a:sysClr val="windowText" lastClr="000000"/>
                  </a:solidFill>
                  <a:latin typeface="HGPｺﾞｼｯｸM" pitchFamily="50" charset="-128"/>
                  <a:ea typeface="HGPｺﾞｼｯｸM" pitchFamily="50" charset="-128"/>
                </a:rPr>
                <a:t>医療計画策定</a:t>
              </a:r>
              <a:endParaRPr lang="en-US" altLang="ja-JP" sz="1300" dirty="0">
                <a:solidFill>
                  <a:sysClr val="windowText" lastClr="000000"/>
                </a:solidFill>
                <a:latin typeface="HGPｺﾞｼｯｸM" pitchFamily="50" charset="-128"/>
                <a:ea typeface="HGPｺﾞｼｯｸM" pitchFamily="50" charset="-128"/>
              </a:endParaRPr>
            </a:p>
          </p:txBody>
        </p:sp>
        <p:sp>
          <p:nvSpPr>
            <p:cNvPr id="324" name="角丸四角形 323"/>
            <p:cNvSpPr/>
            <p:nvPr/>
          </p:nvSpPr>
          <p:spPr>
            <a:xfrm>
              <a:off x="8360137" y="4094917"/>
              <a:ext cx="458484" cy="1194523"/>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介護保険事業</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（支援）計画策定</a:t>
              </a:r>
              <a:endParaRPr lang="ja-JP" altLang="en-US" dirty="0">
                <a:solidFill>
                  <a:prstClr val="black"/>
                </a:solidFill>
                <a:latin typeface="HGPｺﾞｼｯｸM" pitchFamily="50" charset="-128"/>
                <a:ea typeface="HGPｺﾞｼｯｸM" pitchFamily="50" charset="-128"/>
              </a:endParaRPr>
            </a:p>
          </p:txBody>
        </p:sp>
      </p:grpSp>
      <p:cxnSp>
        <p:nvCxnSpPr>
          <p:cNvPr id="327" name="直線コネクタ 326"/>
          <p:cNvCxnSpPr/>
          <p:nvPr/>
        </p:nvCxnSpPr>
        <p:spPr>
          <a:xfrm>
            <a:off x="7626115" y="2964509"/>
            <a:ext cx="41815" cy="1313807"/>
          </a:xfrm>
          <a:prstGeom prst="line">
            <a:avLst/>
          </a:prstGeom>
          <a:ln w="1905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28" name="直線矢印コネクタ 327"/>
          <p:cNvCxnSpPr/>
          <p:nvPr/>
        </p:nvCxnSpPr>
        <p:spPr>
          <a:xfrm>
            <a:off x="7667930" y="4291062"/>
            <a:ext cx="537382" cy="0"/>
          </a:xfrm>
          <a:prstGeom prst="straightConnector1">
            <a:avLst/>
          </a:prstGeom>
          <a:ln w="1905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9" name="直線矢印コネクタ 328"/>
          <p:cNvCxnSpPr/>
          <p:nvPr/>
        </p:nvCxnSpPr>
        <p:spPr>
          <a:xfrm flipV="1">
            <a:off x="7432486" y="5483214"/>
            <a:ext cx="781591" cy="6409"/>
          </a:xfrm>
          <a:prstGeom prst="straightConnector1">
            <a:avLst/>
          </a:prstGeom>
          <a:ln w="1905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31" name="角丸四角形 330"/>
          <p:cNvSpPr/>
          <p:nvPr/>
        </p:nvSpPr>
        <p:spPr>
          <a:xfrm>
            <a:off x="7018533" y="3017893"/>
            <a:ext cx="792088" cy="36219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prstClr val="black"/>
                </a:solidFill>
                <a:latin typeface="HGPｺﾞｼｯｸM" pitchFamily="50" charset="-128"/>
                <a:ea typeface="HGPｺﾞｼｯｸM" pitchFamily="50" charset="-128"/>
              </a:rPr>
              <a:t>計画基本指針</a:t>
            </a:r>
            <a:endParaRPr lang="ja-JP" altLang="en-US" sz="900" dirty="0">
              <a:solidFill>
                <a:prstClr val="black"/>
              </a:solidFill>
              <a:latin typeface="HGPｺﾞｼｯｸM" pitchFamily="50" charset="-128"/>
              <a:ea typeface="HGPｺﾞｼｯｸM" pitchFamily="50" charset="-128"/>
            </a:endParaRPr>
          </a:p>
        </p:txBody>
      </p:sp>
      <p:cxnSp>
        <p:nvCxnSpPr>
          <p:cNvPr id="332" name="直線コネクタ 331"/>
          <p:cNvCxnSpPr>
            <a:stCxn id="331" idx="2"/>
          </p:cNvCxnSpPr>
          <p:nvPr/>
        </p:nvCxnSpPr>
        <p:spPr>
          <a:xfrm>
            <a:off x="7414577" y="3380033"/>
            <a:ext cx="35752" cy="210953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8" name="角丸四角形 307"/>
          <p:cNvSpPr/>
          <p:nvPr/>
        </p:nvSpPr>
        <p:spPr>
          <a:xfrm>
            <a:off x="1732031" y="3047995"/>
            <a:ext cx="1023147" cy="416966"/>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900" dirty="0">
                <a:solidFill>
                  <a:prstClr val="black"/>
                </a:solidFill>
                <a:latin typeface="HGPｺﾞｼｯｸM" pitchFamily="50" charset="-128"/>
                <a:ea typeface="HGPｺﾞｼｯｸM" pitchFamily="50" charset="-128"/>
              </a:rPr>
              <a:t>介護保険事業</a:t>
            </a:r>
            <a:endParaRPr lang="en-US" altLang="ja-JP" sz="900" dirty="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sz="900" dirty="0" smtClean="0">
                <a:solidFill>
                  <a:prstClr val="black"/>
                </a:solidFill>
                <a:latin typeface="HGPｺﾞｼｯｸM" pitchFamily="50" charset="-128"/>
                <a:ea typeface="HGPｺﾞｼｯｸM" pitchFamily="50" charset="-128"/>
              </a:rPr>
              <a:t>計画基本指針</a:t>
            </a:r>
            <a:endParaRPr lang="en-US" altLang="ja-JP" sz="900" dirty="0">
              <a:solidFill>
                <a:prstClr val="black"/>
              </a:solidFill>
              <a:latin typeface="HGPｺﾞｼｯｸM" pitchFamily="50" charset="-128"/>
              <a:ea typeface="HGPｺﾞｼｯｸM" pitchFamily="50" charset="-128"/>
            </a:endParaRPr>
          </a:p>
        </p:txBody>
      </p:sp>
      <p:sp>
        <p:nvSpPr>
          <p:cNvPr id="83" name="テキスト ボックス 82"/>
          <p:cNvSpPr txBox="1"/>
          <p:nvPr/>
        </p:nvSpPr>
        <p:spPr>
          <a:xfrm>
            <a:off x="2082504" y="5745118"/>
            <a:ext cx="1070442" cy="600164"/>
          </a:xfrm>
          <a:prstGeom prst="rect">
            <a:avLst/>
          </a:prstGeom>
          <a:noFill/>
        </p:spPr>
        <p:txBody>
          <a:bodyPr wrap="square" rtlCol="0">
            <a:spAutoFit/>
          </a:bodyPr>
          <a:lstStyle/>
          <a:p>
            <a:pPr defTabSz="911479"/>
            <a:r>
              <a:rPr lang="ja-JP" altLang="en-US" sz="1100" dirty="0">
                <a:solidFill>
                  <a:prstClr val="black"/>
                </a:solidFill>
              </a:rPr>
              <a:t>・</a:t>
            </a:r>
            <a:r>
              <a:rPr lang="en-US" altLang="ja-JP" sz="1100" dirty="0">
                <a:solidFill>
                  <a:prstClr val="black"/>
                </a:solidFill>
              </a:rPr>
              <a:t>2025</a:t>
            </a:r>
            <a:r>
              <a:rPr lang="ja-JP" altLang="en-US" sz="1100" dirty="0">
                <a:solidFill>
                  <a:prstClr val="black"/>
                </a:solidFill>
              </a:rPr>
              <a:t>年度までの将来見通しの策定</a:t>
            </a:r>
            <a:endParaRPr lang="en-US" altLang="ja-JP" sz="1100" dirty="0">
              <a:solidFill>
                <a:prstClr val="black"/>
              </a:solidFill>
            </a:endParaRPr>
          </a:p>
        </p:txBody>
      </p:sp>
      <p:sp>
        <p:nvSpPr>
          <p:cNvPr id="19" name="テキスト ボックス 18"/>
          <p:cNvSpPr txBox="1"/>
          <p:nvPr/>
        </p:nvSpPr>
        <p:spPr>
          <a:xfrm>
            <a:off x="6719729" y="6345345"/>
            <a:ext cx="2213101" cy="430887"/>
          </a:xfrm>
          <a:prstGeom prst="rect">
            <a:avLst/>
          </a:prstGeom>
          <a:noFill/>
        </p:spPr>
        <p:txBody>
          <a:bodyPr wrap="square" rtlCol="0">
            <a:spAutoFit/>
          </a:bodyPr>
          <a:lstStyle/>
          <a:p>
            <a:pPr defTabSz="911479"/>
            <a:r>
              <a:rPr lang="ja-JP" altLang="en-US" sz="1100" dirty="0">
                <a:solidFill>
                  <a:prstClr val="black"/>
                </a:solidFill>
              </a:rPr>
              <a:t>病床機能分化・連携の影響を両計画に反映</a:t>
            </a:r>
          </a:p>
        </p:txBody>
      </p:sp>
      <p:sp>
        <p:nvSpPr>
          <p:cNvPr id="2" name="フローチャート : 抜出し 1"/>
          <p:cNvSpPr/>
          <p:nvPr/>
        </p:nvSpPr>
        <p:spPr>
          <a:xfrm>
            <a:off x="3130600" y="1832876"/>
            <a:ext cx="257612" cy="221542"/>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5" name="フローチャート : 抜出し 74"/>
          <p:cNvSpPr/>
          <p:nvPr/>
        </p:nvSpPr>
        <p:spPr>
          <a:xfrm>
            <a:off x="8675215" y="2019282"/>
            <a:ext cx="257612" cy="221542"/>
          </a:xfrm>
          <a:prstGeom prst="flowChartExtract">
            <a:avLst/>
          </a:pr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6" name="フローチャート : 抜出し 75"/>
          <p:cNvSpPr/>
          <p:nvPr/>
        </p:nvSpPr>
        <p:spPr>
          <a:xfrm>
            <a:off x="5005599" y="1832876"/>
            <a:ext cx="257612" cy="22154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7" name="フローチャート : 抜出し 76"/>
          <p:cNvSpPr/>
          <p:nvPr/>
        </p:nvSpPr>
        <p:spPr>
          <a:xfrm>
            <a:off x="8686482" y="1756168"/>
            <a:ext cx="257612" cy="221542"/>
          </a:xfrm>
          <a:prstGeom prst="flowChartExtract">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8" name="テキスト ボックス 77"/>
          <p:cNvSpPr txBox="1"/>
          <p:nvPr/>
        </p:nvSpPr>
        <p:spPr>
          <a:xfrm>
            <a:off x="3207685" y="2067944"/>
            <a:ext cx="1694441" cy="461665"/>
          </a:xfrm>
          <a:prstGeom prst="rect">
            <a:avLst/>
          </a:prstGeom>
          <a:noFill/>
        </p:spPr>
        <p:txBody>
          <a:bodyPr wrap="square" rtlCol="0">
            <a:spAutoFit/>
          </a:bodyPr>
          <a:lstStyle/>
          <a:p>
            <a:pPr defTabSz="911479"/>
            <a:r>
              <a:rPr lang="ja-JP" altLang="en-US" sz="1200" dirty="0">
                <a:solidFill>
                  <a:prstClr val="black"/>
                </a:solidFill>
              </a:rPr>
              <a:t>介護報酬改定（予定）</a:t>
            </a:r>
            <a:endParaRPr lang="en-US" altLang="ja-JP" sz="1200" dirty="0">
              <a:solidFill>
                <a:prstClr val="black"/>
              </a:solidFill>
            </a:endParaRPr>
          </a:p>
          <a:p>
            <a:pPr defTabSz="911479"/>
            <a:endParaRPr lang="en-US" altLang="ja-JP" sz="1200" dirty="0">
              <a:solidFill>
                <a:prstClr val="black"/>
              </a:solidFill>
            </a:endParaRPr>
          </a:p>
        </p:txBody>
      </p:sp>
      <p:sp>
        <p:nvSpPr>
          <p:cNvPr id="82" name="テキスト ボックス 81"/>
          <p:cNvSpPr txBox="1"/>
          <p:nvPr/>
        </p:nvSpPr>
        <p:spPr>
          <a:xfrm>
            <a:off x="5079860" y="2059698"/>
            <a:ext cx="1639866" cy="276999"/>
          </a:xfrm>
          <a:prstGeom prst="rect">
            <a:avLst/>
          </a:prstGeom>
          <a:noFill/>
        </p:spPr>
        <p:txBody>
          <a:bodyPr wrap="square" rtlCol="0">
            <a:spAutoFit/>
          </a:bodyPr>
          <a:lstStyle/>
          <a:p>
            <a:pPr defTabSz="911479"/>
            <a:r>
              <a:rPr lang="ja-JP" altLang="en-US" sz="1200" dirty="0">
                <a:solidFill>
                  <a:prstClr val="black"/>
                </a:solidFill>
              </a:rPr>
              <a:t>診療報酬改定（予定）</a:t>
            </a:r>
            <a:endParaRPr lang="en-US" altLang="ja-JP" sz="1200" dirty="0">
              <a:solidFill>
                <a:prstClr val="black"/>
              </a:solidFill>
            </a:endParaRPr>
          </a:p>
        </p:txBody>
      </p:sp>
      <p:sp>
        <p:nvSpPr>
          <p:cNvPr id="3" name="加算記号 2"/>
          <p:cNvSpPr/>
          <p:nvPr/>
        </p:nvSpPr>
        <p:spPr>
          <a:xfrm>
            <a:off x="8284789" y="4581128"/>
            <a:ext cx="418681" cy="419410"/>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69" name="上矢印 68"/>
          <p:cNvSpPr/>
          <p:nvPr/>
        </p:nvSpPr>
        <p:spPr>
          <a:xfrm>
            <a:off x="2288708" y="1617432"/>
            <a:ext cx="216024" cy="512621"/>
          </a:xfrm>
          <a:prstGeom prst="upArrow">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1479"/>
            <a:endParaRPr lang="ja-JP" altLang="en-US">
              <a:solidFill>
                <a:prstClr val="white"/>
              </a:solidFill>
            </a:endParaRPr>
          </a:p>
        </p:txBody>
      </p:sp>
      <p:sp>
        <p:nvSpPr>
          <p:cNvPr id="70" name="テキスト ボックス 69"/>
          <p:cNvSpPr txBox="1"/>
          <p:nvPr/>
        </p:nvSpPr>
        <p:spPr>
          <a:xfrm>
            <a:off x="2452107" y="1736769"/>
            <a:ext cx="792088" cy="507831"/>
          </a:xfrm>
          <a:prstGeom prst="rect">
            <a:avLst/>
          </a:prstGeom>
          <a:noFill/>
        </p:spPr>
        <p:txBody>
          <a:bodyPr wrap="square" rtlCol="0">
            <a:spAutoFit/>
          </a:bodyPr>
          <a:lstStyle/>
          <a:p>
            <a:pPr defTabSz="911479"/>
            <a:r>
              <a:rPr lang="ja-JP" altLang="en-US" sz="900" dirty="0">
                <a:solidFill>
                  <a:prstClr val="black"/>
                </a:solidFill>
              </a:rPr>
              <a:t>基金造成・執行</a:t>
            </a:r>
            <a:endParaRPr lang="en-US" altLang="ja-JP" sz="900" dirty="0">
              <a:solidFill>
                <a:prstClr val="black"/>
              </a:solidFill>
            </a:endParaRPr>
          </a:p>
          <a:p>
            <a:pPr defTabSz="911479"/>
            <a:endParaRPr lang="en-US" altLang="ja-JP" sz="900" dirty="0">
              <a:solidFill>
                <a:prstClr val="black"/>
              </a:solidFill>
            </a:endParaRPr>
          </a:p>
        </p:txBody>
      </p:sp>
      <p:sp>
        <p:nvSpPr>
          <p:cNvPr id="74" name="右矢印 73"/>
          <p:cNvSpPr/>
          <p:nvPr/>
        </p:nvSpPr>
        <p:spPr>
          <a:xfrm>
            <a:off x="3463649" y="3464961"/>
            <a:ext cx="2876890" cy="826100"/>
          </a:xfrm>
          <a:prstGeom prst="rightArrow">
            <a:avLst>
              <a:gd name="adj1" fmla="val 64286"/>
              <a:gd name="adj2" fmla="val 5000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sz="1200" dirty="0">
                <a:solidFill>
                  <a:prstClr val="black"/>
                </a:solidFill>
                <a:latin typeface="HGPｺﾞｼｯｸM" pitchFamily="50" charset="-128"/>
                <a:ea typeface="HGPｺﾞｼｯｸM" pitchFamily="50" charset="-128"/>
              </a:rPr>
              <a:t>地域医療構想（ビジョン）の策定</a:t>
            </a:r>
          </a:p>
        </p:txBody>
      </p:sp>
      <p:sp>
        <p:nvSpPr>
          <p:cNvPr id="85" name="右矢印 84"/>
          <p:cNvSpPr/>
          <p:nvPr/>
        </p:nvSpPr>
        <p:spPr>
          <a:xfrm>
            <a:off x="3463649" y="4943118"/>
            <a:ext cx="2876890" cy="826100"/>
          </a:xfrm>
          <a:prstGeom prst="rightArrow">
            <a:avLst>
              <a:gd name="adj1" fmla="val 64286"/>
              <a:gd name="adj2" fmla="val 50000"/>
            </a:avLst>
          </a:prstGeom>
          <a:solidFill>
            <a:srgbClr val="FFCCCC"/>
          </a:solidFill>
          <a:ln/>
        </p:spPr>
        <p:style>
          <a:lnRef idx="2">
            <a:schemeClr val="accent2"/>
          </a:lnRef>
          <a:fillRef idx="1">
            <a:schemeClr val="lt1"/>
          </a:fillRef>
          <a:effectRef idx="0">
            <a:schemeClr val="accent2"/>
          </a:effectRef>
          <a:fontRef idx="minor">
            <a:schemeClr val="dk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第</a:t>
            </a:r>
            <a:r>
              <a:rPr lang="en-US" altLang="ja-JP" dirty="0" smtClean="0">
                <a:solidFill>
                  <a:prstClr val="black"/>
                </a:solidFill>
                <a:latin typeface="HGPｺﾞｼｯｸM" pitchFamily="50" charset="-128"/>
                <a:ea typeface="HGPｺﾞｼｯｸM" pitchFamily="50" charset="-128"/>
              </a:rPr>
              <a:t>6</a:t>
            </a:r>
            <a:r>
              <a:rPr lang="ja-JP" altLang="en-US" dirty="0" smtClean="0">
                <a:solidFill>
                  <a:prstClr val="black"/>
                </a:solidFill>
                <a:latin typeface="HGPｺﾞｼｯｸM" pitchFamily="50" charset="-128"/>
                <a:ea typeface="HGPｺﾞｼｯｸM" pitchFamily="50" charset="-128"/>
              </a:rPr>
              <a:t>期介護保険事業（支援）計画</a:t>
            </a:r>
            <a:endParaRPr lang="en-US" altLang="ja-JP" dirty="0" smtClean="0">
              <a:solidFill>
                <a:prstClr val="black"/>
              </a:solidFill>
              <a:latin typeface="HGPｺﾞｼｯｸM" pitchFamily="50" charset="-128"/>
              <a:ea typeface="HGPｺﾞｼｯｸM" pitchFamily="50" charset="-128"/>
            </a:endParaRPr>
          </a:p>
          <a:p>
            <a:pPr algn="ctr" defTabSz="911479" fontAlgn="base">
              <a:spcBef>
                <a:spcPct val="0"/>
              </a:spcBef>
              <a:spcAft>
                <a:spcPct val="0"/>
              </a:spcAft>
            </a:pPr>
            <a:r>
              <a:rPr lang="ja-JP" altLang="en-US" dirty="0" smtClean="0">
                <a:solidFill>
                  <a:prstClr val="black"/>
                </a:solidFill>
                <a:latin typeface="HGPｺﾞｼｯｸM" pitchFamily="50" charset="-128"/>
                <a:ea typeface="HGPｺﾞｼｯｸM" pitchFamily="50" charset="-128"/>
              </a:rPr>
              <a:t>に位置付けた施策の実施</a:t>
            </a:r>
            <a:endParaRPr lang="ja-JP" altLang="en-US" dirty="0">
              <a:solidFill>
                <a:prstClr val="black"/>
              </a:solidFill>
              <a:latin typeface="HGPｺﾞｼｯｸM" pitchFamily="50" charset="-128"/>
              <a:ea typeface="HGPｺﾞｼｯｸM" pitchFamily="50" charset="-128"/>
            </a:endParaRPr>
          </a:p>
        </p:txBody>
      </p:sp>
      <p:sp>
        <p:nvSpPr>
          <p:cNvPr id="73" name="テキスト ボックス 72"/>
          <p:cNvSpPr txBox="1"/>
          <p:nvPr/>
        </p:nvSpPr>
        <p:spPr>
          <a:xfrm>
            <a:off x="3564776" y="4127957"/>
            <a:ext cx="2140884" cy="830997"/>
          </a:xfrm>
          <a:prstGeom prst="rect">
            <a:avLst/>
          </a:prstGeom>
          <a:noFill/>
        </p:spPr>
        <p:txBody>
          <a:bodyPr wrap="square" rtlCol="0">
            <a:spAutoFit/>
          </a:bodyPr>
          <a:lstStyle/>
          <a:p>
            <a:pPr defTabSz="911479"/>
            <a:r>
              <a:rPr lang="ja-JP" altLang="en-US" sz="1200" dirty="0">
                <a:solidFill>
                  <a:prstClr val="black"/>
                </a:solidFill>
              </a:rPr>
              <a:t>・</a:t>
            </a:r>
            <a:r>
              <a:rPr lang="en-US" altLang="ja-JP" sz="1200" dirty="0">
                <a:solidFill>
                  <a:prstClr val="black"/>
                </a:solidFill>
              </a:rPr>
              <a:t>2025</a:t>
            </a:r>
            <a:r>
              <a:rPr lang="ja-JP" altLang="en-US" sz="1200" dirty="0">
                <a:solidFill>
                  <a:prstClr val="black"/>
                </a:solidFill>
              </a:rPr>
              <a:t>年の医療需要と、</a:t>
            </a:r>
            <a:r>
              <a:rPr lang="ja-JP" altLang="en-US" sz="1200" dirty="0">
                <a:solidFill>
                  <a:prstClr val="black"/>
                </a:solidFill>
                <a:latin typeface="ＭＳ Ｐゴシック"/>
              </a:rPr>
              <a:t>目指すべき医療提供体制</a:t>
            </a:r>
          </a:p>
          <a:p>
            <a:pPr defTabSz="911479"/>
            <a:r>
              <a:rPr lang="ja-JP" altLang="en-US" sz="1200" dirty="0">
                <a:solidFill>
                  <a:prstClr val="black"/>
                </a:solidFill>
              </a:rPr>
              <a:t>・</a:t>
            </a:r>
            <a:r>
              <a:rPr lang="ja-JP" altLang="en-US" sz="1200" dirty="0">
                <a:solidFill>
                  <a:prstClr val="black"/>
                </a:solidFill>
                <a:latin typeface="ＭＳ Ｐゴシック"/>
              </a:rPr>
              <a:t>目指すべき医療提供体制を実現するための施策</a:t>
            </a:r>
            <a:endParaRPr lang="en-US" altLang="ja-JP" sz="1200" b="1" dirty="0">
              <a:solidFill>
                <a:prstClr val="black"/>
              </a:solidFill>
            </a:endParaRPr>
          </a:p>
        </p:txBody>
      </p:sp>
      <p:sp>
        <p:nvSpPr>
          <p:cNvPr id="72" name="テキスト ボックス 71"/>
          <p:cNvSpPr txBox="1"/>
          <p:nvPr/>
        </p:nvSpPr>
        <p:spPr>
          <a:xfrm>
            <a:off x="3543923" y="5670818"/>
            <a:ext cx="2238824" cy="769441"/>
          </a:xfrm>
          <a:prstGeom prst="rect">
            <a:avLst/>
          </a:prstGeom>
          <a:noFill/>
        </p:spPr>
        <p:txBody>
          <a:bodyPr wrap="square" rtlCol="0">
            <a:spAutoFit/>
          </a:bodyPr>
          <a:lstStyle/>
          <a:p>
            <a:pPr defTabSz="911479"/>
            <a:r>
              <a:rPr lang="ja-JP" altLang="en-US" sz="1100" dirty="0">
                <a:solidFill>
                  <a:prstClr val="black"/>
                </a:solidFill>
              </a:rPr>
              <a:t>・介護サービスの拡充</a:t>
            </a:r>
            <a:endParaRPr lang="en-US" altLang="ja-JP" sz="1100" dirty="0">
              <a:solidFill>
                <a:prstClr val="black"/>
              </a:solidFill>
            </a:endParaRPr>
          </a:p>
          <a:p>
            <a:pPr defTabSz="911479"/>
            <a:r>
              <a:rPr lang="ja-JP" altLang="en-US" sz="1100" dirty="0">
                <a:solidFill>
                  <a:prstClr val="black"/>
                </a:solidFill>
              </a:rPr>
              <a:t>・地域支援事業による在宅医療・介護連携</a:t>
            </a:r>
            <a:r>
              <a:rPr lang="ja-JP" altLang="en-US" sz="1100" dirty="0" smtClean="0">
                <a:solidFill>
                  <a:prstClr val="black"/>
                </a:solidFill>
              </a:rPr>
              <a:t>、地域ケア会議、</a:t>
            </a:r>
            <a:r>
              <a:rPr lang="ja-JP" altLang="en-US" sz="1100" dirty="0">
                <a:solidFill>
                  <a:prstClr val="black"/>
                </a:solidFill>
              </a:rPr>
              <a:t>認知症</a:t>
            </a:r>
            <a:r>
              <a:rPr lang="ja-JP" altLang="en-US" sz="1100" dirty="0" smtClean="0">
                <a:solidFill>
                  <a:prstClr val="black"/>
                </a:solidFill>
              </a:rPr>
              <a:t>施策、生活</a:t>
            </a:r>
            <a:r>
              <a:rPr lang="ja-JP" altLang="en-US" sz="1100" dirty="0">
                <a:solidFill>
                  <a:prstClr val="black"/>
                </a:solidFill>
              </a:rPr>
              <a:t>支援・介護予防等の推進</a:t>
            </a:r>
            <a:endParaRPr lang="en-US" altLang="ja-JP" sz="1100" dirty="0">
              <a:solidFill>
                <a:prstClr val="black"/>
              </a:solidFill>
            </a:endParaRPr>
          </a:p>
        </p:txBody>
      </p:sp>
      <p:sp>
        <p:nvSpPr>
          <p:cNvPr id="97" name="角丸四角形 96"/>
          <p:cNvSpPr/>
          <p:nvPr/>
        </p:nvSpPr>
        <p:spPr>
          <a:xfrm>
            <a:off x="453894" y="635293"/>
            <a:ext cx="8384261" cy="208395"/>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smtClean="0">
                <a:solidFill>
                  <a:sysClr val="windowText" lastClr="000000"/>
                </a:solidFill>
                <a:latin typeface="HGPｺﾞｼｯｸM" pitchFamily="50" charset="-128"/>
                <a:ea typeface="HGPｺﾞｼｯｸM" pitchFamily="50" charset="-128"/>
              </a:rPr>
              <a:t>第</a:t>
            </a:r>
            <a:r>
              <a:rPr lang="en-US" altLang="ja-JP" dirty="0" smtClean="0">
                <a:solidFill>
                  <a:sysClr val="windowText" lastClr="000000"/>
                </a:solidFill>
                <a:latin typeface="HGPｺﾞｼｯｸM" pitchFamily="50" charset="-128"/>
                <a:ea typeface="HGPｺﾞｼｯｸM" pitchFamily="50" charset="-128"/>
              </a:rPr>
              <a:t>6</a:t>
            </a:r>
            <a:r>
              <a:rPr lang="ja-JP" altLang="en-US" dirty="0" smtClean="0">
                <a:solidFill>
                  <a:sysClr val="windowText" lastClr="000000"/>
                </a:solidFill>
                <a:latin typeface="HGPｺﾞｼｯｸM" pitchFamily="50" charset="-128"/>
                <a:ea typeface="HGPｺﾞｼｯｸM" pitchFamily="50" charset="-128"/>
              </a:rPr>
              <a:t>次医療計画</a:t>
            </a:r>
            <a:endParaRPr lang="en-US" altLang="ja-JP" dirty="0" smtClean="0">
              <a:solidFill>
                <a:sysClr val="windowText" lastClr="000000"/>
              </a:solidFill>
              <a:latin typeface="HGPｺﾞｼｯｸM" pitchFamily="50" charset="-128"/>
              <a:ea typeface="HGPｺﾞｼｯｸM" pitchFamily="50" charset="-128"/>
            </a:endParaRPr>
          </a:p>
        </p:txBody>
      </p:sp>
      <p:sp>
        <p:nvSpPr>
          <p:cNvPr id="99" name="角丸四角形 98"/>
          <p:cNvSpPr/>
          <p:nvPr/>
        </p:nvSpPr>
        <p:spPr>
          <a:xfrm>
            <a:off x="8932940" y="617866"/>
            <a:ext cx="996847" cy="555516"/>
          </a:xfrm>
          <a:prstGeom prst="roundRect">
            <a:avLst/>
          </a:prstGeom>
          <a:solidFill>
            <a:schemeClr val="accent1">
              <a:lumMod val="40000"/>
              <a:lumOff val="60000"/>
            </a:schemeClr>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11479" fontAlgn="base">
              <a:spcBef>
                <a:spcPct val="0"/>
              </a:spcBef>
              <a:spcAft>
                <a:spcPct val="0"/>
              </a:spcAft>
            </a:pPr>
            <a:r>
              <a:rPr lang="ja-JP" altLang="en-US" dirty="0" smtClean="0">
                <a:solidFill>
                  <a:srgbClr val="FF0000"/>
                </a:solidFill>
                <a:latin typeface="HGPｺﾞｼｯｸM" pitchFamily="50" charset="-128"/>
                <a:ea typeface="HGPｺﾞｼｯｸM" pitchFamily="50" charset="-128"/>
              </a:rPr>
              <a:t>第</a:t>
            </a:r>
            <a:r>
              <a:rPr lang="ja-JP" altLang="en-US" dirty="0">
                <a:solidFill>
                  <a:srgbClr val="FF0000"/>
                </a:solidFill>
                <a:latin typeface="HGPｺﾞｼｯｸM" pitchFamily="50" charset="-128"/>
                <a:ea typeface="HGPｺﾞｼｯｸM" pitchFamily="50" charset="-128"/>
              </a:rPr>
              <a:t>７</a:t>
            </a:r>
            <a:r>
              <a:rPr lang="ja-JP" altLang="en-US" dirty="0" smtClean="0">
                <a:solidFill>
                  <a:srgbClr val="FF0000"/>
                </a:solidFill>
                <a:latin typeface="HGPｺﾞｼｯｸM" pitchFamily="50" charset="-128"/>
                <a:ea typeface="HGPｺﾞｼｯｸM" pitchFamily="50" charset="-128"/>
              </a:rPr>
              <a:t>次医療計画</a:t>
            </a:r>
            <a:endParaRPr lang="en-US" altLang="ja-JP" dirty="0" smtClean="0">
              <a:solidFill>
                <a:srgbClr val="FF0000"/>
              </a:solidFill>
              <a:latin typeface="HGPｺﾞｼｯｸM" pitchFamily="50" charset="-128"/>
              <a:ea typeface="HGPｺﾞｼｯｸM" pitchFamily="50" charset="-128"/>
            </a:endParaRPr>
          </a:p>
          <a:p>
            <a:pPr defTabSz="911479" fontAlgn="base">
              <a:spcBef>
                <a:spcPct val="0"/>
              </a:spcBef>
              <a:spcAft>
                <a:spcPct val="0"/>
              </a:spcAft>
            </a:pPr>
            <a:r>
              <a:rPr lang="ja-JP" altLang="en-US" dirty="0" smtClean="0">
                <a:solidFill>
                  <a:srgbClr val="FF0000"/>
                </a:solidFill>
                <a:latin typeface="HGPｺﾞｼｯｸM" pitchFamily="50" charset="-128"/>
                <a:ea typeface="HGPｺﾞｼｯｸM" pitchFamily="50" charset="-128"/>
              </a:rPr>
              <a:t>第</a:t>
            </a:r>
            <a:r>
              <a:rPr lang="ja-JP" altLang="en-US" dirty="0">
                <a:solidFill>
                  <a:srgbClr val="FF0000"/>
                </a:solidFill>
                <a:latin typeface="HGPｺﾞｼｯｸM" pitchFamily="50" charset="-128"/>
                <a:ea typeface="HGPｺﾞｼｯｸM" pitchFamily="50" charset="-128"/>
              </a:rPr>
              <a:t>７</a:t>
            </a:r>
            <a:r>
              <a:rPr lang="ja-JP" altLang="en-US" dirty="0" smtClean="0">
                <a:solidFill>
                  <a:srgbClr val="FF0000"/>
                </a:solidFill>
                <a:latin typeface="HGPｺﾞｼｯｸM" pitchFamily="50" charset="-128"/>
                <a:ea typeface="HGPｺﾞｼｯｸM" pitchFamily="50" charset="-128"/>
              </a:rPr>
              <a:t>期介護保険事業計画</a:t>
            </a:r>
            <a:endParaRPr lang="en-US" altLang="ja-JP" dirty="0" smtClean="0">
              <a:solidFill>
                <a:srgbClr val="FF0000"/>
              </a:solidFill>
              <a:latin typeface="HGPｺﾞｼｯｸM" pitchFamily="50" charset="-128"/>
              <a:ea typeface="HGPｺﾞｼｯｸM" pitchFamily="50" charset="-128"/>
            </a:endParaRPr>
          </a:p>
        </p:txBody>
      </p:sp>
      <p:sp>
        <p:nvSpPr>
          <p:cNvPr id="101" name="角丸四角形 100"/>
          <p:cNvSpPr/>
          <p:nvPr/>
        </p:nvSpPr>
        <p:spPr>
          <a:xfrm>
            <a:off x="70642" y="908721"/>
            <a:ext cx="3245042" cy="251970"/>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第</a:t>
            </a:r>
            <a:r>
              <a:rPr lang="en-US" altLang="ja-JP" dirty="0">
                <a:solidFill>
                  <a:prstClr val="black"/>
                </a:solidFill>
                <a:latin typeface="HGPｺﾞｼｯｸM" pitchFamily="50" charset="-128"/>
                <a:ea typeface="HGPｺﾞｼｯｸM" pitchFamily="50" charset="-128"/>
              </a:rPr>
              <a:t>5</a:t>
            </a:r>
            <a:r>
              <a:rPr lang="ja-JP" altLang="en-US" dirty="0">
                <a:solidFill>
                  <a:prstClr val="black"/>
                </a:solidFill>
                <a:latin typeface="HGPｺﾞｼｯｸM" pitchFamily="50" charset="-128"/>
                <a:ea typeface="HGPｺﾞｼｯｸM" pitchFamily="50" charset="-128"/>
              </a:rPr>
              <a:t>期介護保険事業計画</a:t>
            </a:r>
            <a:endParaRPr lang="en-US" altLang="ja-JP" dirty="0">
              <a:solidFill>
                <a:prstClr val="black"/>
              </a:solidFill>
              <a:latin typeface="HGPｺﾞｼｯｸM" pitchFamily="50" charset="-128"/>
              <a:ea typeface="HGPｺﾞｼｯｸM" pitchFamily="50" charset="-128"/>
            </a:endParaRPr>
          </a:p>
        </p:txBody>
      </p:sp>
      <p:sp>
        <p:nvSpPr>
          <p:cNvPr id="105" name="角丸四角形 104"/>
          <p:cNvSpPr/>
          <p:nvPr/>
        </p:nvSpPr>
        <p:spPr>
          <a:xfrm>
            <a:off x="70644" y="635293"/>
            <a:ext cx="302193" cy="208395"/>
          </a:xfrm>
          <a:prstGeom prst="roundRect">
            <a:avLst/>
          </a:prstGeom>
          <a:solidFill>
            <a:srgbClr val="CCFF99"/>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endParaRPr lang="en-US" altLang="ja-JP" dirty="0" smtClean="0">
              <a:solidFill>
                <a:sysClr val="windowText" lastClr="000000"/>
              </a:solidFill>
              <a:latin typeface="HGPｺﾞｼｯｸM" pitchFamily="50" charset="-128"/>
              <a:ea typeface="HGPｺﾞｼｯｸM" pitchFamily="50" charset="-128"/>
            </a:endParaRPr>
          </a:p>
        </p:txBody>
      </p:sp>
      <p:sp>
        <p:nvSpPr>
          <p:cNvPr id="106" name="角丸四角形 105"/>
          <p:cNvSpPr/>
          <p:nvPr/>
        </p:nvSpPr>
        <p:spPr>
          <a:xfrm>
            <a:off x="3443286" y="901567"/>
            <a:ext cx="5410152" cy="259124"/>
          </a:xfrm>
          <a:prstGeom prst="roundRect">
            <a:avLst/>
          </a:prstGeom>
          <a:solidFill>
            <a:schemeClr val="accent2">
              <a:lumMod val="20000"/>
              <a:lumOff val="80000"/>
            </a:schemeClr>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5574" rIns="0" bIns="45574"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911479" fontAlgn="base">
              <a:spcBef>
                <a:spcPct val="0"/>
              </a:spcBef>
              <a:spcAft>
                <a:spcPct val="0"/>
              </a:spcAft>
            </a:pPr>
            <a:r>
              <a:rPr lang="ja-JP" altLang="en-US" dirty="0">
                <a:solidFill>
                  <a:prstClr val="black"/>
                </a:solidFill>
                <a:latin typeface="HGPｺﾞｼｯｸM" pitchFamily="50" charset="-128"/>
                <a:ea typeface="HGPｺﾞｼｯｸM" pitchFamily="50" charset="-128"/>
              </a:rPr>
              <a:t>第６期介護保険事業計画</a:t>
            </a:r>
            <a:endParaRPr lang="en-US" altLang="ja-JP" dirty="0">
              <a:solidFill>
                <a:prstClr val="black"/>
              </a:solidFill>
              <a:latin typeface="HGPｺﾞｼｯｸM" pitchFamily="50" charset="-128"/>
              <a:ea typeface="HGPｺﾞｼｯｸM" pitchFamily="50" charset="-128"/>
            </a:endParaRPr>
          </a:p>
        </p:txBody>
      </p:sp>
      <p:sp>
        <p:nvSpPr>
          <p:cNvPr id="98" name="円/楕円 97"/>
          <p:cNvSpPr/>
          <p:nvPr/>
        </p:nvSpPr>
        <p:spPr>
          <a:xfrm>
            <a:off x="6352622" y="1789883"/>
            <a:ext cx="2958963" cy="4555399"/>
          </a:xfrm>
          <a:prstGeom prst="ellipse">
            <a:avLst/>
          </a:prstGeom>
          <a:solidFill>
            <a:srgbClr val="FF0000">
              <a:alpha val="5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1479"/>
            <a:endParaRPr lang="ja-JP" altLang="en-US" sz="1000" b="1" dirty="0">
              <a:solidFill>
                <a:prstClr val="black"/>
              </a:solidFill>
              <a:latin typeface="HGPｺﾞｼｯｸM" pitchFamily="50" charset="-128"/>
              <a:ea typeface="HGPｺﾞｼｯｸM" pitchFamily="50" charset="-128"/>
            </a:endParaRPr>
          </a:p>
        </p:txBody>
      </p:sp>
      <p:sp>
        <p:nvSpPr>
          <p:cNvPr id="8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29</a:t>
            </a:fld>
            <a:endParaRPr lang="ja-JP" altLang="en-US" sz="2000" dirty="0">
              <a:solidFill>
                <a:prstClr val="black"/>
              </a:solidFill>
            </a:endParaRPr>
          </a:p>
        </p:txBody>
      </p:sp>
    </p:spTree>
    <p:extLst>
      <p:ext uri="{BB962C8B-B14F-4D97-AF65-F5344CB8AC3E}">
        <p14:creationId xmlns:p14="http://schemas.microsoft.com/office/powerpoint/2010/main" val="3344283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下矢印吹き出し 2"/>
          <p:cNvSpPr/>
          <p:nvPr/>
        </p:nvSpPr>
        <p:spPr>
          <a:xfrm>
            <a:off x="224696" y="1124744"/>
            <a:ext cx="9480831" cy="2520280"/>
          </a:xfrm>
          <a:prstGeom prst="downArrowCallout">
            <a:avLst>
              <a:gd name="adj1" fmla="val 24023"/>
              <a:gd name="adj2" fmla="val 78349"/>
              <a:gd name="adj3" fmla="val 14743"/>
              <a:gd name="adj4" fmla="val 7816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■医療機関の勤務環境改善問題</a:t>
            </a:r>
            <a:endParaRPr kumimoji="1" lang="en-US" altLang="ja-JP" sz="2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労働行政だけで解決することは困難</a:t>
            </a:r>
            <a:endParaRPr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＝背景となる医療行政上の課題（例：医師、看護師等医療従事者の</a:t>
            </a:r>
            <a:endParaRPr kumimoji="1" lang="en-US" altLang="ja-JP"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確保対策</a:t>
            </a:r>
            <a:r>
              <a:rPr kumimoji="1" lang="ja-JP" altLang="en-US" sz="2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等）と一体で解決することが必要</a:t>
            </a:r>
            <a:endParaRPr kumimoji="1" lang="ja-JP" altLang="en-US" sz="2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224700" y="3645024"/>
            <a:ext cx="9480832" cy="3024336"/>
          </a:xfrm>
          <a:prstGeom prst="roundRect">
            <a:avLst>
              <a:gd name="adj" fmla="val 8759"/>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■医療法を改正し、</a:t>
            </a:r>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医療機関の勤務環境改善について、</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265113"/>
            <a:r>
              <a:rPr kumimoji="1"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医療政策の観点から位置づけ</a:t>
            </a:r>
            <a:endParaRPr kumimoji="1" lang="en-US" altLang="ja-JP" sz="24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→都道府県（医療政策担当部局）が主体的に関与</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■医師・看護職員をはじめとした</a:t>
            </a:r>
            <a:r>
              <a:rPr lang="ja-JP" altLang="en-US" sz="2400" b="1" u="sng"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医療従事者の勤務環境改善を「医療従事者の確保・定着」のための課題として位置づけ</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273050" indent="-7938"/>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ワークライフバランスなど幅広い観点を視野に入れた取組を推進</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横巻き 4"/>
          <p:cNvSpPr/>
          <p:nvPr/>
        </p:nvSpPr>
        <p:spPr>
          <a:xfrm>
            <a:off x="3579"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１　</a:t>
            </a:r>
            <a:r>
              <a:rPr lang="ja-JP" altLang="en-US" sz="2000" b="1" dirty="0" smtClean="0">
                <a:solidFill>
                  <a:prstClr val="black"/>
                </a:solidFill>
                <a:latin typeface="メイリオ" pitchFamily="50" charset="-128"/>
                <a:ea typeface="メイリオ" pitchFamily="50" charset="-128"/>
              </a:rPr>
              <a:t>医療機関の勤務環境改善をめぐる現状</a:t>
            </a:r>
            <a:r>
              <a:rPr lang="ja-JP" altLang="en-US" sz="2000" b="1" dirty="0" smtClean="0">
                <a:solidFill>
                  <a:schemeClr val="tx1"/>
                </a:solidFill>
                <a:latin typeface="メイリオ" pitchFamily="50" charset="-128"/>
                <a:ea typeface="メイリオ" pitchFamily="50" charset="-128"/>
              </a:rPr>
              <a:t>④</a:t>
            </a:r>
            <a:endParaRPr kumimoji="1" lang="en-US" altLang="ja-JP" b="1" dirty="0" smtClean="0">
              <a:solidFill>
                <a:schemeClr val="tx1"/>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30</a:t>
            </a:fld>
            <a:endParaRPr kumimoji="1" lang="ja-JP" altLang="en-US" sz="2000" dirty="0">
              <a:solidFill>
                <a:schemeClr val="tx1"/>
              </a:solidFill>
            </a:endParaRPr>
          </a:p>
        </p:txBody>
      </p:sp>
    </p:spTree>
    <p:extLst>
      <p:ext uri="{BB962C8B-B14F-4D97-AF65-F5344CB8AC3E}">
        <p14:creationId xmlns:p14="http://schemas.microsoft.com/office/powerpoint/2010/main" val="138097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472" y="836712"/>
            <a:ext cx="6801082" cy="5693866"/>
          </a:xfrm>
          <a:prstGeom prst="rect">
            <a:avLst/>
          </a:prstGeom>
          <a:noFill/>
        </p:spPr>
        <p:txBody>
          <a:bodyPr wrap="square" rtlCol="0">
            <a:spAutoFit/>
          </a:bodyPr>
          <a:lstStyle/>
          <a:p>
            <a:r>
              <a:rPr lang="ja-JP" altLang="en-US" sz="1600" dirty="0" smtClean="0"/>
              <a:t>　　　</a:t>
            </a:r>
            <a:r>
              <a:rPr lang="ja-JP" altLang="en-US" sz="1200" dirty="0" smtClean="0"/>
              <a:t>第四節</a:t>
            </a:r>
            <a:r>
              <a:rPr lang="ja-JP" altLang="en-US" sz="1200" dirty="0"/>
              <a:t>　医療従事者の確保等に関する施策</a:t>
            </a:r>
            <a:r>
              <a:rPr lang="ja-JP" altLang="en-US" sz="1200" dirty="0" smtClean="0"/>
              <a:t>等</a:t>
            </a:r>
            <a:endParaRPr lang="en-US" altLang="ja-JP" sz="1200" dirty="0" smtClean="0"/>
          </a:p>
          <a:p>
            <a:endParaRPr lang="en-US" altLang="ja-JP" sz="1200" b="1" dirty="0" smtClean="0"/>
          </a:p>
          <a:p>
            <a:r>
              <a:rPr lang="ja-JP" altLang="en-US" sz="1200" b="1" dirty="0" smtClean="0"/>
              <a:t>第三十条</a:t>
            </a:r>
            <a:r>
              <a:rPr lang="ja-JP" altLang="en-US" sz="1200" b="1" dirty="0"/>
              <a:t>の十三</a:t>
            </a:r>
            <a:r>
              <a:rPr lang="ja-JP" altLang="en-US" sz="1200" dirty="0"/>
              <a:t>　</a:t>
            </a:r>
            <a:r>
              <a:rPr lang="ja-JP" altLang="en-US" sz="1200" b="1" dirty="0"/>
              <a:t>病院又は診療所の管理者</a:t>
            </a:r>
            <a:r>
              <a:rPr lang="ja-JP" altLang="en-US" sz="1200" dirty="0"/>
              <a:t>は、</a:t>
            </a:r>
            <a:r>
              <a:rPr lang="ja-JP" altLang="en-US" sz="1200" u="sng" dirty="0"/>
              <a:t>当該病院又は診療所に勤務する医療従事者の</a:t>
            </a:r>
            <a:r>
              <a:rPr lang="ja-JP" altLang="en-US" sz="1200" u="sng" dirty="0" smtClean="0"/>
              <a:t>勤務</a:t>
            </a:r>
            <a:r>
              <a:rPr lang="ja-JP" altLang="en-US" sz="1200" dirty="0" smtClean="0"/>
              <a:t>　</a:t>
            </a:r>
            <a:endParaRPr lang="en-US" altLang="ja-JP" sz="1200" dirty="0" smtClean="0"/>
          </a:p>
          <a:p>
            <a:r>
              <a:rPr lang="ja-JP" altLang="en-US" sz="1200" dirty="0"/>
              <a:t>　</a:t>
            </a:r>
            <a:r>
              <a:rPr lang="ja-JP" altLang="en-US" sz="1200" u="sng" dirty="0" smtClean="0"/>
              <a:t>環境</a:t>
            </a:r>
            <a:r>
              <a:rPr lang="ja-JP" altLang="en-US" sz="1200" u="sng" dirty="0"/>
              <a:t>の改善その他の医療従事者の確保に資する措置を講ずるよう努めなければならない</a:t>
            </a:r>
            <a:r>
              <a:rPr lang="ja-JP" altLang="en-US" sz="1200" u="sng" dirty="0" smtClean="0"/>
              <a:t>。</a:t>
            </a:r>
            <a:endParaRPr lang="en-US" altLang="ja-JP" sz="1200" u="sng" dirty="0" smtClean="0"/>
          </a:p>
          <a:p>
            <a:endParaRPr lang="en-US" altLang="ja-JP" sz="1200" dirty="0" smtClean="0"/>
          </a:p>
          <a:p>
            <a:endParaRPr lang="en-US" altLang="ja-JP" sz="1200" b="1" dirty="0" smtClean="0"/>
          </a:p>
          <a:p>
            <a:r>
              <a:rPr lang="ja-JP" altLang="en-US" sz="1200" b="1" dirty="0" smtClean="0"/>
              <a:t>第三十条</a:t>
            </a:r>
            <a:r>
              <a:rPr lang="ja-JP" altLang="en-US" sz="1200" b="1" dirty="0"/>
              <a:t>の十四</a:t>
            </a:r>
            <a:r>
              <a:rPr lang="ja-JP" altLang="en-US" sz="1200" dirty="0"/>
              <a:t>　</a:t>
            </a:r>
            <a:r>
              <a:rPr lang="ja-JP" altLang="en-US" sz="1200" b="1" dirty="0"/>
              <a:t>厚生労働大臣</a:t>
            </a:r>
            <a:r>
              <a:rPr lang="ja-JP" altLang="en-US" sz="1200" dirty="0"/>
              <a:t>は、前条の規定に基づき</a:t>
            </a:r>
            <a:r>
              <a:rPr lang="ja-JP" altLang="en-US" sz="1200" u="sng" dirty="0"/>
              <a:t>病院又は診療所の管理者が講ずべき</a:t>
            </a:r>
            <a:r>
              <a:rPr lang="ja-JP" altLang="en-US" sz="1200" u="sng" dirty="0" smtClean="0"/>
              <a:t>措置</a:t>
            </a:r>
            <a:endParaRPr lang="en-US" altLang="ja-JP" sz="1200" u="sng" dirty="0" smtClean="0"/>
          </a:p>
          <a:p>
            <a:r>
              <a:rPr lang="ja-JP" altLang="en-US" sz="1200" dirty="0"/>
              <a:t>　</a:t>
            </a:r>
            <a:r>
              <a:rPr lang="ja-JP" altLang="en-US" sz="1200" u="sng" dirty="0" smtClean="0"/>
              <a:t>に</a:t>
            </a:r>
            <a:r>
              <a:rPr lang="ja-JP" altLang="en-US" sz="1200" u="sng" dirty="0"/>
              <a:t>関して、その適切かつ有効な実施を図るための指針となるべき事項を定め、これを公表</a:t>
            </a:r>
            <a:r>
              <a:rPr lang="ja-JP" altLang="en-US" sz="1200" dirty="0"/>
              <a:t>するもの</a:t>
            </a:r>
            <a:r>
              <a:rPr lang="ja-JP" altLang="en-US" sz="1200" dirty="0" smtClean="0"/>
              <a:t>と</a:t>
            </a:r>
            <a:endParaRPr lang="en-US" altLang="ja-JP" sz="1200" dirty="0" smtClean="0"/>
          </a:p>
          <a:p>
            <a:r>
              <a:rPr lang="ja-JP" altLang="en-US" sz="1200" dirty="0"/>
              <a:t>　</a:t>
            </a:r>
            <a:r>
              <a:rPr lang="ja-JP" altLang="en-US" sz="1200" dirty="0" smtClean="0"/>
              <a:t>する。</a:t>
            </a:r>
            <a:endParaRPr lang="en-US" altLang="ja-JP" sz="1200" dirty="0" smtClean="0"/>
          </a:p>
          <a:p>
            <a:endParaRPr lang="en-US" altLang="ja-JP" sz="1200" dirty="0" smtClean="0"/>
          </a:p>
          <a:p>
            <a:endParaRPr lang="en-US" altLang="ja-JP" sz="1200" b="1" dirty="0" smtClean="0"/>
          </a:p>
          <a:p>
            <a:r>
              <a:rPr lang="ja-JP" altLang="en-US" sz="1200" b="1" dirty="0" smtClean="0"/>
              <a:t>第三十条</a:t>
            </a:r>
            <a:r>
              <a:rPr lang="ja-JP" altLang="en-US" sz="1200" b="1" dirty="0"/>
              <a:t>の十五</a:t>
            </a:r>
            <a:r>
              <a:rPr lang="ja-JP" altLang="en-US" sz="1200" dirty="0"/>
              <a:t>　</a:t>
            </a:r>
            <a:r>
              <a:rPr lang="ja-JP" altLang="en-US" sz="1200" b="1" dirty="0"/>
              <a:t>都道府県</a:t>
            </a:r>
            <a:r>
              <a:rPr lang="ja-JP" altLang="en-US" sz="1200" dirty="0"/>
              <a:t>は、</a:t>
            </a:r>
            <a:r>
              <a:rPr lang="ja-JP" altLang="en-US" sz="1200" u="sng" dirty="0"/>
              <a:t>医療従事者の勤務環境の改善を促進するため、次に掲げる事務を</a:t>
            </a:r>
            <a:r>
              <a:rPr lang="ja-JP" altLang="en-US" sz="1200" u="sng" dirty="0" smtClean="0"/>
              <a:t>実</a:t>
            </a:r>
            <a:endParaRPr lang="en-US" altLang="ja-JP" sz="1200" u="sng" dirty="0" smtClean="0"/>
          </a:p>
          <a:p>
            <a:r>
              <a:rPr lang="ja-JP" altLang="en-US" sz="1200" dirty="0"/>
              <a:t>　</a:t>
            </a:r>
            <a:r>
              <a:rPr lang="ja-JP" altLang="en-US" sz="1200" u="sng" dirty="0" err="1" smtClean="0"/>
              <a:t>施</a:t>
            </a:r>
            <a:r>
              <a:rPr lang="ja-JP" altLang="en-US" sz="1200" dirty="0" err="1"/>
              <a:t>する</a:t>
            </a:r>
            <a:r>
              <a:rPr lang="ja-JP" altLang="en-US" sz="1200" dirty="0"/>
              <a:t>よう努めるものとする。</a:t>
            </a:r>
          </a:p>
          <a:p>
            <a:r>
              <a:rPr lang="ja-JP" altLang="en-US" sz="1200" dirty="0"/>
              <a:t>　</a:t>
            </a:r>
            <a:r>
              <a:rPr lang="ja-JP" altLang="en-US" sz="1200" dirty="0" smtClean="0"/>
              <a:t>一</a:t>
            </a:r>
            <a:r>
              <a:rPr lang="ja-JP" altLang="en-US" sz="1200" dirty="0"/>
              <a:t>　病院又は診療所に勤務する医療従事者の勤務環境の改善に関する</a:t>
            </a:r>
            <a:r>
              <a:rPr lang="ja-JP" altLang="en-US" sz="1200" u="sng" dirty="0"/>
              <a:t>相談に応じ、必要な情報</a:t>
            </a:r>
            <a:r>
              <a:rPr lang="ja-JP" altLang="en-US" sz="1200" u="sng" dirty="0" smtClean="0"/>
              <a:t>の　　</a:t>
            </a:r>
            <a:endParaRPr lang="en-US" altLang="ja-JP" sz="1200" u="sng" dirty="0" smtClean="0"/>
          </a:p>
          <a:p>
            <a:r>
              <a:rPr lang="ja-JP" altLang="en-US" sz="1200" dirty="0" smtClean="0"/>
              <a:t>　　</a:t>
            </a:r>
            <a:r>
              <a:rPr lang="ja-JP" altLang="en-US" sz="1200" u="sng" dirty="0" smtClean="0"/>
              <a:t>提供</a:t>
            </a:r>
            <a:r>
              <a:rPr lang="ja-JP" altLang="en-US" sz="1200" u="sng" dirty="0"/>
              <a:t>、助言その他の援助</a:t>
            </a:r>
            <a:r>
              <a:rPr lang="ja-JP" altLang="en-US" sz="1200" dirty="0"/>
              <a:t>を行うこと。</a:t>
            </a:r>
          </a:p>
          <a:p>
            <a:r>
              <a:rPr lang="ja-JP" altLang="en-US" sz="1200" dirty="0" smtClean="0"/>
              <a:t>　二</a:t>
            </a:r>
            <a:r>
              <a:rPr lang="ja-JP" altLang="en-US" sz="1200" dirty="0"/>
              <a:t>　病院又は診療所に勤務する医療従事者の勤務環境の改善に関する</a:t>
            </a:r>
            <a:r>
              <a:rPr lang="ja-JP" altLang="en-US" sz="1200" u="sng" dirty="0"/>
              <a:t>調査及び啓発活動</a:t>
            </a:r>
            <a:r>
              <a:rPr lang="ja-JP" altLang="en-US" sz="1200" dirty="0"/>
              <a:t>を行う</a:t>
            </a:r>
            <a:r>
              <a:rPr lang="ja-JP" altLang="en-US" sz="1200" dirty="0" err="1" smtClean="0"/>
              <a:t>こ</a:t>
            </a:r>
            <a:r>
              <a:rPr lang="ja-JP" altLang="en-US" sz="1200" dirty="0" smtClean="0"/>
              <a:t>　</a:t>
            </a:r>
            <a:endParaRPr lang="en-US" altLang="ja-JP" sz="1200" dirty="0" smtClean="0"/>
          </a:p>
          <a:p>
            <a:r>
              <a:rPr lang="ja-JP" altLang="en-US" sz="1200" dirty="0"/>
              <a:t>　</a:t>
            </a:r>
            <a:r>
              <a:rPr lang="ja-JP" altLang="en-US" sz="1200" dirty="0" smtClean="0"/>
              <a:t>　と</a:t>
            </a:r>
            <a:r>
              <a:rPr lang="ja-JP" altLang="en-US" sz="1200" dirty="0"/>
              <a:t>。</a:t>
            </a:r>
          </a:p>
          <a:p>
            <a:r>
              <a:rPr lang="ja-JP" altLang="en-US" sz="1200" dirty="0"/>
              <a:t>　</a:t>
            </a:r>
            <a:r>
              <a:rPr lang="ja-JP" altLang="en-US" sz="1200" dirty="0" smtClean="0"/>
              <a:t>三</a:t>
            </a:r>
            <a:r>
              <a:rPr lang="ja-JP" altLang="en-US" sz="1200" dirty="0"/>
              <a:t>　</a:t>
            </a:r>
            <a:r>
              <a:rPr lang="ja-JP" altLang="en-US" sz="1200" u="sng" dirty="0"/>
              <a:t>前二号に掲げるもののほか、医療従事者の勤務環境の改善のために必要な支援</a:t>
            </a:r>
            <a:r>
              <a:rPr lang="ja-JP" altLang="en-US" sz="1200" dirty="0"/>
              <a:t>を行うこと。</a:t>
            </a:r>
          </a:p>
          <a:p>
            <a:r>
              <a:rPr lang="ja-JP" altLang="en-US" sz="1200" dirty="0"/>
              <a:t>２　都道府県は、前項各号に掲げる</a:t>
            </a:r>
            <a:r>
              <a:rPr lang="ja-JP" altLang="en-US" sz="1200" u="sng" dirty="0"/>
              <a:t>事務の全部又は一部を厚生労働省令で定める者に委託</a:t>
            </a:r>
            <a:r>
              <a:rPr lang="ja-JP" altLang="en-US" sz="1200" dirty="0"/>
              <a:t>する</a:t>
            </a:r>
            <a:r>
              <a:rPr lang="ja-JP" altLang="en-US" sz="1200" dirty="0" smtClean="0"/>
              <a:t>こと</a:t>
            </a:r>
            <a:endParaRPr lang="en-US" altLang="ja-JP" sz="1200" dirty="0" smtClean="0"/>
          </a:p>
          <a:p>
            <a:r>
              <a:rPr lang="ja-JP" altLang="en-US" sz="1200" dirty="0"/>
              <a:t>　</a:t>
            </a:r>
            <a:r>
              <a:rPr lang="ja-JP" altLang="en-US" sz="1200" dirty="0" smtClean="0"/>
              <a:t>が</a:t>
            </a:r>
            <a:r>
              <a:rPr lang="ja-JP" altLang="en-US" sz="1200" dirty="0"/>
              <a:t>できる。</a:t>
            </a:r>
          </a:p>
          <a:p>
            <a:r>
              <a:rPr lang="ja-JP" altLang="en-US" sz="1200" dirty="0"/>
              <a:t>３　</a:t>
            </a:r>
            <a:r>
              <a:rPr lang="ja-JP" altLang="en-US" sz="1200" b="1" dirty="0"/>
              <a:t>都道府県又は前項の規定による委託を受けた者</a:t>
            </a:r>
            <a:r>
              <a:rPr lang="ja-JP" altLang="en-US" sz="1200" dirty="0"/>
              <a:t>は、第一項各号に掲げる事務又は当該委託に</a:t>
            </a:r>
            <a:r>
              <a:rPr lang="ja-JP" altLang="en-US" sz="1200" dirty="0" smtClean="0"/>
              <a:t>係　</a:t>
            </a:r>
            <a:endParaRPr lang="en-US" altLang="ja-JP" sz="1200" dirty="0" smtClean="0"/>
          </a:p>
          <a:p>
            <a:r>
              <a:rPr lang="ja-JP" altLang="en-US" sz="1200" dirty="0"/>
              <a:t>　</a:t>
            </a:r>
            <a:r>
              <a:rPr lang="ja-JP" altLang="en-US" sz="1200" dirty="0" err="1" smtClean="0"/>
              <a:t>る</a:t>
            </a:r>
            <a:r>
              <a:rPr lang="ja-JP" altLang="en-US" sz="1200" dirty="0"/>
              <a:t>事務を実施するに当たり、</a:t>
            </a:r>
            <a:r>
              <a:rPr lang="ja-JP" altLang="en-US" sz="1200" b="1" u="sng" dirty="0"/>
              <a:t>医療従事者の勤務環境の改善を促進するための拠点</a:t>
            </a:r>
            <a:r>
              <a:rPr lang="ja-JP" altLang="en-US" sz="1200" dirty="0"/>
              <a:t>としての機能</a:t>
            </a:r>
            <a:r>
              <a:rPr lang="ja-JP" altLang="en-US" sz="1200" dirty="0" smtClean="0"/>
              <a:t>の</a:t>
            </a:r>
            <a:endParaRPr lang="en-US" altLang="ja-JP" sz="1200" dirty="0" smtClean="0"/>
          </a:p>
          <a:p>
            <a:r>
              <a:rPr lang="ja-JP" altLang="en-US" sz="1200" dirty="0"/>
              <a:t>　</a:t>
            </a:r>
            <a:r>
              <a:rPr lang="ja-JP" altLang="en-US" sz="1200" dirty="0" smtClean="0"/>
              <a:t>確保</a:t>
            </a:r>
            <a:r>
              <a:rPr lang="ja-JP" altLang="en-US" sz="1200" dirty="0"/>
              <a:t>に努めるものとする。</a:t>
            </a:r>
          </a:p>
          <a:p>
            <a:r>
              <a:rPr lang="ja-JP" altLang="en-US" sz="1200" dirty="0"/>
              <a:t>４　第二項の規定による委託を受けた者若しくはその役員若しくは職員又はこれらの者であつた</a:t>
            </a:r>
            <a:r>
              <a:rPr lang="ja-JP" altLang="en-US" sz="1200" dirty="0" smtClean="0"/>
              <a:t>者　</a:t>
            </a:r>
            <a:endParaRPr lang="en-US" altLang="ja-JP" sz="1200" dirty="0" smtClean="0"/>
          </a:p>
          <a:p>
            <a:r>
              <a:rPr lang="ja-JP" altLang="en-US" sz="1200" dirty="0"/>
              <a:t>　</a:t>
            </a:r>
            <a:r>
              <a:rPr lang="ja-JP" altLang="en-US" sz="1200" dirty="0" smtClean="0"/>
              <a:t>は、正当</a:t>
            </a:r>
            <a:r>
              <a:rPr lang="ja-JP" altLang="en-US" sz="1200" dirty="0"/>
              <a:t>な理由がなく、当該委託に係る事務に関して知り得た秘密を漏らしてはならない</a:t>
            </a:r>
            <a:r>
              <a:rPr lang="ja-JP" altLang="en-US" sz="1200" dirty="0" smtClean="0"/>
              <a:t>。</a:t>
            </a:r>
            <a:endParaRPr lang="en-US" altLang="ja-JP" sz="1200" dirty="0" smtClean="0"/>
          </a:p>
          <a:p>
            <a:endParaRPr lang="en-US" altLang="ja-JP" sz="1200" dirty="0" smtClean="0"/>
          </a:p>
          <a:p>
            <a:endParaRPr lang="en-US" altLang="ja-JP" sz="1200" b="1" dirty="0" smtClean="0"/>
          </a:p>
          <a:p>
            <a:endParaRPr lang="en-US" altLang="ja-JP" sz="1200" b="1" dirty="0" smtClean="0"/>
          </a:p>
          <a:p>
            <a:r>
              <a:rPr lang="ja-JP" altLang="en-US" sz="1200" b="1" dirty="0" smtClean="0"/>
              <a:t>第三十条</a:t>
            </a:r>
            <a:r>
              <a:rPr lang="ja-JP" altLang="en-US" sz="1200" b="1" dirty="0"/>
              <a:t>の十六</a:t>
            </a:r>
            <a:r>
              <a:rPr lang="ja-JP" altLang="en-US" sz="1200" dirty="0"/>
              <a:t>　</a:t>
            </a:r>
            <a:r>
              <a:rPr lang="ja-JP" altLang="en-US" sz="1200" b="1" dirty="0"/>
              <a:t>国</a:t>
            </a:r>
            <a:r>
              <a:rPr lang="ja-JP" altLang="en-US" sz="1200" dirty="0"/>
              <a:t>は、前条第一項各号に掲げる事務の適切な実施に資するため、</a:t>
            </a:r>
            <a:r>
              <a:rPr lang="ja-JP" altLang="en-US" sz="1200" u="sng" dirty="0"/>
              <a:t>都道府県に</a:t>
            </a:r>
            <a:r>
              <a:rPr lang="ja-JP" altLang="en-US" sz="1200" u="sng" dirty="0" smtClean="0"/>
              <a:t>対　</a:t>
            </a:r>
            <a:endParaRPr lang="en-US" altLang="ja-JP" sz="1200" u="sng" dirty="0" smtClean="0"/>
          </a:p>
          <a:p>
            <a:r>
              <a:rPr lang="ja-JP" altLang="en-US" sz="1200" dirty="0"/>
              <a:t>　</a:t>
            </a:r>
            <a:r>
              <a:rPr lang="ja-JP" altLang="en-US" sz="1200" dirty="0" smtClean="0"/>
              <a:t>　</a:t>
            </a:r>
            <a:r>
              <a:rPr lang="ja-JP" altLang="en-US" sz="1200" u="sng" dirty="0" smtClean="0"/>
              <a:t>し、必要</a:t>
            </a:r>
            <a:r>
              <a:rPr lang="ja-JP" altLang="en-US" sz="1200" u="sng" dirty="0"/>
              <a:t>な情報の提供その他の協力を行う</a:t>
            </a:r>
            <a:r>
              <a:rPr lang="ja-JP" altLang="en-US" sz="1200" dirty="0"/>
              <a:t>ものとする。</a:t>
            </a:r>
            <a:endParaRPr kumimoji="1" lang="ja-JP" altLang="en-US" sz="1200" dirty="0"/>
          </a:p>
        </p:txBody>
      </p:sp>
      <p:sp>
        <p:nvSpPr>
          <p:cNvPr id="5" name="テキスト ボックス 4"/>
          <p:cNvSpPr txBox="1"/>
          <p:nvPr/>
        </p:nvSpPr>
        <p:spPr bwMode="auto">
          <a:xfrm>
            <a:off x="55977" y="523118"/>
            <a:ext cx="9712965" cy="387286"/>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marL="0" marR="0" lvl="0" indent="0" defTabSz="914400" eaLnBrk="1" fontAlgn="auto" latinLnBrk="0" hangingPunct="1">
              <a:lnSpc>
                <a:spcPct val="150000"/>
              </a:lnSpc>
              <a:spcBef>
                <a:spcPts val="800"/>
              </a:spcBef>
              <a:spcAft>
                <a:spcPts val="0"/>
              </a:spcAft>
              <a:buClrTx/>
              <a:buSzTx/>
              <a:buFontTx/>
              <a:buNone/>
              <a:tabLst/>
              <a:defRPr/>
            </a:pP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■改正</a:t>
            </a:r>
            <a:r>
              <a:rPr lang="ja-JP" altLang="en-US" sz="1600" b="1" kern="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療法の関連する条文（医療機関の勤務環境改善関連）</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条の</a:t>
            </a:r>
            <a:r>
              <a:rPr lang="en-US" altLang="ja-JP"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600" b="1" kern="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を新たに追加</a:t>
            </a:r>
            <a:endParaRPr kumimoji="1" lang="ja-JP" altLang="en-US" sz="1600" b="1" i="0" u="none" strike="noStrike" kern="0" cap="none" spc="0" normalizeH="0" baseline="0" noProof="0" dirty="0" smtClean="0">
              <a:ln>
                <a:noFill/>
              </a:ln>
              <a:solidFill>
                <a:schemeClr val="bg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左矢印吹き出し 1"/>
          <p:cNvSpPr/>
          <p:nvPr/>
        </p:nvSpPr>
        <p:spPr>
          <a:xfrm>
            <a:off x="6906772" y="980728"/>
            <a:ext cx="2807931" cy="792088"/>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医療機関</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の管理者は？</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医療従事者の勤務環境改善等</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の取組</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左矢印吹き出し 5"/>
          <p:cNvSpPr/>
          <p:nvPr/>
        </p:nvSpPr>
        <p:spPr>
          <a:xfrm>
            <a:off x="6896749" y="1844824"/>
            <a:ext cx="2807931" cy="1080120"/>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労働省</a:t>
            </a:r>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機関の管理者が講ずべき措置の「指針」策定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「手引き書」）</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左矢印吹き出し 6"/>
          <p:cNvSpPr/>
          <p:nvPr/>
        </p:nvSpPr>
        <p:spPr>
          <a:xfrm>
            <a:off x="6906772" y="2996952"/>
            <a:ext cx="2807931" cy="2592288"/>
          </a:xfrm>
          <a:prstGeom prst="leftArrowCallout">
            <a:avLst>
              <a:gd name="adj1" fmla="val 25000"/>
              <a:gd name="adj2" fmla="val 50000"/>
              <a:gd name="adj3" fmla="val 11766"/>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機関の勤務環境改善を促進するための支援（相談、情報提供、助言、調査、啓発活動その他の援助）</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そのため「医療勤務環境改善支援センター」機能を確保</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左矢印吹き出し 7"/>
          <p:cNvSpPr/>
          <p:nvPr/>
        </p:nvSpPr>
        <p:spPr>
          <a:xfrm>
            <a:off x="6906772" y="5589240"/>
            <a:ext cx="2807931" cy="1152128"/>
          </a:xfrm>
          <a:prstGeom prst="leftArrowCallout">
            <a:avLst>
              <a:gd name="adj1" fmla="val 25000"/>
              <a:gd name="adj2" fmla="val 50000"/>
              <a:gd name="adj3" fmla="val 25000"/>
              <a:gd name="adj4" fmla="val 85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latin typeface="メイリオ" panose="020B0604030504040204" pitchFamily="50" charset="-128"/>
                <a:ea typeface="メイリオ" panose="020B0604030504040204" pitchFamily="50" charset="-128"/>
                <a:cs typeface="メイリオ" panose="020B0604030504040204" pitchFamily="50" charset="-128"/>
              </a:rPr>
              <a:t>国</a:t>
            </a:r>
            <a:r>
              <a:rPr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600" b="1" u="sng"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6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都道府県の活動をバックアップ（調査研究、情報提供その他）</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横巻き 8"/>
          <p:cNvSpPr/>
          <p:nvPr/>
        </p:nvSpPr>
        <p:spPr>
          <a:xfrm>
            <a:off x="5007" y="33895"/>
            <a:ext cx="9439049" cy="523118"/>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医療勤務環境改善の実施体制（改正医療法の枠組み）①　</a:t>
            </a:r>
            <a:endParaRPr kumimoji="1" lang="en-US" altLang="ja-JP" b="1" dirty="0" smtClean="0">
              <a:solidFill>
                <a:schemeClr val="tx1"/>
              </a:solidFill>
              <a:latin typeface="メイリオ" pitchFamily="50" charset="-128"/>
              <a:ea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31</a:t>
            </a:fld>
            <a:endParaRPr kumimoji="1" lang="ja-JP" altLang="en-US" sz="2000" dirty="0">
              <a:solidFill>
                <a:schemeClr val="tx1"/>
              </a:solidFill>
            </a:endParaRPr>
          </a:p>
        </p:txBody>
      </p:sp>
    </p:spTree>
    <p:extLst>
      <p:ext uri="{BB962C8B-B14F-4D97-AF65-F5344CB8AC3E}">
        <p14:creationId xmlns:p14="http://schemas.microsoft.com/office/powerpoint/2010/main" val="2710180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下矢印 25"/>
          <p:cNvSpPr/>
          <p:nvPr/>
        </p:nvSpPr>
        <p:spPr>
          <a:xfrm rot="2114540">
            <a:off x="4156835" y="2239007"/>
            <a:ext cx="704666" cy="28464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横巻き 3"/>
          <p:cNvSpPr/>
          <p:nvPr/>
        </p:nvSpPr>
        <p:spPr>
          <a:xfrm>
            <a:off x="188035" y="18864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２　医療勤務環境改善の実施体制（改正医療法の枠組み）②　</a:t>
            </a:r>
            <a:endParaRPr kumimoji="1" lang="en-US" altLang="ja-JP" b="1" dirty="0" smtClean="0">
              <a:solidFill>
                <a:schemeClr val="tx1"/>
              </a:solidFill>
              <a:latin typeface="メイリオ" pitchFamily="50" charset="-128"/>
              <a:ea typeface="メイリオ" pitchFamily="50" charset="-128"/>
            </a:endParaRPr>
          </a:p>
        </p:txBody>
      </p:sp>
      <p:sp>
        <p:nvSpPr>
          <p:cNvPr id="10" name="円/楕円 9"/>
          <p:cNvSpPr/>
          <p:nvPr/>
        </p:nvSpPr>
        <p:spPr>
          <a:xfrm>
            <a:off x="194470" y="3380778"/>
            <a:ext cx="3430540" cy="2208462"/>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メイリオ" pitchFamily="50" charset="-128"/>
                <a:ea typeface="メイリオ" pitchFamily="50" charset="-128"/>
              </a:rPr>
              <a:t>都道府県</a:t>
            </a:r>
            <a:r>
              <a:rPr kumimoji="1" lang="ja-JP" altLang="en-US" sz="1600" b="1" dirty="0" smtClean="0">
                <a:solidFill>
                  <a:schemeClr val="tx1"/>
                </a:solidFill>
                <a:latin typeface="メイリオ" pitchFamily="50" charset="-128"/>
                <a:ea typeface="メイリオ" pitchFamily="50" charset="-128"/>
              </a:rPr>
              <a:t>＝責任主体</a:t>
            </a:r>
            <a:endParaRPr kumimoji="1" lang="en-US" altLang="ja-JP" sz="1600" b="1" dirty="0" smtClean="0">
              <a:solidFill>
                <a:schemeClr val="tx1"/>
              </a:solidFill>
              <a:latin typeface="メイリオ" pitchFamily="50" charset="-128"/>
              <a:ea typeface="メイリオ" pitchFamily="50" charset="-128"/>
            </a:endParaRPr>
          </a:p>
          <a:p>
            <a:pPr algn="ctr"/>
            <a:r>
              <a:rPr lang="ja-JP" altLang="en-US" dirty="0" smtClean="0">
                <a:solidFill>
                  <a:schemeClr val="tx1"/>
                </a:solidFill>
                <a:latin typeface="メイリオ" pitchFamily="50" charset="-128"/>
                <a:ea typeface="メイリオ" pitchFamily="50" charset="-128"/>
              </a:rPr>
              <a:t>医療担当部局</a:t>
            </a:r>
            <a:endParaRPr kumimoji="1" lang="ja-JP" altLang="en-US" dirty="0">
              <a:solidFill>
                <a:schemeClr val="tx1"/>
              </a:solidFill>
              <a:latin typeface="メイリオ" pitchFamily="50" charset="-128"/>
              <a:ea typeface="メイリオ" pitchFamily="50" charset="-128"/>
            </a:endParaRPr>
          </a:p>
        </p:txBody>
      </p:sp>
      <p:sp>
        <p:nvSpPr>
          <p:cNvPr id="2" name="角丸四角形 1"/>
          <p:cNvSpPr/>
          <p:nvPr/>
        </p:nvSpPr>
        <p:spPr>
          <a:xfrm>
            <a:off x="194485" y="4913194"/>
            <a:ext cx="3678396" cy="4175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円/楕円 10"/>
          <p:cNvSpPr/>
          <p:nvPr/>
        </p:nvSpPr>
        <p:spPr>
          <a:xfrm>
            <a:off x="3656879" y="4221088"/>
            <a:ext cx="4179453" cy="1782982"/>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運営協議会</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（都道府県が主体）</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→労働局や</a:t>
            </a:r>
            <a:r>
              <a:rPr kumimoji="1"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関係団体との連携</a:t>
            </a:r>
            <a:endParaRPr kumimoji="1" lang="en-US" altLang="ja-JP"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医師会、看護協会、病院協会、社会保険労務士会、医業経営コンサルタント協会等</a:t>
            </a:r>
            <a:endPar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194470" y="1183682"/>
            <a:ext cx="6990778" cy="1525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厚生労働省</a:t>
            </a:r>
            <a:endParaRPr kumimoji="1"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医療政策の観点から改正医療法に勤務環境改善の仕組みを規定。労働施策と連携。</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488503" y="2312876"/>
            <a:ext cx="2770807" cy="3960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医政局</a:t>
            </a:r>
            <a:endPar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4448944" y="2481046"/>
            <a:ext cx="2232248" cy="20594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2717787" y="2374279"/>
            <a:ext cx="1872207" cy="41947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メイリオ" pitchFamily="50" charset="-128"/>
                <a:ea typeface="メイリオ" pitchFamily="50" charset="-128"/>
              </a:rPr>
              <a:t>医療労働企画官は双方兼務</a:t>
            </a:r>
            <a:endParaRPr kumimoji="1" lang="ja-JP" altLang="en-US" sz="1050" dirty="0">
              <a:solidFill>
                <a:schemeClr val="tx1"/>
              </a:solidFill>
              <a:latin typeface="メイリオ" pitchFamily="50" charset="-128"/>
              <a:ea typeface="メイリオ" pitchFamily="50" charset="-128"/>
            </a:endParaRPr>
          </a:p>
        </p:txBody>
      </p:sp>
      <p:sp>
        <p:nvSpPr>
          <p:cNvPr id="20" name="角丸四角形 19"/>
          <p:cNvSpPr/>
          <p:nvPr/>
        </p:nvSpPr>
        <p:spPr>
          <a:xfrm>
            <a:off x="4241982" y="3067811"/>
            <a:ext cx="2105355" cy="792240"/>
          </a:xfrm>
          <a:prstGeom prst="roundRect">
            <a:avLst/>
          </a:pr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都道府県労働局</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左矢印吹き出し 21"/>
          <p:cNvSpPr/>
          <p:nvPr/>
        </p:nvSpPr>
        <p:spPr>
          <a:xfrm>
            <a:off x="7041613" y="2832904"/>
            <a:ext cx="2807931" cy="2612323"/>
          </a:xfrm>
          <a:prstGeom prst="leftArrowCallout">
            <a:avLst>
              <a:gd name="adj1" fmla="val 25000"/>
              <a:gd name="adj2" fmla="val 50000"/>
              <a:gd name="adj3" fmla="val 11766"/>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a:t>
            </a: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医療機関の勤務環境改善を促進するための支援（相談、情報提供、助言、調査、啓発活動その他の援助）</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そのため「医療勤務環境改善支援センター」機能を確保</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95250" indent="-9525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地域の関係団体・労働局との連携関係を確保</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額縁 22"/>
          <p:cNvSpPr/>
          <p:nvPr/>
        </p:nvSpPr>
        <p:spPr>
          <a:xfrm>
            <a:off x="399374" y="6122707"/>
            <a:ext cx="6281819" cy="50405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病院・診療所</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下矢印 24"/>
          <p:cNvSpPr/>
          <p:nvPr/>
        </p:nvSpPr>
        <p:spPr>
          <a:xfrm>
            <a:off x="638521" y="5389403"/>
            <a:ext cx="3666407" cy="762572"/>
          </a:xfrm>
          <a:prstGeom prst="downArrow">
            <a:avLst>
              <a:gd name="adj1" fmla="val 50000"/>
              <a:gd name="adj2" fmla="val 5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HG丸ｺﾞｼｯｸM-PRO" pitchFamily="50" charset="-128"/>
                <a:ea typeface="HG丸ｺﾞｼｯｸM-PRO" pitchFamily="50" charset="-128"/>
              </a:rPr>
              <a:t>相談支援</a:t>
            </a:r>
            <a:endParaRPr lang="en-US" altLang="ja-JP" sz="12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情報提供</a:t>
            </a:r>
            <a:endParaRPr kumimoji="1" lang="en-US" altLang="ja-JP" sz="1200" b="1" dirty="0" smtClean="0">
              <a:latin typeface="HG丸ｺﾞｼｯｸM-PRO" pitchFamily="50" charset="-128"/>
              <a:ea typeface="HG丸ｺﾞｼｯｸM-PRO" pitchFamily="50" charset="-128"/>
            </a:endParaRPr>
          </a:p>
          <a:p>
            <a:r>
              <a:rPr lang="ja-JP" altLang="en-US" sz="1200" b="1" dirty="0" smtClean="0">
                <a:latin typeface="HG丸ｺﾞｼｯｸM-PRO" pitchFamily="50" charset="-128"/>
                <a:ea typeface="HG丸ｺﾞｼｯｸM-PRO" pitchFamily="50" charset="-128"/>
              </a:rPr>
              <a:t>     　 研修会  等</a:t>
            </a:r>
            <a:endParaRPr kumimoji="1" lang="ja-JP" altLang="en-US" sz="1200" b="1" dirty="0">
              <a:latin typeface="HG丸ｺﾞｼｯｸM-PRO" pitchFamily="50" charset="-128"/>
              <a:ea typeface="HG丸ｺﾞｼｯｸM-PRO" pitchFamily="50" charset="-128"/>
            </a:endParaRPr>
          </a:p>
        </p:txBody>
      </p:sp>
      <p:sp>
        <p:nvSpPr>
          <p:cNvPr id="27" name="下矢印 26"/>
          <p:cNvSpPr/>
          <p:nvPr/>
        </p:nvSpPr>
        <p:spPr>
          <a:xfrm>
            <a:off x="1045644" y="2731882"/>
            <a:ext cx="1728192" cy="6718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吹き出し 27"/>
          <p:cNvSpPr/>
          <p:nvPr/>
        </p:nvSpPr>
        <p:spPr>
          <a:xfrm>
            <a:off x="7113239" y="1196752"/>
            <a:ext cx="2735924" cy="936104"/>
          </a:xfrm>
          <a:prstGeom prst="leftArrowCallout">
            <a:avLst>
              <a:gd name="adj1" fmla="val 25000"/>
              <a:gd name="adj2" fmla="val 50000"/>
              <a:gd name="adj3" fmla="val 25000"/>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労働省</a:t>
            </a:r>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は</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機関の管理者が講ずべき措置の「指針」策定</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左矢印吹き出し 28"/>
          <p:cNvSpPr/>
          <p:nvPr/>
        </p:nvSpPr>
        <p:spPr>
          <a:xfrm>
            <a:off x="7185247" y="2188092"/>
            <a:ext cx="2663915" cy="498899"/>
          </a:xfrm>
          <a:prstGeom prst="leftArrowCallout">
            <a:avLst>
              <a:gd name="adj1" fmla="val 25000"/>
              <a:gd name="adj2" fmla="val 50000"/>
              <a:gd name="adj3" fmla="val 25000"/>
              <a:gd name="adj4" fmla="val 883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都道府県の活動をバックアップ</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調査研究、情報提供その他）</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左矢印吹き出し 29"/>
          <p:cNvSpPr/>
          <p:nvPr/>
        </p:nvSpPr>
        <p:spPr>
          <a:xfrm>
            <a:off x="7041232" y="5589240"/>
            <a:ext cx="2807931" cy="1268760"/>
          </a:xfrm>
          <a:prstGeom prst="leftArrowCallout">
            <a:avLst>
              <a:gd name="adj1" fmla="val 25000"/>
              <a:gd name="adj2" fmla="val 50000"/>
              <a:gd name="adj3" fmla="val 25000"/>
              <a:gd name="adj4" fmla="val 852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医療機関</a:t>
            </a:r>
            <a:r>
              <a:rPr kumimoji="1" lang="ja-JP" altLang="en-US"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の管理者は？</a:t>
            </a:r>
            <a:endParaRPr kumimoji="1" lang="en-US" altLang="ja-JP" sz="14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医療従事者の勤務環境改善等</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の取組</a:t>
            </a: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角丸四角形 30"/>
          <p:cNvSpPr/>
          <p:nvPr/>
        </p:nvSpPr>
        <p:spPr>
          <a:xfrm>
            <a:off x="7446546" y="4581182"/>
            <a:ext cx="2402998" cy="7495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「医療従事者の勤務環境の改善等に関する事項の施行について」</a:t>
            </a:r>
            <a:r>
              <a:rPr lang="en-US" altLang="ja-JP" sz="1050" dirty="0" smtClean="0">
                <a:latin typeface="メイリオ" panose="020B0604030504040204" pitchFamily="50" charset="-128"/>
                <a:ea typeface="メイリオ" panose="020B0604030504040204" pitchFamily="50" charset="-128"/>
                <a:cs typeface="メイリオ" panose="020B0604030504040204" pitchFamily="50" charset="-128"/>
              </a:rPr>
              <a:t>(H26.10.1</a:t>
            </a:r>
            <a:r>
              <a:rPr lang="ja-JP" altLang="en-US" sz="105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rPr>
              <a:t>厚労省通知）</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7445353" y="6291618"/>
            <a:ext cx="2468534" cy="521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「指針」、勤務環境改善マネジメントシステム導入の手引き</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32</a:t>
            </a:fld>
            <a:endParaRPr kumimoji="1" lang="ja-JP" altLang="en-US" sz="2000" dirty="0">
              <a:solidFill>
                <a:schemeClr val="tx1"/>
              </a:solidFill>
            </a:endParaRPr>
          </a:p>
        </p:txBody>
      </p:sp>
    </p:spTree>
    <p:extLst>
      <p:ext uri="{BB962C8B-B14F-4D97-AF65-F5344CB8AC3E}">
        <p14:creationId xmlns:p14="http://schemas.microsoft.com/office/powerpoint/2010/main" val="2936044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2480" y="1297019"/>
            <a:ext cx="9283031" cy="2016224"/>
          </a:xfrm>
          <a:prstGeom prst="roundRect">
            <a:avLst>
              <a:gd name="adj" fmla="val 985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0" dirty="0" smtClean="0">
              <a:solidFill>
                <a:schemeClr val="tx1"/>
              </a:solidFill>
              <a:latin typeface="メイリオ" pitchFamily="50" charset="-128"/>
              <a:ea typeface="メイリオ" pitchFamily="50" charset="-128"/>
            </a:endParaRPr>
          </a:p>
          <a:p>
            <a:pPr marL="273050" indent="-273050"/>
            <a:r>
              <a:rPr lang="ja-JP" altLang="en-US" sz="2000" dirty="0" smtClean="0">
                <a:solidFill>
                  <a:schemeClr val="tx1"/>
                </a:solidFill>
                <a:latin typeface="メイリオ" pitchFamily="50" charset="-128"/>
                <a:ea typeface="メイリオ" pitchFamily="50" charset="-128"/>
              </a:rPr>
              <a:t>・各医療機関等において、「医療スタッフの安全と健康は、患者の安全と健康を守る」という共通認識の下、</a:t>
            </a:r>
            <a:endParaRPr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a:t>
            </a:r>
            <a:r>
              <a:rPr lang="ja-JP" altLang="en-US" sz="2000" u="sng" dirty="0" smtClean="0">
                <a:solidFill>
                  <a:schemeClr val="tx1"/>
                </a:solidFill>
                <a:latin typeface="メイリオ" pitchFamily="50" charset="-128"/>
                <a:ea typeface="メイリオ" pitchFamily="50" charset="-128"/>
              </a:rPr>
              <a:t>幅広い医療スタッフが協力</a:t>
            </a:r>
            <a:r>
              <a:rPr lang="ja-JP" altLang="en-US" sz="2000" dirty="0" smtClean="0">
                <a:solidFill>
                  <a:schemeClr val="tx1"/>
                </a:solidFill>
                <a:latin typeface="メイリオ" pitchFamily="50" charset="-128"/>
                <a:ea typeface="メイリオ" pitchFamily="50" charset="-128"/>
              </a:rPr>
              <a:t>し</a:t>
            </a:r>
            <a:endParaRPr lang="en-US" altLang="ja-JP" sz="2000" dirty="0" smtClean="0">
              <a:solidFill>
                <a:schemeClr val="tx1"/>
              </a:solidFill>
              <a:latin typeface="メイリオ" pitchFamily="50" charset="-128"/>
              <a:ea typeface="メイリオ" pitchFamily="50" charset="-128"/>
            </a:endParaRPr>
          </a:p>
          <a:p>
            <a:r>
              <a:rPr kumimoji="1" lang="ja-JP" altLang="en-US" sz="2000" dirty="0" smtClean="0">
                <a:solidFill>
                  <a:schemeClr val="tx1"/>
                </a:solidFill>
                <a:latin typeface="メイリオ" pitchFamily="50" charset="-128"/>
                <a:ea typeface="メイリオ" pitchFamily="50" charset="-128"/>
              </a:rPr>
              <a:t>・</a:t>
            </a:r>
            <a:r>
              <a:rPr kumimoji="1" lang="ja-JP" altLang="en-US" sz="2000" u="sng" dirty="0" smtClean="0">
                <a:solidFill>
                  <a:schemeClr val="tx1"/>
                </a:solidFill>
                <a:latin typeface="メイリオ" pitchFamily="50" charset="-128"/>
                <a:ea typeface="メイリオ" pitchFamily="50" charset="-128"/>
              </a:rPr>
              <a:t>自らの医療機関等の勤務環境の現状を確認</a:t>
            </a:r>
            <a:r>
              <a:rPr kumimoji="1" lang="ja-JP" altLang="en-US" sz="2000" dirty="0" smtClean="0">
                <a:solidFill>
                  <a:schemeClr val="tx1"/>
                </a:solidFill>
                <a:latin typeface="メイリオ" pitchFamily="50" charset="-128"/>
                <a:ea typeface="メイリオ" pitchFamily="50" charset="-128"/>
              </a:rPr>
              <a:t>し、</a:t>
            </a:r>
            <a:endParaRPr kumimoji="1"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a:t>
            </a:r>
            <a:r>
              <a:rPr lang="en-US" altLang="ja-JP" sz="2000" u="sng" dirty="0" smtClean="0">
                <a:solidFill>
                  <a:schemeClr val="tx1"/>
                </a:solidFill>
                <a:latin typeface="メイリオ" pitchFamily="50" charset="-128"/>
                <a:ea typeface="メイリオ" pitchFamily="50" charset="-128"/>
              </a:rPr>
              <a:t>PDCA</a:t>
            </a:r>
            <a:r>
              <a:rPr lang="ja-JP" altLang="en-US" sz="2000" u="sng" dirty="0" smtClean="0">
                <a:solidFill>
                  <a:schemeClr val="tx1"/>
                </a:solidFill>
                <a:latin typeface="メイリオ" pitchFamily="50" charset="-128"/>
                <a:ea typeface="メイリオ" pitchFamily="50" charset="-128"/>
              </a:rPr>
              <a:t>サイクル</a:t>
            </a:r>
            <a:r>
              <a:rPr lang="ja-JP" altLang="en-US" sz="2000" dirty="0" smtClean="0">
                <a:solidFill>
                  <a:schemeClr val="tx1"/>
                </a:solidFill>
                <a:latin typeface="メイリオ" pitchFamily="50" charset="-128"/>
                <a:ea typeface="メイリオ" pitchFamily="50" charset="-128"/>
              </a:rPr>
              <a:t>により勤務環境改善を</a:t>
            </a:r>
            <a:r>
              <a:rPr lang="ja-JP" altLang="en-US" sz="2000" u="sng" dirty="0" smtClean="0">
                <a:solidFill>
                  <a:schemeClr val="tx1"/>
                </a:solidFill>
                <a:latin typeface="メイリオ" pitchFamily="50" charset="-128"/>
                <a:ea typeface="メイリオ" pitchFamily="50" charset="-128"/>
              </a:rPr>
              <a:t>計画的に</a:t>
            </a:r>
            <a:r>
              <a:rPr lang="ja-JP" altLang="en-US" sz="2000" dirty="0" smtClean="0">
                <a:solidFill>
                  <a:schemeClr val="tx1"/>
                </a:solidFill>
                <a:latin typeface="メイリオ" pitchFamily="50" charset="-128"/>
                <a:ea typeface="メイリオ" pitchFamily="50" charset="-128"/>
              </a:rPr>
              <a:t>実施</a:t>
            </a:r>
            <a:endParaRPr lang="en-US" altLang="ja-JP" sz="2000" dirty="0" smtClean="0">
              <a:solidFill>
                <a:schemeClr val="tx1"/>
              </a:solidFill>
              <a:latin typeface="メイリオ" pitchFamily="50" charset="-128"/>
              <a:ea typeface="メイリオ" pitchFamily="50" charset="-128"/>
            </a:endParaRPr>
          </a:p>
        </p:txBody>
      </p:sp>
      <p:sp>
        <p:nvSpPr>
          <p:cNvPr id="7" name="角丸四角形 6"/>
          <p:cNvSpPr/>
          <p:nvPr/>
        </p:nvSpPr>
        <p:spPr>
          <a:xfrm>
            <a:off x="350491" y="4509120"/>
            <a:ext cx="9283031" cy="2016224"/>
          </a:xfrm>
          <a:prstGeom prst="roundRect">
            <a:avLst>
              <a:gd name="adj" fmla="val 985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2000" dirty="0" smtClean="0">
              <a:solidFill>
                <a:schemeClr val="tx1"/>
              </a:solidFill>
              <a:latin typeface="メイリオ" pitchFamily="50" charset="-128"/>
              <a:ea typeface="メイリオ" pitchFamily="50" charset="-128"/>
            </a:endParaRPr>
          </a:p>
          <a:p>
            <a:r>
              <a:rPr kumimoji="1" lang="ja-JP" altLang="en-US" sz="2000" dirty="0" smtClean="0">
                <a:solidFill>
                  <a:schemeClr val="tx1"/>
                </a:solidFill>
                <a:latin typeface="メイリオ" pitchFamily="50" charset="-128"/>
                <a:ea typeface="メイリオ" pitchFamily="50" charset="-128"/>
              </a:rPr>
              <a:t>・医療勤務環境改善支援センターによる</a:t>
            </a:r>
            <a:r>
              <a:rPr kumimoji="1" lang="ja-JP" altLang="en-US" sz="2000" u="sng" dirty="0" smtClean="0">
                <a:solidFill>
                  <a:schemeClr val="tx1"/>
                </a:solidFill>
                <a:latin typeface="メイリオ" pitchFamily="50" charset="-128"/>
                <a:ea typeface="メイリオ" pitchFamily="50" charset="-128"/>
              </a:rPr>
              <a:t>医療機関のニーズに応じた専門的・</a:t>
            </a:r>
            <a:endParaRPr kumimoji="1" lang="en-US" altLang="ja-JP" sz="2000" u="sng" dirty="0" smtClean="0">
              <a:solidFill>
                <a:schemeClr val="tx1"/>
              </a:solidFill>
              <a:latin typeface="メイリオ" pitchFamily="50" charset="-128"/>
              <a:ea typeface="メイリオ" pitchFamily="50" charset="-128"/>
            </a:endParaRPr>
          </a:p>
          <a:p>
            <a:r>
              <a:rPr lang="ja-JP" altLang="en-US" sz="2000" dirty="0">
                <a:solidFill>
                  <a:schemeClr val="tx1"/>
                </a:solidFill>
                <a:latin typeface="メイリオ" pitchFamily="50" charset="-128"/>
                <a:ea typeface="メイリオ" pitchFamily="50" charset="-128"/>
              </a:rPr>
              <a:t>　</a:t>
            </a:r>
            <a:r>
              <a:rPr kumimoji="1" lang="ja-JP" altLang="en-US" sz="2000" u="sng" dirty="0" smtClean="0">
                <a:solidFill>
                  <a:schemeClr val="tx1"/>
                </a:solidFill>
                <a:latin typeface="メイリオ" pitchFamily="50" charset="-128"/>
                <a:ea typeface="メイリオ" pitchFamily="50" charset="-128"/>
              </a:rPr>
              <a:t>総合的な支援</a:t>
            </a:r>
            <a:endParaRPr kumimoji="1" lang="en-US" altLang="ja-JP" sz="2000" u="sng"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・関係者による</a:t>
            </a:r>
            <a:r>
              <a:rPr lang="ja-JP" altLang="en-US" sz="2000" u="sng" dirty="0" smtClean="0">
                <a:solidFill>
                  <a:schemeClr val="tx1"/>
                </a:solidFill>
                <a:latin typeface="メイリオ" pitchFamily="50" charset="-128"/>
                <a:ea typeface="メイリオ" pitchFamily="50" charset="-128"/>
              </a:rPr>
              <a:t>「連携体制」の構築</a:t>
            </a:r>
            <a:r>
              <a:rPr lang="ja-JP" altLang="en-US" sz="2000" dirty="0" smtClean="0">
                <a:solidFill>
                  <a:schemeClr val="tx1"/>
                </a:solidFill>
                <a:latin typeface="メイリオ" pitchFamily="50" charset="-128"/>
                <a:ea typeface="メイリオ" pitchFamily="50" charset="-128"/>
              </a:rPr>
              <a:t>（医療行政・労働行政＋関係団体）</a:t>
            </a:r>
            <a:endParaRPr kumimoji="1" lang="en-US" altLang="ja-JP" sz="2000" dirty="0" smtClean="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・活用できるデータベース</a:t>
            </a:r>
            <a:endParaRPr lang="en-US" altLang="ja-JP" sz="2000" dirty="0">
              <a:solidFill>
                <a:schemeClr val="tx1"/>
              </a:solidFill>
              <a:latin typeface="メイリオ" pitchFamily="50" charset="-128"/>
              <a:ea typeface="メイリオ" pitchFamily="50" charset="-128"/>
            </a:endParaRPr>
          </a:p>
          <a:p>
            <a:r>
              <a:rPr lang="ja-JP" altLang="en-US" sz="2000" dirty="0" smtClean="0">
                <a:solidFill>
                  <a:schemeClr val="tx1"/>
                </a:solidFill>
                <a:latin typeface="メイリオ" pitchFamily="50" charset="-128"/>
                <a:ea typeface="メイリオ" pitchFamily="50" charset="-128"/>
              </a:rPr>
              <a:t>　→</a:t>
            </a:r>
            <a:r>
              <a:rPr lang="ja-JP" altLang="en-US" sz="2000" u="sng" dirty="0" smtClean="0">
                <a:solidFill>
                  <a:schemeClr val="tx1"/>
                </a:solidFill>
                <a:latin typeface="メイリオ" pitchFamily="50" charset="-128"/>
                <a:ea typeface="メイリオ" pitchFamily="50" charset="-128"/>
              </a:rPr>
              <a:t>「どうすれば解決するか」とセットで支援</a:t>
            </a:r>
            <a:endParaRPr kumimoji="1" lang="ja-JP" altLang="en-US" sz="2000" u="sng" dirty="0">
              <a:solidFill>
                <a:schemeClr val="tx1"/>
              </a:solidFill>
              <a:latin typeface="メイリオ" pitchFamily="50" charset="-128"/>
              <a:ea typeface="メイリオ" pitchFamily="50" charset="-128"/>
            </a:endParaRPr>
          </a:p>
        </p:txBody>
      </p:sp>
      <p:sp>
        <p:nvSpPr>
          <p:cNvPr id="8" name="メモ 7"/>
          <p:cNvSpPr/>
          <p:nvPr/>
        </p:nvSpPr>
        <p:spPr>
          <a:xfrm>
            <a:off x="190388" y="1239119"/>
            <a:ext cx="7527286" cy="360040"/>
          </a:xfrm>
          <a:prstGeom prst="foldedCorner">
            <a:avLst/>
          </a:prstGeom>
          <a:solidFill>
            <a:schemeClr val="accent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schemeClr val="bg1"/>
                </a:solidFill>
                <a:latin typeface="メイリオ" pitchFamily="50" charset="-128"/>
                <a:ea typeface="メイリオ" pitchFamily="50" charset="-128"/>
              </a:rPr>
              <a:t>「自主的な勤務環境改善活動を促進するシステム」の構築と普及</a:t>
            </a:r>
            <a:endParaRPr lang="ja-JP" altLang="en-US" b="1" dirty="0">
              <a:solidFill>
                <a:schemeClr val="bg1"/>
              </a:solidFill>
              <a:latin typeface="メイリオ" pitchFamily="50" charset="-128"/>
              <a:ea typeface="メイリオ" pitchFamily="50" charset="-128"/>
            </a:endParaRPr>
          </a:p>
        </p:txBody>
      </p:sp>
      <p:sp>
        <p:nvSpPr>
          <p:cNvPr id="9" name="メモ 8"/>
          <p:cNvSpPr/>
          <p:nvPr/>
        </p:nvSpPr>
        <p:spPr>
          <a:xfrm>
            <a:off x="190388" y="4464358"/>
            <a:ext cx="4056451" cy="360040"/>
          </a:xfrm>
          <a:prstGeom prst="foldedCorner">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smtClean="0">
                <a:solidFill>
                  <a:schemeClr val="bg1"/>
                </a:solidFill>
                <a:latin typeface="メイリオ" pitchFamily="50" charset="-128"/>
                <a:ea typeface="メイリオ" pitchFamily="50" charset="-128"/>
              </a:rPr>
              <a:t>医療機関への「支援」</a:t>
            </a:r>
            <a:endParaRPr lang="ja-JP" altLang="en-US" b="1" dirty="0">
              <a:solidFill>
                <a:schemeClr val="bg1"/>
              </a:solidFill>
              <a:latin typeface="メイリオ" pitchFamily="50" charset="-128"/>
              <a:ea typeface="メイリオ" pitchFamily="50" charset="-128"/>
            </a:endParaRPr>
          </a:p>
        </p:txBody>
      </p:sp>
      <p:sp>
        <p:nvSpPr>
          <p:cNvPr id="10" name="加算記号 9"/>
          <p:cNvSpPr/>
          <p:nvPr/>
        </p:nvSpPr>
        <p:spPr>
          <a:xfrm>
            <a:off x="3626855" y="3313243"/>
            <a:ext cx="2028225" cy="1224136"/>
          </a:xfrm>
          <a:prstGeom prst="mathPlus">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横巻き 10"/>
          <p:cNvSpPr/>
          <p:nvPr/>
        </p:nvSpPr>
        <p:spPr>
          <a:xfrm>
            <a:off x="116469" y="9579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医療勤務環境改善システムの概略①</a:t>
            </a:r>
            <a:endParaRPr kumimoji="1" lang="en-US" altLang="ja-JP" sz="2000" b="1" dirty="0" smtClean="0">
              <a:solidFill>
                <a:schemeClr val="tx1"/>
              </a:solidFill>
              <a:latin typeface="メイリオ" pitchFamily="50" charset="-128"/>
              <a:ea typeface="メイリオ" pitchFamily="50" charset="-128"/>
            </a:endParaRPr>
          </a:p>
        </p:txBody>
      </p:sp>
      <p:sp>
        <p:nvSpPr>
          <p:cNvPr id="1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33</a:t>
            </a:fld>
            <a:endParaRPr kumimoji="1" lang="ja-JP" altLang="en-US" sz="2000" dirty="0">
              <a:solidFill>
                <a:schemeClr val="tx1"/>
              </a:solidFill>
            </a:endParaRPr>
          </a:p>
        </p:txBody>
      </p:sp>
    </p:spTree>
    <p:extLst>
      <p:ext uri="{BB962C8B-B14F-4D97-AF65-F5344CB8AC3E}">
        <p14:creationId xmlns:p14="http://schemas.microsoft.com/office/powerpoint/2010/main" val="15462166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004" y="8879"/>
            <a:ext cx="9906000" cy="406400"/>
          </a:xfrm>
          <a:solidFill>
            <a:schemeClr val="accent1"/>
          </a:solidFill>
        </p:spPr>
        <p:txBody>
          <a:bodyPr anchor="t">
            <a:normAutofit fontScale="90000"/>
          </a:bodyPr>
          <a:lstStyle/>
          <a:p>
            <a:pPr algn="l"/>
            <a:r>
              <a:rPr kumimoji="1"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医療機関の勤務環境改善に係るワンストップの相談支援体制の構築</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日施行</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2000" dirty="0" smtClean="0">
                <a:solidFill>
                  <a:schemeClr val="bg1"/>
                </a:solidFill>
                <a:ea typeface="ＤＦ特太ゴシック体" pitchFamily="1" charset="-128"/>
              </a:rPr>
              <a:t/>
            </a:r>
            <a:br>
              <a:rPr kumimoji="1" lang="en-US" altLang="ja-JP" sz="2000" dirty="0" smtClean="0">
                <a:solidFill>
                  <a:schemeClr val="bg1"/>
                </a:solidFill>
                <a:ea typeface="ＤＦ特太ゴシック体" pitchFamily="1" charset="-128"/>
              </a:rPr>
            </a:br>
            <a:endParaRPr kumimoji="1" lang="ja-JP" altLang="en-US" sz="2000" dirty="0">
              <a:solidFill>
                <a:schemeClr val="bg1"/>
              </a:solidFill>
              <a:ea typeface="ＤＦ特太ゴシック体" pitchFamily="1" charset="-128"/>
            </a:endParaRPr>
          </a:p>
        </p:txBody>
      </p:sp>
      <p:sp>
        <p:nvSpPr>
          <p:cNvPr id="3" name="サブタイトル 2"/>
          <p:cNvSpPr>
            <a:spLocks noGrp="1"/>
          </p:cNvSpPr>
          <p:nvPr>
            <p:ph type="subTitle" idx="1"/>
          </p:nvPr>
        </p:nvSpPr>
        <p:spPr>
          <a:xfrm>
            <a:off x="0" y="476671"/>
            <a:ext cx="9906000" cy="1071189"/>
          </a:xfrm>
          <a:ln>
            <a:solidFill>
              <a:schemeClr val="tx1"/>
            </a:solidFill>
          </a:ln>
        </p:spPr>
        <p:txBody>
          <a:bodyPr>
            <a:noAutofit/>
          </a:bodyPr>
          <a:lstStyle/>
          <a:p>
            <a:pPr algn="l"/>
            <a:r>
              <a:rPr lang="en-US" altLang="ja-JP" sz="1400" dirty="0" smtClean="0">
                <a:solidFill>
                  <a:schemeClr val="tx1"/>
                </a:solidFill>
                <a:latin typeface="HG丸ｺﾞｼｯｸM-PRO" pitchFamily="50" charset="-128"/>
                <a:ea typeface="HG丸ｺﾞｼｯｸM-PRO" pitchFamily="50" charset="-128"/>
              </a:rPr>
              <a:t>【</a:t>
            </a:r>
            <a:r>
              <a:rPr lang="ja-JP" altLang="en-US" sz="1400" dirty="0" smtClean="0">
                <a:solidFill>
                  <a:schemeClr val="tx1"/>
                </a:solidFill>
                <a:latin typeface="HG丸ｺﾞｼｯｸM-PRO" pitchFamily="50" charset="-128"/>
                <a:ea typeface="HG丸ｺﾞｼｯｸM-PRO" pitchFamily="50" charset="-128"/>
              </a:rPr>
              <a:t>事業イメージ（全体像）</a:t>
            </a:r>
            <a:r>
              <a:rPr lang="en-US" altLang="ja-JP" sz="1400" dirty="0" smtClean="0">
                <a:solidFill>
                  <a:schemeClr val="tx1"/>
                </a:solidFill>
                <a:latin typeface="HG丸ｺﾞｼｯｸM-PRO" pitchFamily="50" charset="-128"/>
                <a:ea typeface="HG丸ｺﾞｼｯｸM-PRO" pitchFamily="50" charset="-128"/>
              </a:rPr>
              <a:t>】</a:t>
            </a:r>
          </a:p>
          <a:p>
            <a:pPr algn="l"/>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医師・看護師等の医療スタッフの離職防止や医療安全の確保等を図るため、</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国における指針の</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策定等</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、各医療機関が</a:t>
            </a:r>
            <a:r>
              <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PDCA</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サイクル</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を活用して計画的に勤務環境改善に向けた取組を</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行う</a:t>
            </a:r>
            <a:r>
              <a:rPr lang="ja-JP"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ための仕組み（勤務環境改善マネジメントシステム）を創設するととも</a:t>
            </a:r>
            <a:r>
              <a:rPr lang="ja-JP"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、各都道府県ごとに、　こうした取組を行う医療機関に対する</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総合的な</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支援体制</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を設置する。事業実施については地域の医療関係団体等による実施も可能。（</a:t>
            </a:r>
            <a:r>
              <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都道府県の実情に応じた柔軟な実施形態）</a:t>
            </a:r>
            <a:endParaRPr kumimoji="1"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角丸四角形 4"/>
          <p:cNvSpPr/>
          <p:nvPr/>
        </p:nvSpPr>
        <p:spPr>
          <a:xfrm>
            <a:off x="103112" y="1880828"/>
            <a:ext cx="9361040" cy="2088232"/>
          </a:xfrm>
          <a:prstGeom prst="roundRect">
            <a:avLst>
              <a:gd name="adj" fmla="val 5558"/>
            </a:avLst>
          </a:prstGeom>
          <a:solidFill>
            <a:schemeClr val="accent4">
              <a:lumMod val="20000"/>
              <a:lumOff val="80000"/>
            </a:schemeClr>
          </a:solidFill>
          <a:ln w="57150">
            <a:solidFill>
              <a:schemeClr val="tx1"/>
            </a:solidFill>
          </a:ln>
          <a:effectLst>
            <a:innerShdw blurRad="63500" dist="50800" dir="189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左右矢印吹き出し 3"/>
          <p:cNvSpPr/>
          <p:nvPr/>
        </p:nvSpPr>
        <p:spPr>
          <a:xfrm>
            <a:off x="3783190" y="2390958"/>
            <a:ext cx="1508220" cy="1420188"/>
          </a:xfrm>
          <a:prstGeom prst="leftRightArrowCallout">
            <a:avLst>
              <a:gd name="adj1" fmla="val 12558"/>
              <a:gd name="adj2" fmla="val 18391"/>
              <a:gd name="adj3" fmla="val 15280"/>
              <a:gd name="adj4" fmla="val 323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i="1" dirty="0" smtClean="0">
                <a:solidFill>
                  <a:schemeClr val="tx1"/>
                </a:solidFill>
                <a:latin typeface="HG丸ｺﾞｼｯｸM-PRO" pitchFamily="50" charset="-128"/>
                <a:ea typeface="HG丸ｺﾞｼｯｸM-PRO" pitchFamily="50" charset="-128"/>
              </a:rPr>
              <a:t>一</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体</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的</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な</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支</a:t>
            </a:r>
            <a:endParaRPr kumimoji="1" lang="en-US" altLang="ja-JP" sz="1400" i="1" dirty="0" smtClean="0">
              <a:solidFill>
                <a:schemeClr val="tx1"/>
              </a:solidFill>
              <a:latin typeface="HG丸ｺﾞｼｯｸM-PRO" pitchFamily="50" charset="-128"/>
              <a:ea typeface="HG丸ｺﾞｼｯｸM-PRO" pitchFamily="50" charset="-128"/>
            </a:endParaRPr>
          </a:p>
          <a:p>
            <a:pPr algn="ctr"/>
            <a:r>
              <a:rPr kumimoji="1" lang="ja-JP" altLang="en-US" sz="1400" i="1" dirty="0" smtClean="0">
                <a:solidFill>
                  <a:schemeClr val="tx1"/>
                </a:solidFill>
                <a:latin typeface="HG丸ｺﾞｼｯｸM-PRO" pitchFamily="50" charset="-128"/>
                <a:ea typeface="HG丸ｺﾞｼｯｸM-PRO" pitchFamily="50" charset="-128"/>
              </a:rPr>
              <a:t>援</a:t>
            </a:r>
            <a:endParaRPr kumimoji="1" lang="ja-JP" altLang="en-US" sz="1400" i="1"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322903" y="2348880"/>
            <a:ext cx="280831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u="sng" dirty="0" smtClean="0">
                <a:solidFill>
                  <a:schemeClr val="tx1"/>
                </a:solidFill>
              </a:rPr>
              <a:t>医療労務管理支援事業</a:t>
            </a:r>
            <a:endParaRPr kumimoji="1" lang="en-US" altLang="ja-JP" sz="1400" u="sng" dirty="0" smtClean="0">
              <a:solidFill>
                <a:schemeClr val="tx1"/>
              </a:solidFill>
            </a:endParaRPr>
          </a:p>
          <a:p>
            <a:pPr algn="ctr"/>
            <a:r>
              <a:rPr lang="ja-JP" altLang="en-US" sz="1200" u="sng" dirty="0" smtClean="0">
                <a:solidFill>
                  <a:schemeClr val="tx1"/>
                </a:solidFill>
              </a:rPr>
              <a:t>（医療労務管理アドバイザー１名配置）</a:t>
            </a:r>
            <a:endParaRPr kumimoji="1" lang="ja-JP" altLang="en-US" sz="1200" u="sng" dirty="0">
              <a:solidFill>
                <a:schemeClr val="tx1"/>
              </a:solidFill>
            </a:endParaRPr>
          </a:p>
        </p:txBody>
      </p:sp>
      <p:sp>
        <p:nvSpPr>
          <p:cNvPr id="8" name="正方形/長方形 7"/>
          <p:cNvSpPr/>
          <p:nvPr/>
        </p:nvSpPr>
        <p:spPr>
          <a:xfrm>
            <a:off x="5949594" y="2276872"/>
            <a:ext cx="343238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u="sng" dirty="0" smtClean="0">
                <a:solidFill>
                  <a:schemeClr val="tx1"/>
                </a:solidFill>
              </a:rPr>
              <a:t>医業分野アドバイザー事業</a:t>
            </a:r>
            <a:endParaRPr kumimoji="1" lang="en-US" altLang="ja-JP" sz="1600" b="1" u="sng" dirty="0" smtClean="0">
              <a:solidFill>
                <a:schemeClr val="tx1"/>
              </a:solidFill>
            </a:endParaRPr>
          </a:p>
        </p:txBody>
      </p:sp>
      <p:sp>
        <p:nvSpPr>
          <p:cNvPr id="9" name="メモ 8"/>
          <p:cNvSpPr/>
          <p:nvPr/>
        </p:nvSpPr>
        <p:spPr>
          <a:xfrm>
            <a:off x="5291408" y="2708920"/>
            <a:ext cx="3982074" cy="1008112"/>
          </a:xfrm>
          <a:prstGeom prst="foldedCorner">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dirty="0" smtClean="0">
                <a:solidFill>
                  <a:schemeClr val="tx1"/>
                </a:solidFill>
                <a:latin typeface="HG丸ｺﾞｼｯｸM-PRO" pitchFamily="50" charset="-128"/>
                <a:ea typeface="HG丸ｺﾞｼｯｸM-PRO" pitchFamily="50" charset="-128"/>
              </a:rPr>
              <a:t>○診療報酬制度面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○医療制度・医事法制面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○組織マネジメント・経営管理面</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○関連補助制度の活用</a:t>
            </a:r>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等に関する専門的アドバイザーの派遣等</a:t>
            </a:r>
            <a:endParaRPr lang="en-US" altLang="ja-JP" sz="1200" dirty="0" smtClean="0">
              <a:solidFill>
                <a:schemeClr val="tx1"/>
              </a:solidFill>
              <a:latin typeface="HG丸ｺﾞｼｯｸM-PRO" pitchFamily="50" charset="-128"/>
              <a:ea typeface="HG丸ｺﾞｼｯｸM-PRO" pitchFamily="50" charset="-128"/>
            </a:endParaRPr>
          </a:p>
        </p:txBody>
      </p:sp>
      <p:sp>
        <p:nvSpPr>
          <p:cNvPr id="10" name="メモ 9"/>
          <p:cNvSpPr/>
          <p:nvPr/>
        </p:nvSpPr>
        <p:spPr>
          <a:xfrm>
            <a:off x="254690" y="2852936"/>
            <a:ext cx="3528500" cy="374848"/>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dirty="0" smtClean="0">
                <a:solidFill>
                  <a:schemeClr val="tx1"/>
                </a:solidFill>
              </a:rPr>
              <a:t>○労務管理面でのアドバイザー配置</a:t>
            </a:r>
            <a:endParaRPr lang="en-US" altLang="ja-JP" sz="1050" dirty="0" smtClean="0">
              <a:solidFill>
                <a:schemeClr val="tx1"/>
              </a:solidFill>
            </a:endParaRPr>
          </a:p>
          <a:p>
            <a:r>
              <a:rPr lang="ja-JP" altLang="en-US" sz="1050" dirty="0">
                <a:solidFill>
                  <a:schemeClr val="tx1"/>
                </a:solidFill>
              </a:rPr>
              <a:t>　</a:t>
            </a:r>
            <a:r>
              <a:rPr lang="ja-JP" altLang="en-US" sz="1050" dirty="0" smtClean="0">
                <a:solidFill>
                  <a:schemeClr val="tx1"/>
                </a:solidFill>
              </a:rPr>
              <a:t>　約４００万円／箇所</a:t>
            </a:r>
            <a:endParaRPr lang="ja-JP" altLang="en-US" sz="1050" dirty="0">
              <a:solidFill>
                <a:schemeClr val="tx1"/>
              </a:solidFill>
            </a:endParaRPr>
          </a:p>
        </p:txBody>
      </p:sp>
      <p:sp>
        <p:nvSpPr>
          <p:cNvPr id="11" name="正方形/長方形 10"/>
          <p:cNvSpPr/>
          <p:nvPr/>
        </p:nvSpPr>
        <p:spPr>
          <a:xfrm>
            <a:off x="2144688" y="1844824"/>
            <a:ext cx="561662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solidFill>
                <a:schemeClr val="tx1"/>
              </a:solidFill>
            </a:endParaRPr>
          </a:p>
        </p:txBody>
      </p:sp>
      <p:sp>
        <p:nvSpPr>
          <p:cNvPr id="22" name="正方形/長方形 21"/>
          <p:cNvSpPr/>
          <p:nvPr/>
        </p:nvSpPr>
        <p:spPr>
          <a:xfrm>
            <a:off x="2" y="4221088"/>
            <a:ext cx="1716191"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u="sng" dirty="0">
              <a:solidFill>
                <a:schemeClr val="tx1"/>
              </a:solidFill>
              <a:latin typeface="HG丸ｺﾞｼｯｸM-PRO" pitchFamily="50" charset="-128"/>
              <a:ea typeface="HG丸ｺﾞｼｯｸM-PRO" pitchFamily="50" charset="-128"/>
            </a:endParaRPr>
          </a:p>
        </p:txBody>
      </p:sp>
      <p:sp>
        <p:nvSpPr>
          <p:cNvPr id="23" name="正方形/長方形 22"/>
          <p:cNvSpPr/>
          <p:nvPr/>
        </p:nvSpPr>
        <p:spPr>
          <a:xfrm>
            <a:off x="6825208" y="4653136"/>
            <a:ext cx="210623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u="sng" dirty="0">
              <a:solidFill>
                <a:schemeClr val="tx1"/>
              </a:solidFill>
              <a:latin typeface="HG丸ｺﾞｼｯｸM-PRO" pitchFamily="50" charset="-128"/>
              <a:ea typeface="HG丸ｺﾞｼｯｸM-PRO" pitchFamily="50" charset="-128"/>
            </a:endParaRPr>
          </a:p>
        </p:txBody>
      </p:sp>
      <p:sp>
        <p:nvSpPr>
          <p:cNvPr id="34" name="角丸四角形 33"/>
          <p:cNvSpPr/>
          <p:nvPr/>
        </p:nvSpPr>
        <p:spPr>
          <a:xfrm>
            <a:off x="467508" y="1894099"/>
            <a:ext cx="8970997" cy="504056"/>
          </a:xfrm>
          <a:prstGeom prst="roundRect">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HG丸ｺﾞｼｯｸM-PRO" pitchFamily="50" charset="-128"/>
                <a:ea typeface="HG丸ｺﾞｼｯｸM-PRO" pitchFamily="50" charset="-128"/>
              </a:rPr>
              <a:t>各医療機関が</a:t>
            </a:r>
            <a:r>
              <a:rPr lang="ja-JP" altLang="en-US" sz="1200" dirty="0">
                <a:solidFill>
                  <a:schemeClr val="tx1"/>
                </a:solidFill>
                <a:latin typeface="HG丸ｺﾞｼｯｸM-PRO" pitchFamily="50" charset="-128"/>
                <a:ea typeface="HG丸ｺﾞｼｯｸM-PRO" pitchFamily="50" charset="-128"/>
              </a:rPr>
              <a:t>勤務</a:t>
            </a:r>
            <a:r>
              <a:rPr kumimoji="1" lang="ja-JP" altLang="en-US" sz="1200" dirty="0" smtClean="0">
                <a:solidFill>
                  <a:schemeClr val="tx1"/>
                </a:solidFill>
                <a:latin typeface="HG丸ｺﾞｼｯｸM-PRO" pitchFamily="50" charset="-128"/>
                <a:ea typeface="HG丸ｺﾞｼｯｸM-PRO" pitchFamily="50" charset="-128"/>
              </a:rPr>
              <a:t>環境改善マネジメントシステムに基づき策定する「勤務環境改善計画」の策定、実施、評価等をワンストップで、かつ、専門家のチームにより、個々の医療機関のニーズに応じて、総合的にサポート</a:t>
            </a:r>
            <a:endParaRPr kumimoji="1" lang="ja-JP" altLang="en-US" sz="1200" dirty="0">
              <a:solidFill>
                <a:schemeClr val="tx1"/>
              </a:solidFill>
              <a:latin typeface="HG丸ｺﾞｼｯｸM-PRO" pitchFamily="50" charset="-128"/>
              <a:ea typeface="HG丸ｺﾞｼｯｸM-PRO" pitchFamily="50" charset="-128"/>
            </a:endParaRPr>
          </a:p>
        </p:txBody>
      </p:sp>
      <p:sp>
        <p:nvSpPr>
          <p:cNvPr id="58" name="下矢印 57"/>
          <p:cNvSpPr/>
          <p:nvPr/>
        </p:nvSpPr>
        <p:spPr>
          <a:xfrm>
            <a:off x="2816396" y="4008995"/>
            <a:ext cx="3666407" cy="896168"/>
          </a:xfrm>
          <a:prstGeom prst="downArrow">
            <a:avLst>
              <a:gd name="adj1" fmla="val 50000"/>
              <a:gd name="adj2" fmla="val 595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HG丸ｺﾞｼｯｸM-PRO" pitchFamily="50" charset="-128"/>
                <a:ea typeface="HG丸ｺﾞｼｯｸM-PRO" pitchFamily="50" charset="-128"/>
              </a:rPr>
              <a:t>相談支援</a:t>
            </a:r>
            <a:endParaRPr lang="en-US" altLang="ja-JP" sz="1200" b="1" dirty="0" smtClean="0">
              <a:latin typeface="HG丸ｺﾞｼｯｸM-PRO" pitchFamily="50" charset="-128"/>
              <a:ea typeface="HG丸ｺﾞｼｯｸM-PRO" pitchFamily="50" charset="-128"/>
            </a:endParaRPr>
          </a:p>
          <a:p>
            <a:pPr algn="ctr"/>
            <a:r>
              <a:rPr kumimoji="1" lang="ja-JP" altLang="en-US" sz="1200" b="1" dirty="0" smtClean="0">
                <a:latin typeface="HG丸ｺﾞｼｯｸM-PRO" pitchFamily="50" charset="-128"/>
                <a:ea typeface="HG丸ｺﾞｼｯｸM-PRO" pitchFamily="50" charset="-128"/>
              </a:rPr>
              <a:t>情報提供</a:t>
            </a:r>
            <a:endParaRPr kumimoji="1" lang="en-US" altLang="ja-JP" sz="1200" b="1" dirty="0" smtClean="0">
              <a:latin typeface="HG丸ｺﾞｼｯｸM-PRO" pitchFamily="50" charset="-128"/>
              <a:ea typeface="HG丸ｺﾞｼｯｸM-PRO" pitchFamily="50" charset="-128"/>
            </a:endParaRPr>
          </a:p>
          <a:p>
            <a:r>
              <a:rPr lang="ja-JP" altLang="en-US" sz="1200" b="1" dirty="0" smtClean="0">
                <a:latin typeface="HG丸ｺﾞｼｯｸM-PRO" pitchFamily="50" charset="-128"/>
                <a:ea typeface="HG丸ｺﾞｼｯｸM-PRO" pitchFamily="50" charset="-128"/>
              </a:rPr>
              <a:t>     　 研修会  等</a:t>
            </a:r>
            <a:endParaRPr kumimoji="1" lang="ja-JP" altLang="en-US" sz="1200" b="1" dirty="0">
              <a:latin typeface="HG丸ｺﾞｼｯｸM-PRO" pitchFamily="50" charset="-128"/>
              <a:ea typeface="HG丸ｺﾞｼｯｸM-PRO" pitchFamily="50" charset="-128"/>
            </a:endParaRPr>
          </a:p>
        </p:txBody>
      </p:sp>
      <p:sp>
        <p:nvSpPr>
          <p:cNvPr id="63" name="上矢印吹き出し 62"/>
          <p:cNvSpPr/>
          <p:nvPr/>
        </p:nvSpPr>
        <p:spPr>
          <a:xfrm>
            <a:off x="234249" y="3212976"/>
            <a:ext cx="2652295" cy="1094018"/>
          </a:xfrm>
          <a:prstGeom prst="upArrowCallout">
            <a:avLst>
              <a:gd name="adj1" fmla="val 25000"/>
              <a:gd name="adj2" fmla="val 100813"/>
              <a:gd name="adj3" fmla="val 25000"/>
              <a:gd name="adj4" fmla="val 64977"/>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2">
                    <a:lumMod val="75000"/>
                  </a:schemeClr>
                </a:solidFill>
                <a:latin typeface="HG丸ｺﾞｼｯｸM-PRO" pitchFamily="50" charset="-128"/>
                <a:ea typeface="HG丸ｺﾞｼｯｸM-PRO" pitchFamily="50" charset="-128"/>
              </a:rPr>
              <a:t>労働基準局</a:t>
            </a:r>
            <a:r>
              <a:rPr lang="ja-JP" altLang="en-US" dirty="0" smtClean="0">
                <a:solidFill>
                  <a:schemeClr val="tx2">
                    <a:lumMod val="75000"/>
                  </a:schemeClr>
                </a:solidFill>
                <a:latin typeface="HG丸ｺﾞｼｯｸM-PRO" pitchFamily="50" charset="-128"/>
                <a:ea typeface="HG丸ｺﾞｼｯｸM-PRO" pitchFamily="50" charset="-128"/>
              </a:rPr>
              <a:t>予算</a:t>
            </a:r>
            <a:endParaRPr lang="en-US" altLang="ja-JP" dirty="0" smtClean="0">
              <a:solidFill>
                <a:schemeClr val="tx2">
                  <a:lumMod val="75000"/>
                </a:schemeClr>
              </a:solidFill>
              <a:latin typeface="HG丸ｺﾞｼｯｸM-PRO" pitchFamily="50" charset="-128"/>
              <a:ea typeface="HG丸ｺﾞｼｯｸM-PRO" pitchFamily="50" charset="-128"/>
            </a:endParaRPr>
          </a:p>
          <a:p>
            <a:pPr algn="ctr"/>
            <a:r>
              <a:rPr kumimoji="1" lang="ja-JP" altLang="en-US" sz="1400" dirty="0" smtClean="0">
                <a:solidFill>
                  <a:schemeClr val="tx2">
                    <a:lumMod val="75000"/>
                  </a:schemeClr>
                </a:solidFill>
                <a:latin typeface="HG丸ｺﾞｼｯｸM-PRO" pitchFamily="50" charset="-128"/>
                <a:ea typeface="HG丸ｺﾞｼｯｸM-PRO" pitchFamily="50" charset="-128"/>
              </a:rPr>
              <a:t>都道府県労働局が執行</a:t>
            </a:r>
            <a:endParaRPr kumimoji="1" lang="en-US" altLang="ja-JP" sz="1400" dirty="0" smtClean="0">
              <a:solidFill>
                <a:schemeClr val="tx2">
                  <a:lumMod val="75000"/>
                </a:schemeClr>
              </a:solidFill>
              <a:latin typeface="HG丸ｺﾞｼｯｸM-PRO" pitchFamily="50" charset="-128"/>
              <a:ea typeface="HG丸ｺﾞｼｯｸM-PRO" pitchFamily="50" charset="-128"/>
            </a:endParaRPr>
          </a:p>
          <a:p>
            <a:pPr algn="ctr"/>
            <a:r>
              <a:rPr lang="ja-JP" altLang="en-US" sz="1050" dirty="0" smtClean="0">
                <a:solidFill>
                  <a:schemeClr val="tx2">
                    <a:lumMod val="75000"/>
                  </a:schemeClr>
                </a:solidFill>
                <a:latin typeface="HG丸ｺﾞｼｯｸM-PRO" pitchFamily="50" charset="-128"/>
                <a:ea typeface="HG丸ｺﾞｼｯｸM-PRO" pitchFamily="50" charset="-128"/>
              </a:rPr>
              <a:t>（労働保険特別会計２．２億円）</a:t>
            </a:r>
            <a:endParaRPr kumimoji="1" lang="en-US" altLang="ja-JP" sz="1050" dirty="0" smtClean="0">
              <a:solidFill>
                <a:schemeClr val="tx2">
                  <a:lumMod val="75000"/>
                </a:schemeClr>
              </a:solidFill>
              <a:latin typeface="HG丸ｺﾞｼｯｸM-PRO" pitchFamily="50" charset="-128"/>
              <a:ea typeface="HG丸ｺﾞｼｯｸM-PRO" pitchFamily="50" charset="-128"/>
            </a:endParaRPr>
          </a:p>
        </p:txBody>
      </p:sp>
      <p:sp>
        <p:nvSpPr>
          <p:cNvPr id="64" name="上矢印吹き出し 63"/>
          <p:cNvSpPr/>
          <p:nvPr/>
        </p:nvSpPr>
        <p:spPr>
          <a:xfrm>
            <a:off x="5794277" y="3650956"/>
            <a:ext cx="2976331" cy="1254208"/>
          </a:xfrm>
          <a:prstGeom prst="upArrowCallout">
            <a:avLst>
              <a:gd name="adj1" fmla="val 33111"/>
              <a:gd name="adj2" fmla="val 100813"/>
              <a:gd name="adj3" fmla="val 16889"/>
              <a:gd name="adj4" fmla="val 74102"/>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tx2">
                    <a:lumMod val="75000"/>
                  </a:schemeClr>
                </a:solidFill>
                <a:latin typeface="メイリオ" pitchFamily="50" charset="-128"/>
                <a:ea typeface="メイリオ" pitchFamily="50" charset="-128"/>
                <a:cs typeface="メイリオ" pitchFamily="50" charset="-128"/>
              </a:rPr>
              <a:t>医政局予算</a:t>
            </a:r>
            <a:endParaRPr lang="en-US" altLang="ja-JP" sz="2800" b="1" dirty="0" smtClean="0">
              <a:solidFill>
                <a:schemeClr val="tx2">
                  <a:lumMod val="75000"/>
                </a:schemeClr>
              </a:solidFill>
              <a:latin typeface="メイリオ" pitchFamily="50" charset="-128"/>
              <a:ea typeface="メイリオ" pitchFamily="50" charset="-128"/>
              <a:cs typeface="メイリオ" pitchFamily="50" charset="-128"/>
            </a:endParaRPr>
          </a:p>
          <a:p>
            <a:pPr algn="ctr"/>
            <a:r>
              <a:rPr kumimoji="1" lang="ja-JP" altLang="en-US" sz="1400" b="1" dirty="0" smtClean="0">
                <a:solidFill>
                  <a:schemeClr val="tx2">
                    <a:lumMod val="75000"/>
                  </a:schemeClr>
                </a:solidFill>
                <a:latin typeface="メイリオ" pitchFamily="50" charset="-128"/>
                <a:ea typeface="メイリオ" pitchFamily="50" charset="-128"/>
                <a:cs typeface="メイリオ" pitchFamily="50" charset="-128"/>
              </a:rPr>
              <a:t>都道府県衛生主管部局</a:t>
            </a:r>
            <a:endParaRPr kumimoji="1" lang="en-US" altLang="ja-JP" sz="1400" b="1" dirty="0" smtClean="0">
              <a:solidFill>
                <a:schemeClr val="tx2">
                  <a:lumMod val="75000"/>
                </a:schemeClr>
              </a:solidFill>
              <a:latin typeface="メイリオ" pitchFamily="50" charset="-128"/>
              <a:ea typeface="メイリオ" pitchFamily="50" charset="-128"/>
              <a:cs typeface="メイリオ" pitchFamily="50" charset="-128"/>
            </a:endParaRPr>
          </a:p>
          <a:p>
            <a:pPr algn="ctr"/>
            <a:r>
              <a:rPr lang="ja-JP" altLang="en-US" sz="1050" b="1" dirty="0" smtClean="0">
                <a:solidFill>
                  <a:schemeClr val="tx2">
                    <a:lumMod val="75000"/>
                  </a:schemeClr>
                </a:solidFill>
                <a:latin typeface="メイリオ" pitchFamily="50" charset="-128"/>
                <a:ea typeface="メイリオ" pitchFamily="50" charset="-128"/>
                <a:cs typeface="メイリオ" pitchFamily="50" charset="-128"/>
              </a:rPr>
              <a:t>「新たな財政支援制度」公費</a:t>
            </a:r>
            <a:r>
              <a:rPr lang="en-US" altLang="ja-JP" sz="1050" b="1" dirty="0" smtClean="0">
                <a:solidFill>
                  <a:schemeClr val="tx2">
                    <a:lumMod val="75000"/>
                  </a:schemeClr>
                </a:solidFill>
                <a:latin typeface="メイリオ" pitchFamily="50" charset="-128"/>
                <a:ea typeface="メイリオ" pitchFamily="50" charset="-128"/>
                <a:cs typeface="メイリオ" pitchFamily="50" charset="-128"/>
              </a:rPr>
              <a:t>904</a:t>
            </a:r>
            <a:r>
              <a:rPr lang="ja-JP" altLang="en-US" sz="1050" b="1" dirty="0" smtClean="0">
                <a:solidFill>
                  <a:schemeClr val="tx2">
                    <a:lumMod val="75000"/>
                  </a:schemeClr>
                </a:solidFill>
                <a:latin typeface="メイリオ" pitchFamily="50" charset="-128"/>
                <a:ea typeface="メイリオ" pitchFamily="50" charset="-128"/>
                <a:cs typeface="メイリオ" pitchFamily="50" charset="-128"/>
              </a:rPr>
              <a:t>億円の内数</a:t>
            </a:r>
            <a:endParaRPr kumimoji="1" lang="ja-JP" altLang="en-US" sz="1050" b="1" dirty="0">
              <a:solidFill>
                <a:schemeClr val="tx2">
                  <a:lumMod val="75000"/>
                </a:schemeClr>
              </a:solidFill>
              <a:latin typeface="メイリオ" pitchFamily="50" charset="-128"/>
              <a:ea typeface="メイリオ" pitchFamily="50" charset="-128"/>
              <a:cs typeface="メイリオ" pitchFamily="50" charset="-128"/>
            </a:endParaRPr>
          </a:p>
        </p:txBody>
      </p:sp>
      <p:pic>
        <p:nvPicPr>
          <p:cNvPr id="42" name="Picture 11"/>
          <p:cNvPicPr>
            <a:picLocks noChangeAspect="1" noChangeArrowheads="1"/>
          </p:cNvPicPr>
          <p:nvPr/>
        </p:nvPicPr>
        <p:blipFill>
          <a:blip r:embed="rId3" cstate="print"/>
          <a:srcRect/>
          <a:stretch>
            <a:fillRect/>
          </a:stretch>
        </p:blipFill>
        <p:spPr bwMode="auto">
          <a:xfrm>
            <a:off x="2979061" y="2924944"/>
            <a:ext cx="1690858" cy="1157324"/>
          </a:xfrm>
          <a:prstGeom prst="rect">
            <a:avLst/>
          </a:prstGeom>
          <a:noFill/>
          <a:ln w="9525">
            <a:noFill/>
            <a:miter lim="800000"/>
            <a:headEnd/>
            <a:tailEnd/>
          </a:ln>
        </p:spPr>
      </p:pic>
      <p:sp>
        <p:nvSpPr>
          <p:cNvPr id="47" name="テキスト ボックス 46"/>
          <p:cNvSpPr txBox="1"/>
          <p:nvPr/>
        </p:nvSpPr>
        <p:spPr>
          <a:xfrm>
            <a:off x="8073353" y="2997022"/>
            <a:ext cx="1716191" cy="461665"/>
          </a:xfrm>
          <a:prstGeom prst="rect">
            <a:avLst/>
          </a:prstGeom>
          <a:solidFill>
            <a:schemeClr val="bg1"/>
          </a:solidFill>
          <a:ln w="57150">
            <a:solidFill>
              <a:srgbClr val="FF0000"/>
            </a:solidFill>
          </a:ln>
        </p:spPr>
        <p:txBody>
          <a:bodyPr wrap="square" rtlCol="0">
            <a:spAutoFit/>
          </a:bodyPr>
          <a:lstStyle/>
          <a:p>
            <a:r>
              <a:rPr lang="en-US" altLang="ja-JP" sz="1200" dirty="0" smtClean="0"/>
              <a:t>※</a:t>
            </a:r>
            <a:r>
              <a:rPr lang="ja-JP" altLang="en-US" sz="1200" dirty="0" smtClean="0"/>
              <a:t>新たな財政支援制度による基金対象事業</a:t>
            </a:r>
            <a:endParaRPr kumimoji="1" lang="ja-JP" altLang="en-US" sz="1200" dirty="0"/>
          </a:p>
        </p:txBody>
      </p:sp>
      <p:sp>
        <p:nvSpPr>
          <p:cNvPr id="32" name="額縁 31"/>
          <p:cNvSpPr/>
          <p:nvPr/>
        </p:nvSpPr>
        <p:spPr>
          <a:xfrm>
            <a:off x="2018974" y="1583420"/>
            <a:ext cx="5392373" cy="36004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HG丸ｺﾞｼｯｸM-PRO" pitchFamily="50" charset="-128"/>
                <a:ea typeface="HG丸ｺﾞｼｯｸM-PRO" pitchFamily="50" charset="-128"/>
              </a:rPr>
              <a:t>都道府県　医療勤務環境改善支援センター</a:t>
            </a:r>
            <a:endParaRPr kumimoji="1" lang="ja-JP" altLang="en-US" b="1" dirty="0">
              <a:latin typeface="HG丸ｺﾞｼｯｸM-PRO" pitchFamily="50" charset="-128"/>
              <a:ea typeface="HG丸ｺﾞｼｯｸM-PRO" pitchFamily="50" charset="-128"/>
            </a:endParaRPr>
          </a:p>
        </p:txBody>
      </p:sp>
      <p:sp>
        <p:nvSpPr>
          <p:cNvPr id="12" name="曲折矢印 11"/>
          <p:cNvSpPr/>
          <p:nvPr/>
        </p:nvSpPr>
        <p:spPr>
          <a:xfrm rot="10800000">
            <a:off x="8770608" y="3495318"/>
            <a:ext cx="690950" cy="1409846"/>
          </a:xfrm>
          <a:prstGeom prst="bentArrow">
            <a:avLst>
              <a:gd name="adj1" fmla="val 25000"/>
              <a:gd name="adj2" fmla="val 38410"/>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p:cNvSpPr/>
          <p:nvPr/>
        </p:nvSpPr>
        <p:spPr bwMode="auto">
          <a:xfrm>
            <a:off x="234244" y="5157192"/>
            <a:ext cx="9609128" cy="1665582"/>
          </a:xfrm>
          <a:prstGeom prst="rect">
            <a:avLst/>
          </a:prstGeom>
          <a:solidFill>
            <a:schemeClr val="accent6">
              <a:lumMod val="20000"/>
              <a:lumOff val="80000"/>
            </a:schemeClr>
          </a:solidFill>
          <a:ln w="9525" cap="flat" cmpd="sng" algn="ctr">
            <a:solidFill>
              <a:srgbClr val="000000">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grpSp>
        <p:nvGrpSpPr>
          <p:cNvPr id="44" name="グループ化 43"/>
          <p:cNvGrpSpPr/>
          <p:nvPr/>
        </p:nvGrpSpPr>
        <p:grpSpPr>
          <a:xfrm>
            <a:off x="3816993" y="5443266"/>
            <a:ext cx="2504158" cy="1299741"/>
            <a:chOff x="2818329" y="1608535"/>
            <a:chExt cx="2170675" cy="1143688"/>
          </a:xfrm>
        </p:grpSpPr>
        <p:sp>
          <p:nvSpPr>
            <p:cNvPr id="45" name="円/楕円 44"/>
            <p:cNvSpPr/>
            <p:nvPr/>
          </p:nvSpPr>
          <p:spPr bwMode="auto">
            <a:xfrm>
              <a:off x="3786056" y="1608535"/>
              <a:ext cx="991674" cy="309093"/>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現状の評価</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6" name="円/楕円 45"/>
            <p:cNvSpPr/>
            <p:nvPr/>
          </p:nvSpPr>
          <p:spPr bwMode="auto">
            <a:xfrm>
              <a:off x="2818329" y="2056301"/>
              <a:ext cx="991674" cy="309093"/>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課題の抽出</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48" name="円/楕円 47"/>
            <p:cNvSpPr/>
            <p:nvPr/>
          </p:nvSpPr>
          <p:spPr bwMode="auto">
            <a:xfrm>
              <a:off x="3814878" y="2466739"/>
              <a:ext cx="1174126" cy="285484"/>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Arial"/>
                  <a:ea typeface="ＭＳ Ｐゴシック"/>
                  <a:cs typeface="+mn-cs"/>
                </a:rPr>
                <a:t>改善方針の決定</a:t>
              </a:r>
              <a:endParaRPr kumimoji="1" lang="ja-JP" altLang="en-US" sz="1200" b="0" i="0" u="none" strike="noStrike" kern="0" cap="none" spc="0" normalizeH="0" baseline="0" noProof="0" dirty="0">
                <a:ln>
                  <a:noFill/>
                </a:ln>
                <a:solidFill>
                  <a:srgbClr val="000000"/>
                </a:solidFill>
                <a:effectLst/>
                <a:uLnTx/>
                <a:uFillTx/>
                <a:latin typeface="Arial"/>
                <a:ea typeface="ＭＳ Ｐゴシック"/>
                <a:cs typeface="+mn-cs"/>
              </a:endParaRPr>
            </a:p>
          </p:txBody>
        </p:sp>
        <p:cxnSp>
          <p:nvCxnSpPr>
            <p:cNvPr id="49" name="直線矢印コネクタ 48"/>
            <p:cNvCxnSpPr>
              <a:stCxn id="46" idx="4"/>
              <a:endCxn id="48" idx="2"/>
            </p:cNvCxnSpPr>
            <p:nvPr/>
          </p:nvCxnSpPr>
          <p:spPr bwMode="auto">
            <a:xfrm>
              <a:off x="3314166" y="2365394"/>
              <a:ext cx="500712" cy="244087"/>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52" name="直線矢印コネクタ 51"/>
            <p:cNvCxnSpPr>
              <a:stCxn id="48" idx="0"/>
              <a:endCxn id="45" idx="4"/>
            </p:cNvCxnSpPr>
            <p:nvPr/>
          </p:nvCxnSpPr>
          <p:spPr bwMode="auto">
            <a:xfrm flipH="1" flipV="1">
              <a:off x="4281893" y="1917628"/>
              <a:ext cx="120048" cy="549111"/>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53" name="直線矢印コネクタ 52"/>
            <p:cNvCxnSpPr>
              <a:stCxn id="45" idx="3"/>
              <a:endCxn id="46" idx="0"/>
            </p:cNvCxnSpPr>
            <p:nvPr/>
          </p:nvCxnSpPr>
          <p:spPr bwMode="auto">
            <a:xfrm flipH="1">
              <a:off x="3314166" y="1872362"/>
              <a:ext cx="617117" cy="183939"/>
            </a:xfrm>
            <a:prstGeom prst="straightConnector1">
              <a:avLst/>
            </a:prstGeom>
            <a:solidFill>
              <a:srgbClr val="BBE0E3"/>
            </a:solidFill>
            <a:ln w="38100" cap="flat" cmpd="sng" algn="ctr">
              <a:solidFill>
                <a:srgbClr val="2D2D8A"/>
              </a:solidFill>
              <a:prstDash val="solid"/>
              <a:round/>
              <a:headEnd type="none" w="med" len="med"/>
              <a:tailEnd type="arrow"/>
            </a:ln>
            <a:effectLst/>
          </p:spPr>
        </p:cxnSp>
      </p:grpSp>
      <p:sp>
        <p:nvSpPr>
          <p:cNvPr id="54" name="正方形/長方形 53"/>
          <p:cNvSpPr/>
          <p:nvPr/>
        </p:nvSpPr>
        <p:spPr bwMode="auto">
          <a:xfrm>
            <a:off x="254689" y="5556596"/>
            <a:ext cx="3405860" cy="246125"/>
          </a:xfrm>
          <a:prstGeom prst="rect">
            <a:avLst/>
          </a:prstGeom>
          <a:gradFill rotWithShape="1">
            <a:gsLst>
              <a:gs pos="0">
                <a:srgbClr val="2D2D8A">
                  <a:tint val="50000"/>
                  <a:satMod val="300000"/>
                </a:srgbClr>
              </a:gs>
              <a:gs pos="35000">
                <a:srgbClr val="2D2D8A">
                  <a:tint val="37000"/>
                  <a:satMod val="300000"/>
                </a:srgbClr>
              </a:gs>
              <a:gs pos="100000">
                <a:srgbClr val="2D2D8A">
                  <a:tint val="15000"/>
                  <a:satMod val="350000"/>
                </a:srgbClr>
              </a:gs>
            </a:gsLst>
            <a:lin ang="16200000" scaled="1"/>
          </a:gradFill>
          <a:ln w="9525" cap="flat" cmpd="sng" algn="ctr">
            <a:solidFill>
              <a:srgbClr val="2D2D8A">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ja-JP" altLang="en-US" sz="1400" kern="0" dirty="0" smtClean="0">
                <a:solidFill>
                  <a:srgbClr val="000000"/>
                </a:solidFill>
                <a:latin typeface="Arial"/>
                <a:ea typeface="ＭＳ Ｐゴシック"/>
              </a:rPr>
              <a:t>勤務環境</a:t>
            </a:r>
            <a:r>
              <a:rPr kumimoji="0" lang="ja-JP" altLang="en-US" sz="1400" kern="0" dirty="0">
                <a:solidFill>
                  <a:srgbClr val="000000"/>
                </a:solidFill>
                <a:latin typeface="Arial"/>
                <a:ea typeface="ＭＳ Ｐゴシック"/>
              </a:rPr>
              <a:t>改善</a:t>
            </a:r>
            <a:r>
              <a:rPr kumimoji="0" lang="ja-JP" altLang="en-US" sz="1400" b="0" i="0" u="none" strike="noStrike" kern="0" cap="none" spc="0" normalizeH="0" baseline="0" noProof="0" dirty="0" smtClean="0">
                <a:ln>
                  <a:noFill/>
                </a:ln>
                <a:solidFill>
                  <a:srgbClr val="000000"/>
                </a:solidFill>
                <a:effectLst/>
                <a:uLnTx/>
                <a:uFillTx/>
                <a:latin typeface="Arial"/>
                <a:ea typeface="ＭＳ Ｐゴシック"/>
                <a:cs typeface="+mn-cs"/>
              </a:rPr>
              <a:t>マネジメントシステム</a:t>
            </a:r>
            <a:endParaRPr kumimoji="1" lang="ja-JP" altLang="en-US" sz="14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62" name="額縁 61"/>
          <p:cNvSpPr/>
          <p:nvPr/>
        </p:nvSpPr>
        <p:spPr>
          <a:xfrm>
            <a:off x="110802" y="4984768"/>
            <a:ext cx="4672831" cy="426571"/>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schemeClr val="tx2">
                    <a:lumMod val="75000"/>
                  </a:schemeClr>
                </a:solidFill>
                <a:latin typeface="HG丸ｺﾞｼｯｸM-PRO" pitchFamily="50" charset="-128"/>
                <a:ea typeface="HG丸ｺﾞｼｯｸM-PRO" pitchFamily="50" charset="-128"/>
              </a:rPr>
              <a:t>勤務環境改善に取り組む医療機関</a:t>
            </a:r>
            <a:endParaRPr kumimoji="1" lang="ja-JP" altLang="en-US" b="1" dirty="0">
              <a:solidFill>
                <a:schemeClr val="tx2">
                  <a:lumMod val="75000"/>
                </a:schemeClr>
              </a:solidFill>
              <a:latin typeface="HG丸ｺﾞｼｯｸM-PRO" pitchFamily="50" charset="-128"/>
              <a:ea typeface="HG丸ｺﾞｼｯｸM-PRO" pitchFamily="50" charset="-128"/>
            </a:endParaRPr>
          </a:p>
        </p:txBody>
      </p:sp>
      <p:pic>
        <p:nvPicPr>
          <p:cNvPr id="55" name="Picture 7" descr="イラスト"/>
          <p:cNvPicPr>
            <a:picLocks noChangeAspect="1" noChangeArrowheads="1"/>
          </p:cNvPicPr>
          <p:nvPr/>
        </p:nvPicPr>
        <p:blipFill>
          <a:blip r:embed="rId4" cstate="print"/>
          <a:srcRect/>
          <a:stretch>
            <a:fillRect/>
          </a:stretch>
        </p:blipFill>
        <p:spPr bwMode="auto">
          <a:xfrm>
            <a:off x="322904" y="5808876"/>
            <a:ext cx="1132880" cy="907083"/>
          </a:xfrm>
          <a:prstGeom prst="rect">
            <a:avLst/>
          </a:prstGeom>
          <a:noFill/>
        </p:spPr>
      </p:pic>
      <p:sp>
        <p:nvSpPr>
          <p:cNvPr id="56" name="テキスト ボックス 55"/>
          <p:cNvSpPr txBox="1"/>
          <p:nvPr/>
        </p:nvSpPr>
        <p:spPr bwMode="auto">
          <a:xfrm>
            <a:off x="1560429" y="5930601"/>
            <a:ext cx="1429555" cy="571951"/>
          </a:xfrm>
          <a:prstGeom prst="rect">
            <a:avLst/>
          </a:prstGeom>
          <a:solidFill>
            <a:srgbClr val="FFFFFF"/>
          </a:solidFill>
          <a:ln w="9525">
            <a:solidFill>
              <a:srgbClr val="000000"/>
            </a:solidFill>
            <a:miter lim="800000"/>
            <a:headEnd/>
            <a:tailEnd/>
          </a:ln>
        </p:spPr>
        <p:txBody>
          <a:bodyPr wrap="square" lIns="74295" tIns="8890" rIns="74295" bIns="8890" rtlCol="0" anchor="ctr">
            <a:spAutoFit/>
          </a:bodyPr>
          <a:lstStyle/>
          <a:p>
            <a:pPr marL="0" marR="0" lvl="0" indent="0" defTabSz="914400" eaLnBrk="1" fontAlgn="auto" latinLnBrk="0" hangingPunct="1">
              <a:lnSpc>
                <a:spcPct val="100000"/>
              </a:lnSpc>
              <a:spcBef>
                <a:spcPts val="800"/>
              </a:spcBef>
              <a:spcAft>
                <a:spcPts val="0"/>
              </a:spcAft>
              <a:buClrTx/>
              <a:buSzTx/>
              <a:buFontTx/>
              <a:buNone/>
              <a:tabLst/>
              <a:defRPr/>
            </a:pPr>
            <a:r>
              <a:rPr lang="ja-JP" altLang="en-US" sz="1200" kern="0" dirty="0" smtClean="0">
                <a:solidFill>
                  <a:sysClr val="windowText" lastClr="000000"/>
                </a:solidFill>
                <a:latin typeface="Arial"/>
                <a:ea typeface="ＭＳ Ｐゴシック"/>
              </a:rPr>
              <a:t>院内で、院長、各部門</a:t>
            </a:r>
            <a:r>
              <a:rPr kumimoji="1" lang="ja-JP" altLang="en-US" sz="1200" b="0" i="0" u="none" strike="noStrike" kern="0" cap="none" spc="0" normalizeH="0" baseline="0" noProof="0" dirty="0" smtClean="0">
                <a:ln>
                  <a:noFill/>
                </a:ln>
                <a:solidFill>
                  <a:sysClr val="windowText" lastClr="000000"/>
                </a:solidFill>
                <a:effectLst/>
                <a:uLnTx/>
                <a:uFillTx/>
                <a:latin typeface="Arial"/>
                <a:ea typeface="ＭＳ Ｐゴシック"/>
              </a:rPr>
              <a:t>責任者やスタッフが集まり協議</a:t>
            </a:r>
          </a:p>
        </p:txBody>
      </p:sp>
      <p:sp>
        <p:nvSpPr>
          <p:cNvPr id="57" name="テキスト ボックス 56"/>
          <p:cNvSpPr txBox="1"/>
          <p:nvPr/>
        </p:nvSpPr>
        <p:spPr bwMode="auto">
          <a:xfrm>
            <a:off x="3104316" y="6393562"/>
            <a:ext cx="1654041" cy="387286"/>
          </a:xfrm>
          <a:prstGeom prst="rect">
            <a:avLst/>
          </a:prstGeom>
          <a:solidFill>
            <a:srgbClr val="2D2D8A">
              <a:lumMod val="20000"/>
              <a:lumOff val="80000"/>
            </a:srgbClr>
          </a:solidFill>
          <a:ln w="9525">
            <a:solidFill>
              <a:srgbClr val="333399"/>
            </a:solidFill>
            <a:miter lim="800000"/>
            <a:headEnd/>
            <a:tailEnd/>
          </a:ln>
        </p:spPr>
        <p:txBody>
          <a:bodyPr wrap="square" lIns="74295" tIns="8890" rIns="74295" bIns="8890" rtlCol="0">
            <a:spAutoFit/>
          </a:bodyPr>
          <a:lstStyle/>
          <a:p>
            <a:pPr marL="0" marR="0" lvl="0" indent="0" algn="ctr" defTabSz="914400" eaLnBrk="1" fontAlgn="auto" latinLnBrk="0" hangingPunct="1">
              <a:lnSpc>
                <a:spcPct val="100000"/>
              </a:lnSpc>
              <a:spcBef>
                <a:spcPts val="800"/>
              </a:spcBef>
              <a:spcAft>
                <a:spcPts val="0"/>
              </a:spcAft>
              <a:buClrTx/>
              <a:buSzTx/>
              <a:buFontTx/>
              <a:buNone/>
              <a:tabLst/>
              <a:defRPr/>
            </a:pPr>
            <a:r>
              <a:rPr kumimoji="1" lang="ja-JP" altLang="en-US"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ガイドラインなどを</a:t>
            </a:r>
            <a:r>
              <a:rPr kumimoji="1" lang="en-US" altLang="ja-JP"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
            </a:r>
            <a:br>
              <a:rPr kumimoji="1" lang="en-US" altLang="ja-JP"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br>
            <a:r>
              <a:rPr kumimoji="1" lang="ja-JP" altLang="en-US" sz="1200" b="0" i="0" u="none" strike="noStrike" kern="0" cap="none" spc="0" normalizeH="0" baseline="0" noProof="0" dirty="0" smtClean="0">
                <a:ln>
                  <a:noFill/>
                </a:ln>
                <a:solidFill>
                  <a:sysClr val="windowText" lastClr="000000"/>
                </a:solidFill>
                <a:effectLst/>
                <a:uLnTx/>
                <a:uFillTx/>
                <a:latin typeface="ＭＳ Ｐゴシック"/>
                <a:ea typeface="ＭＳ Ｐゴシック"/>
              </a:rPr>
              <a:t>参考に改善計画を策定</a:t>
            </a:r>
          </a:p>
        </p:txBody>
      </p:sp>
      <p:sp>
        <p:nvSpPr>
          <p:cNvPr id="60" name="曲折矢印 59"/>
          <p:cNvSpPr/>
          <p:nvPr/>
        </p:nvSpPr>
        <p:spPr bwMode="auto">
          <a:xfrm rot="5400000">
            <a:off x="3145496" y="5929252"/>
            <a:ext cx="297901" cy="630718"/>
          </a:xfrm>
          <a:prstGeom prst="bentArrow">
            <a:avLst/>
          </a:prstGeom>
          <a:solidFill>
            <a:srgbClr val="333399"/>
          </a:solidFill>
          <a:ln w="9525">
            <a:solidFill>
              <a:srgbClr val="2D2D8A"/>
            </a:solidFill>
            <a:prstDash val="solid"/>
            <a:round/>
            <a:headEnd/>
            <a:tailEnd/>
          </a:ln>
          <a:effectLst/>
        </p:spPr>
        <p:txBody>
          <a:bodyPr wrap="none" rtlCol="0" anchor="ctr"/>
          <a:lstStyle/>
          <a:p>
            <a:pPr marL="0" marR="0" lvl="0" indent="0" algn="l" defTabSz="914400" eaLnBrk="1" fontAlgn="auto" latinLnBrk="0" hangingPunct="1">
              <a:lnSpc>
                <a:spcPct val="100000"/>
              </a:lnSpc>
              <a:spcBef>
                <a:spcPct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solidFill>
              <a:effectLst/>
              <a:uLnTx/>
              <a:uFillTx/>
              <a:ea typeface="ＭＳ Ｐ明朝" pitchFamily="18" charset="-128"/>
            </a:endParaRPr>
          </a:p>
        </p:txBody>
      </p:sp>
      <p:sp>
        <p:nvSpPr>
          <p:cNvPr id="61" name="四角形吹き出し 60"/>
          <p:cNvSpPr/>
          <p:nvPr/>
        </p:nvSpPr>
        <p:spPr>
          <a:xfrm>
            <a:off x="6321157" y="5190978"/>
            <a:ext cx="3311585" cy="1570956"/>
          </a:xfrm>
          <a:prstGeom prst="wedgeRectCallout">
            <a:avLst>
              <a:gd name="adj1" fmla="val -60726"/>
              <a:gd name="adj2" fmla="val 2535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従事者の働き方・休み方の改善</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多職種の役割分担・連携（チーム医療推進）</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医師事務･看護業務補助者の導入</a:t>
            </a:r>
            <a:b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勤務シフトの</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工夫、休暇取得促進　など</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・働きやすさ・働きがい確保のための環境整備</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r>
            <a:b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院内</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保育所・休憩スペースなどの整備</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短時間</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正職員制度の導入</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子</a:t>
            </a: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育て中・介護中の者に対する残業</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免除</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患者からの暴力・ハラスメントへの組織的対応</a:t>
            </a:r>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医療スタッフのキャリア形成支援　　　など</a:t>
            </a:r>
            <a:endPar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円/楕円 64"/>
          <p:cNvSpPr/>
          <p:nvPr/>
        </p:nvSpPr>
        <p:spPr>
          <a:xfrm>
            <a:off x="393464" y="4472162"/>
            <a:ext cx="4256138" cy="506099"/>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a:t>
            </a: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　地域の関係団体と連携した支援</a:t>
            </a:r>
            <a:endParaRPr kumimoji="1"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a:p>
            <a:pPr algn="ct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医師会・病院協会・看護協会・社会保険労務士会・</a:t>
            </a:r>
            <a:endParaRPr lang="en-US" altLang="ja-JP"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a:p>
            <a:pPr algn="ctr"/>
            <a:r>
              <a:rPr lang="ja-JP" altLang="en-US" sz="900" dirty="0" smtClean="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rPr>
              <a:t>医業経営コンサルタント協会等</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cs typeface="Tahoma" panose="020B0604030504040204" pitchFamily="34" charset="0"/>
            </a:endParaRPr>
          </a:p>
        </p:txBody>
      </p:sp>
      <p:sp>
        <p:nvSpPr>
          <p:cNvPr id="66" name="雲形吹き出し 65"/>
          <p:cNvSpPr/>
          <p:nvPr/>
        </p:nvSpPr>
        <p:spPr>
          <a:xfrm>
            <a:off x="2886543" y="2398225"/>
            <a:ext cx="1558096" cy="526789"/>
          </a:xfrm>
          <a:prstGeom prst="cloudCallout">
            <a:avLst>
              <a:gd name="adj1" fmla="val 9098"/>
              <a:gd name="adj2" fmla="val 1172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社会保険労務士、医業経営コンサルタントなど</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9" name="Picture 6" descr="C:\Users\KHHQT\AppData\Local\Microsoft\Windows\Temporary Internet Files\Content.IE5\RQIPIGMO\MC900239657[1].wmf"/>
          <p:cNvPicPr>
            <a:picLocks noChangeAspect="1" noChangeArrowheads="1"/>
          </p:cNvPicPr>
          <p:nvPr/>
        </p:nvPicPr>
        <p:blipFill>
          <a:blip r:embed="rId5" cstate="print"/>
          <a:srcRect/>
          <a:stretch>
            <a:fillRect/>
          </a:stretch>
        </p:blipFill>
        <p:spPr bwMode="auto">
          <a:xfrm>
            <a:off x="3826880" y="4903364"/>
            <a:ext cx="1048988" cy="861990"/>
          </a:xfrm>
          <a:prstGeom prst="rect">
            <a:avLst/>
          </a:prstGeom>
          <a:noFill/>
        </p:spPr>
      </p:pic>
      <p:sp>
        <p:nvSpPr>
          <p:cNvPr id="6" name="下矢印 5"/>
          <p:cNvSpPr/>
          <p:nvPr/>
        </p:nvSpPr>
        <p:spPr>
          <a:xfrm>
            <a:off x="9430299" y="3503608"/>
            <a:ext cx="404874" cy="169857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03112" y="4278060"/>
            <a:ext cx="1033464" cy="375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t>労働局</a:t>
            </a:r>
            <a:endParaRPr kumimoji="1" lang="ja-JP" altLang="en-US" sz="1400" b="1" dirty="0"/>
          </a:p>
        </p:txBody>
      </p:sp>
      <p:sp>
        <p:nvSpPr>
          <p:cNvPr id="43" name="スライド番号プレースホルダ 42"/>
          <p:cNvSpPr>
            <a:spLocks noGrp="1"/>
          </p:cNvSpPr>
          <p:nvPr>
            <p:ph type="sldNum" sz="quarter" idx="12"/>
          </p:nvPr>
        </p:nvSpPr>
        <p:spPr/>
        <p:txBody>
          <a:bodyPr/>
          <a:lstStyle/>
          <a:p>
            <a:fld id="{873C0A70-B13F-4947-A920-ECA22281B0DF}" type="slidenum">
              <a:rPr kumimoji="1" lang="ja-JP" altLang="en-US" smtClean="0"/>
              <a:pPr/>
              <a:t>34</a:t>
            </a:fld>
            <a:endParaRPr kumimoji="1" lang="ja-JP" altLang="en-US"/>
          </a:p>
        </p:txBody>
      </p:sp>
    </p:spTree>
    <p:extLst>
      <p:ext uri="{BB962C8B-B14F-4D97-AF65-F5344CB8AC3E}">
        <p14:creationId xmlns:p14="http://schemas.microsoft.com/office/powerpoint/2010/main" val="3223991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122828" y="1124744"/>
            <a:ext cx="9662618" cy="576064"/>
          </a:xfrm>
          <a:prstGeom prst="rect">
            <a:avLst/>
          </a:prstGeom>
          <a:ln w="6350">
            <a:headEnd/>
            <a:tailEnd/>
          </a:ln>
        </p:spPr>
        <p:style>
          <a:lnRef idx="2">
            <a:schemeClr val="accent1"/>
          </a:lnRef>
          <a:fillRef idx="1">
            <a:schemeClr val="lt1"/>
          </a:fillRef>
          <a:effectRef idx="0">
            <a:schemeClr val="accent1"/>
          </a:effectRef>
          <a:fontRef idx="minor">
            <a:schemeClr val="dk1"/>
          </a:fontRef>
        </p:style>
        <p:txBody>
          <a:bodyPr anchor="ctr" anchorCtr="0"/>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．目的</a:t>
            </a: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又は診療所の管理者が、医療従事者その他の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協力の下、一連の過程を定めて継続的に行う自主的な勤務環境改善活動を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促進。</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その他の医療従事者の確保に資する措置の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適切かつ有効な実施を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図り</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で質の高い医療の提供に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資する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25" name="Rectangle 9"/>
          <p:cNvSpPr>
            <a:spLocks noChangeArrowheads="1"/>
          </p:cNvSpPr>
          <p:nvPr/>
        </p:nvSpPr>
        <p:spPr bwMode="auto">
          <a:xfrm>
            <a:off x="122834" y="1745521"/>
            <a:ext cx="4788191"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２．改善方針の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表明</a:t>
            </a:r>
            <a:endParaRPr lang="ja-JP" altLang="en-US" sz="1200" b="1" i="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を通じて医療従事者の確保・定着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の安全と健康の確保を図ること、医療勤務環境改善活動を組織全体で実施すること</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等の改善方針を表明し、医療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Rectangle 9"/>
          <p:cNvSpPr>
            <a:spLocks noChangeArrowheads="1"/>
          </p:cNvSpPr>
          <p:nvPr/>
        </p:nvSpPr>
        <p:spPr bwMode="auto">
          <a:xfrm>
            <a:off x="122834" y="2619241"/>
            <a:ext cx="4788191"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３．体制の整備</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管理者は、医療勤務環境改善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マネジメントシステムの実施体制を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するため、多様な部門及び職種により構成される協議組織</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（安全衛生委員会等の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既存組織の活用を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含む。）等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Rectangle 9"/>
          <p:cNvSpPr>
            <a:spLocks noChangeArrowheads="1"/>
          </p:cNvSpPr>
          <p:nvPr/>
        </p:nvSpPr>
        <p:spPr bwMode="auto">
          <a:xfrm>
            <a:off x="122830" y="3494898"/>
            <a:ext cx="4788190"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、手引書等を参考として、医療勤務環境に関する現状を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定量的・定性的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に把握し、客観的に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分析。分析</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結果を踏まえ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又は診療所全体の状況を勘案して優先的に実施する措置を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決定。</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Rectangle 9"/>
          <p:cNvSpPr>
            <a:spLocks noChangeArrowheads="1"/>
          </p:cNvSpPr>
          <p:nvPr/>
        </p:nvSpPr>
        <p:spPr bwMode="auto">
          <a:xfrm>
            <a:off x="122830" y="4364849"/>
            <a:ext cx="4763636" cy="830997"/>
          </a:xfrm>
          <a:prstGeom prst="rect">
            <a:avLst/>
          </a:prstGeom>
          <a:ln w="6350">
            <a:solidFill>
              <a:schemeClr val="accent1"/>
            </a:solidFill>
            <a:headEnd/>
            <a:tailEnd/>
          </a:ln>
        </p:spPr>
        <p:style>
          <a:lnRef idx="2">
            <a:schemeClr val="dk1"/>
          </a:lnRef>
          <a:fillRef idx="1">
            <a:schemeClr val="lt1"/>
          </a:fillRef>
          <a:effectRef idx="0">
            <a:schemeClr val="dk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５．改善目標の設定</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管理者は、改善方針に基づき、現状分析の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結果等</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目標を設定し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な限り一定期間に達成すべき到達点</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明らかにするとともに、改善目標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を医療従事者等に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Rectangle 9"/>
          <p:cNvSpPr>
            <a:spLocks noChangeArrowheads="1"/>
          </p:cNvSpPr>
          <p:nvPr/>
        </p:nvSpPr>
        <p:spPr bwMode="auto">
          <a:xfrm>
            <a:off x="4939351" y="1749290"/>
            <a:ext cx="4846096" cy="1200329"/>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．改善計画の作成</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、一定</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の期間に係る改善計画を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作成。改善計画には、改善目標達成のための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具体的な実施事項、実施時期、実施の手順</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等を、病院</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又は診療所の状況に応じて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必要な次の事項について定める。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■働き方</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 ■医療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従事者の健康の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■働きやすさ</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の確保のための環境の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 ■働きがい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en-US" altLang="ja-JP" sz="1050" dirty="0">
              <a:solidFill>
                <a:prstClr val="black"/>
              </a:solidFill>
            </a:endParaRPr>
          </a:p>
        </p:txBody>
      </p:sp>
      <p:sp>
        <p:nvSpPr>
          <p:cNvPr id="43" name="Rectangle 9"/>
          <p:cNvSpPr>
            <a:spLocks noChangeArrowheads="1"/>
          </p:cNvSpPr>
          <p:nvPr/>
        </p:nvSpPr>
        <p:spPr bwMode="auto">
          <a:xfrm>
            <a:off x="4952997" y="3061117"/>
            <a:ext cx="4832450" cy="830997"/>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７．改善計画の実施</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計画を</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適切かつ継続的に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、改善計画の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内容</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及び進捗状況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従事者等に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進捗状況を踏まえ、必要が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あると認めるとき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は、改善計画に定めた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事項について修正。</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Rectangle 9"/>
          <p:cNvSpPr>
            <a:spLocks noChangeArrowheads="1"/>
          </p:cNvSpPr>
          <p:nvPr/>
        </p:nvSpPr>
        <p:spPr bwMode="auto">
          <a:xfrm>
            <a:off x="4952997" y="4005064"/>
            <a:ext cx="4832450" cy="1200329"/>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８．評価及び改善</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実施手順及び評価の実施者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定める。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の実施者は、改善計画期間終了時に改善目標の達成状況</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計画の実施状況の評価を行い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、その結果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を管理者に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は、次回の改善目標の設定及び改善計画の作成に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当たって</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結果を反映する等の必要な改善を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Rectangle 9"/>
          <p:cNvSpPr>
            <a:spLocks noChangeArrowheads="1"/>
          </p:cNvSpPr>
          <p:nvPr/>
        </p:nvSpPr>
        <p:spPr bwMode="auto">
          <a:xfrm>
            <a:off x="122829" y="5241372"/>
            <a:ext cx="9635321" cy="1569660"/>
          </a:xfrm>
          <a:prstGeom prst="rect">
            <a:avLst/>
          </a:prstGeom>
          <a:ln w="3175">
            <a:headEnd/>
            <a:tailEnd/>
          </a:ln>
        </p:spPr>
        <p:style>
          <a:lnRef idx="2">
            <a:schemeClr val="accent1"/>
          </a:lnRef>
          <a:fillRef idx="1">
            <a:schemeClr val="lt1"/>
          </a:fillRef>
          <a:effectRef idx="0">
            <a:schemeClr val="accent1"/>
          </a:effectRef>
          <a:fontRef idx="minor">
            <a:schemeClr val="dk1"/>
          </a:fontRef>
        </p:style>
        <p:txBody>
          <a:bodyPr wrap="square" anchor="ctr" anchorCtr="0">
            <a:spAutoFit/>
          </a:bodyPr>
          <a:lstStyle/>
          <a:p>
            <a:pPr marL="84138" indent="-84138">
              <a:defRPr/>
            </a:pP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９．医療勤務環境改善マネジメントシステムの見直し</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評価・改善の結果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を踏まえ、定期的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に、改善方針見直し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の医療勤務環境改善マネジメントシステム</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全般的な見直し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2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医療従事者の参画</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管理者は、改善目標の設定、改善計画の作成、評価の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実施、改善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目標及び改善計画等の見直しに当たっては、協議組織の議を経るほか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あらかじめ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医療従事者の意見を聴くこと等により、医療勤務環境改善マネジメントシステムの運用に係る医療従事者の参画を図る。</a:t>
            </a:r>
          </a:p>
          <a:p>
            <a:pPr>
              <a:defRPr/>
            </a:pPr>
            <a:r>
              <a:rPr lang="en-US" altLang="ja-JP"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b="1"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都道府県による支援の活用等</a:t>
            </a:r>
          </a:p>
          <a:p>
            <a:pPr>
              <a:defRPr/>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管理者は</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従事者の勤務環境の改善に関する都道府県による支援を活用するとともに、手引書等を参考として、病院又は診療所</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状況</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に応じた適切な措置を講ずるよう努めなければならない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サブタイトル 2"/>
          <p:cNvSpPr txBox="1">
            <a:spLocks/>
          </p:cNvSpPr>
          <p:nvPr/>
        </p:nvSpPr>
        <p:spPr>
          <a:xfrm>
            <a:off x="0" y="435732"/>
            <a:ext cx="9906000" cy="260304"/>
          </a:xfrm>
          <a:prstGeom prst="rect">
            <a:avLst/>
          </a:prstGeom>
          <a:ln>
            <a:solidFill>
              <a:schemeClr val="tx1"/>
            </a:solidFill>
          </a:ln>
        </p:spPr>
        <p:txBody>
          <a:bodyPr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7800" indent="-177800">
              <a:buNone/>
            </a:pP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 医療</a:t>
            </a: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勤務環境改善マネジメントシステムの実施に関し、各段階で取り組むべき事項を示す</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もの。平成</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300" b="1" dirty="0" smtClean="0">
                <a:latin typeface="メイリオ" panose="020B0604030504040204" pitchFamily="50" charset="-128"/>
                <a:ea typeface="メイリオ" panose="020B0604030504040204" pitchFamily="50" charset="-128"/>
                <a:cs typeface="メイリオ" panose="020B0604030504040204" pitchFamily="50" charset="-128"/>
              </a:rPr>
              <a:t>日から適用。</a:t>
            </a:r>
            <a:endParaRPr lang="en-US" altLang="ja-JP" sz="13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タイトル 1"/>
          <p:cNvSpPr txBox="1">
            <a:spLocks/>
          </p:cNvSpPr>
          <p:nvPr/>
        </p:nvSpPr>
        <p:spPr>
          <a:xfrm>
            <a:off x="-15548" y="-13648"/>
            <a:ext cx="9961107" cy="415279"/>
          </a:xfrm>
          <a:prstGeom prst="rect">
            <a:avLst/>
          </a:prstGeom>
          <a:solidFill>
            <a:schemeClr val="accent1"/>
          </a:solidFill>
        </p:spPr>
        <p:txBody>
          <a:bodyPr vert="horz" lIns="91440" tIns="45720" rIns="91440" bIns="45720" rtlCol="0" anchor="ctr" anchorCtr="0">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環境改善マネジメントシステムに関する指針</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厚生</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労働省告示第</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376</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号</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chemeClr val="bg1"/>
              </a:solidFill>
              <a:ea typeface="ＤＦ特太ゴシック体" pitchFamily="1" charset="-128"/>
            </a:endParaRPr>
          </a:p>
        </p:txBody>
      </p:sp>
      <p:sp>
        <p:nvSpPr>
          <p:cNvPr id="4" name="正方形/長方形 3"/>
          <p:cNvSpPr/>
          <p:nvPr/>
        </p:nvSpPr>
        <p:spPr>
          <a:xfrm>
            <a:off x="54597" y="938342"/>
            <a:ext cx="9799093" cy="5912834"/>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48" name="AutoShape 32"/>
          <p:cNvSpPr>
            <a:spLocks noChangeArrowheads="1"/>
          </p:cNvSpPr>
          <p:nvPr/>
        </p:nvSpPr>
        <p:spPr bwMode="auto">
          <a:xfrm>
            <a:off x="0" y="727141"/>
            <a:ext cx="1113750" cy="340519"/>
          </a:xfrm>
          <a:prstGeom prst="roundRect">
            <a:avLst>
              <a:gd name="adj" fmla="val 16667"/>
            </a:avLst>
          </a:prstGeom>
          <a:solidFill>
            <a:schemeClr val="tx2"/>
          </a:solidFill>
          <a:ln w="9525">
            <a:solidFill>
              <a:schemeClr val="tx1"/>
            </a:solidFill>
            <a:round/>
            <a:headEnd/>
            <a:tailEnd/>
          </a:ln>
          <a:effectLst/>
        </p:spPr>
        <p:txBody>
          <a:bodyPr wrap="none" anchor="ctr">
            <a:spAutoFit/>
          </a:bodyPr>
          <a:lstStyle/>
          <a:p>
            <a:pPr>
              <a:defRPr/>
            </a:pP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指針の概要</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2216696" y="1756555"/>
            <a:ext cx="269432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a:t>
            </a: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準備＞</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テキスト ボックス 51"/>
          <p:cNvSpPr txBox="1"/>
          <p:nvPr/>
        </p:nvSpPr>
        <p:spPr>
          <a:xfrm>
            <a:off x="2216696" y="2647999"/>
            <a:ext cx="2722655" cy="276999"/>
          </a:xfrm>
          <a:prstGeom prst="rect">
            <a:avLst/>
          </a:prstGeom>
          <a:noFill/>
        </p:spPr>
        <p:txBody>
          <a:bodyPr wrap="square" rtlCol="0" anchor="ctr" anchorCtr="0">
            <a:spAutoFit/>
          </a:bodyPr>
          <a:lstStyle/>
          <a:p>
            <a:pPr algn="ct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マネジメントシステム</a:t>
            </a:r>
            <a:r>
              <a:rPr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準備＞</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テキスト ボックス 52"/>
          <p:cNvSpPr txBox="1"/>
          <p:nvPr/>
        </p:nvSpPr>
        <p:spPr>
          <a:xfrm>
            <a:off x="4003277" y="351314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テキスト ボックス 53"/>
          <p:cNvSpPr txBox="1"/>
          <p:nvPr/>
        </p:nvSpPr>
        <p:spPr>
          <a:xfrm>
            <a:off x="4016925" y="4368926"/>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8855109" y="177282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テキスト ボックス 55"/>
          <p:cNvSpPr txBox="1"/>
          <p:nvPr/>
        </p:nvSpPr>
        <p:spPr>
          <a:xfrm>
            <a:off x="8855109" y="3086430"/>
            <a:ext cx="922455"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Do</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テキスト ボックス 56"/>
          <p:cNvSpPr txBox="1"/>
          <p:nvPr/>
        </p:nvSpPr>
        <p:spPr>
          <a:xfrm>
            <a:off x="8279016" y="4031481"/>
            <a:ext cx="1498519" cy="276999"/>
          </a:xfrm>
          <a:prstGeom prst="rect">
            <a:avLst/>
          </a:prstGeom>
          <a:noFill/>
        </p:spPr>
        <p:txBody>
          <a:bodyPr wrap="square" rtlCol="0" anchor="ctr" anchorCtr="0">
            <a:spAutoFit/>
          </a:bodyPr>
          <a:lstStyle/>
          <a:p>
            <a:pPr algn="ct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Check </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Act</a:t>
            </a:r>
            <a:r>
              <a:rPr lang="ja-JP" altLang="en-US" sz="12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2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35</a:t>
            </a:fld>
            <a:endParaRPr kumimoji="1" lang="ja-JP" altLang="en-US" sz="2000" dirty="0">
              <a:solidFill>
                <a:schemeClr val="tx1"/>
              </a:solidFill>
            </a:endParaRPr>
          </a:p>
        </p:txBody>
      </p:sp>
    </p:spTree>
    <p:extLst>
      <p:ext uri="{BB962C8B-B14F-4D97-AF65-F5344CB8AC3E}">
        <p14:creationId xmlns:p14="http://schemas.microsoft.com/office/powerpoint/2010/main" val="2099119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latin typeface="メイリオ" pitchFamily="50" charset="-128"/>
                <a:ea typeface="メイリオ" pitchFamily="50" charset="-128"/>
              </a:rPr>
              <a:t>３　医療勤務環境改善システムの概略②</a:t>
            </a:r>
            <a:endParaRPr kumimoji="1" lang="en-US" altLang="ja-JP" sz="2000" b="1" dirty="0" smtClean="0">
              <a:solidFill>
                <a:schemeClr val="tx1"/>
              </a:solidFill>
              <a:latin typeface="メイリオ" pitchFamily="50" charset="-128"/>
              <a:ea typeface="メイリオ" pitchFamily="50" charset="-128"/>
            </a:endParaRPr>
          </a:p>
        </p:txBody>
      </p:sp>
      <p:sp>
        <p:nvSpPr>
          <p:cNvPr id="3" name="テキスト ボックス 2"/>
          <p:cNvSpPr txBox="1"/>
          <p:nvPr/>
        </p:nvSpPr>
        <p:spPr>
          <a:xfrm>
            <a:off x="194471" y="918031"/>
            <a:ext cx="9711529" cy="5581015"/>
          </a:xfrm>
          <a:prstGeom prst="rect">
            <a:avLst/>
          </a:prstGeom>
          <a:noFill/>
        </p:spPr>
        <p:txBody>
          <a:bodyPr wrap="square" rtlCol="0">
            <a:spAutoFit/>
          </a:bodyPr>
          <a:lstStyle/>
          <a:p>
            <a:r>
              <a:rPr lang="ja-JP" altLang="en-US" sz="2400" b="1" u="sng" dirty="0">
                <a:latin typeface="メイリオ" pitchFamily="50" charset="-128"/>
                <a:ea typeface="メイリオ" pitchFamily="50" charset="-128"/>
              </a:rPr>
              <a:t>■</a:t>
            </a:r>
            <a:r>
              <a:rPr kumimoji="1" lang="ja-JP" altLang="en-US" sz="2400" b="1" u="sng" dirty="0" smtClean="0">
                <a:latin typeface="メイリオ" pitchFamily="50" charset="-128"/>
                <a:ea typeface="メイリオ" pitchFamily="50" charset="-128"/>
              </a:rPr>
              <a:t>医療機関の勤務環境改善計画づくり</a:t>
            </a:r>
            <a:endParaRPr kumimoji="1" lang="en-US" altLang="ja-JP" sz="2400" b="1" u="sng" dirty="0" smtClean="0">
              <a:latin typeface="メイリオ" pitchFamily="50" charset="-128"/>
              <a:ea typeface="メイリオ" pitchFamily="50" charset="-128"/>
            </a:endParaRPr>
          </a:p>
          <a:p>
            <a:pPr>
              <a:lnSpc>
                <a:spcPts val="1500"/>
              </a:lnSpc>
            </a:pPr>
            <a:endParaRPr lang="en-US" altLang="ja-JP" sz="2400" b="1" u="sng" dirty="0">
              <a:latin typeface="メイリオ" pitchFamily="50" charset="-128"/>
              <a:ea typeface="メイリオ" pitchFamily="50" charset="-128"/>
            </a:endParaRPr>
          </a:p>
          <a:p>
            <a:r>
              <a:rPr lang="ja-JP" altLang="en-US" sz="2400" dirty="0">
                <a:latin typeface="メイリオ" pitchFamily="50" charset="-128"/>
                <a:ea typeface="メイリオ" pitchFamily="50" charset="-128"/>
              </a:rPr>
              <a:t>○</a:t>
            </a:r>
            <a:r>
              <a:rPr lang="ja-JP" altLang="en-US" sz="2400" dirty="0" smtClean="0">
                <a:latin typeface="メイリオ" pitchFamily="50" charset="-128"/>
                <a:ea typeface="メイリオ" pitchFamily="50" charset="-128"/>
              </a:rPr>
              <a:t>できる限り多くの医療機関において、</a:t>
            </a:r>
            <a:endParaRPr lang="en-US" altLang="ja-JP" sz="2400" dirty="0" smtClean="0">
              <a:latin typeface="メイリオ" pitchFamily="50" charset="-128"/>
              <a:ea typeface="メイリオ" pitchFamily="50" charset="-128"/>
            </a:endParaRPr>
          </a:p>
          <a:p>
            <a:r>
              <a:rPr lang="ja-JP" altLang="en-US" sz="2400" dirty="0">
                <a:latin typeface="メイリオ" pitchFamily="50" charset="-128"/>
                <a:ea typeface="メイリオ" pitchFamily="50" charset="-128"/>
              </a:rPr>
              <a:t>　</a:t>
            </a:r>
            <a:r>
              <a:rPr lang="en-US" altLang="ja-JP" sz="2400" u="sng" dirty="0" smtClean="0">
                <a:latin typeface="メイリオ" pitchFamily="50" charset="-128"/>
                <a:ea typeface="メイリオ" pitchFamily="50" charset="-128"/>
              </a:rPr>
              <a:t>PDCA</a:t>
            </a:r>
            <a:r>
              <a:rPr lang="ja-JP" altLang="en-US" sz="2400" u="sng" dirty="0" smtClean="0">
                <a:latin typeface="メイリオ" pitchFamily="50" charset="-128"/>
                <a:ea typeface="メイリオ" pitchFamily="50" charset="-128"/>
              </a:rPr>
              <a:t>サイクル</a:t>
            </a:r>
            <a:r>
              <a:rPr lang="ja-JP" altLang="en-US" sz="2400" dirty="0" smtClean="0">
                <a:latin typeface="メイリオ" pitchFamily="50" charset="-128"/>
                <a:ea typeface="メイリオ" pitchFamily="50" charset="-128"/>
              </a:rPr>
              <a:t>を活用して</a:t>
            </a:r>
            <a:r>
              <a:rPr lang="ja-JP" altLang="en-US" sz="2400" u="sng" dirty="0" smtClean="0">
                <a:latin typeface="メイリオ" pitchFamily="50" charset="-128"/>
                <a:ea typeface="メイリオ" pitchFamily="50" charset="-128"/>
              </a:rPr>
              <a:t>計画的に</a:t>
            </a:r>
            <a:r>
              <a:rPr lang="ja-JP" altLang="en-US" sz="2400" dirty="0" smtClean="0">
                <a:latin typeface="メイリオ" pitchFamily="50" charset="-128"/>
                <a:ea typeface="メイリオ" pitchFamily="50" charset="-128"/>
              </a:rPr>
              <a:t>勤務環境改善に向けた取組</a:t>
            </a:r>
            <a:endParaRPr lang="en-US" altLang="ja-JP" sz="2400" dirty="0" smtClean="0">
              <a:latin typeface="メイリオ" pitchFamily="50" charset="-128"/>
              <a:ea typeface="メイリオ" pitchFamily="50" charset="-128"/>
            </a:endParaRPr>
          </a:p>
          <a:p>
            <a:r>
              <a:rPr lang="ja-JP" altLang="en-US" sz="2400" dirty="0">
                <a:latin typeface="メイリオ" pitchFamily="50" charset="-128"/>
                <a:ea typeface="メイリオ" pitchFamily="50" charset="-128"/>
              </a:rPr>
              <a:t>　</a:t>
            </a:r>
            <a:r>
              <a:rPr lang="ja-JP" altLang="en-US" sz="2400" dirty="0" smtClean="0">
                <a:latin typeface="メイリオ" pitchFamily="50" charset="-128"/>
                <a:ea typeface="メイリオ" pitchFamily="50" charset="-128"/>
              </a:rPr>
              <a:t>を実施（そのためのツール</a:t>
            </a:r>
            <a:r>
              <a:rPr lang="ja-JP" altLang="en-US" sz="2400" b="1" dirty="0" smtClean="0">
                <a:latin typeface="メイリオ" pitchFamily="50" charset="-128"/>
                <a:ea typeface="メイリオ" pitchFamily="50" charset="-128"/>
              </a:rPr>
              <a:t>「指針」</a:t>
            </a:r>
            <a:r>
              <a:rPr lang="en-US" altLang="ja-JP" sz="1600" dirty="0" smtClean="0">
                <a:latin typeface="メイリオ" pitchFamily="50" charset="-128"/>
                <a:ea typeface="メイリオ" pitchFamily="50" charset="-128"/>
              </a:rPr>
              <a:t>※</a:t>
            </a:r>
            <a:r>
              <a:rPr lang="ja-JP" altLang="en-US" sz="1600" dirty="0" smtClean="0">
                <a:latin typeface="メイリオ" pitchFamily="50" charset="-128"/>
                <a:ea typeface="メイリオ" pitchFamily="50" charset="-128"/>
              </a:rPr>
              <a:t>１</a:t>
            </a:r>
            <a:r>
              <a:rPr lang="ja-JP" altLang="en-US" sz="2400" b="1" dirty="0" smtClean="0">
                <a:latin typeface="メイリオ" pitchFamily="50" charset="-128"/>
                <a:ea typeface="メイリオ" pitchFamily="50" charset="-128"/>
              </a:rPr>
              <a:t>「手引書」</a:t>
            </a:r>
            <a:r>
              <a:rPr lang="en-US" altLang="ja-JP" sz="1600" dirty="0" smtClean="0">
                <a:latin typeface="メイリオ" pitchFamily="50" charset="-128"/>
                <a:ea typeface="メイリオ" pitchFamily="50" charset="-128"/>
              </a:rPr>
              <a:t>※</a:t>
            </a:r>
            <a:r>
              <a:rPr lang="ja-JP" altLang="en-US" sz="1600" dirty="0" smtClean="0">
                <a:latin typeface="メイリオ" pitchFamily="50" charset="-128"/>
                <a:ea typeface="メイリオ" pitchFamily="50" charset="-128"/>
              </a:rPr>
              <a:t>２</a:t>
            </a:r>
            <a:r>
              <a:rPr lang="ja-JP" altLang="en-US" sz="2400" dirty="0" smtClean="0">
                <a:latin typeface="メイリオ" pitchFamily="50" charset="-128"/>
                <a:ea typeface="メイリオ" pitchFamily="50" charset="-128"/>
              </a:rPr>
              <a:t>を活用）</a:t>
            </a:r>
            <a:endParaRPr lang="en-US" altLang="ja-JP" sz="2400" dirty="0" smtClean="0">
              <a:latin typeface="メイリオ" pitchFamily="50" charset="-128"/>
              <a:ea typeface="メイリオ" pitchFamily="50" charset="-128"/>
            </a:endParaRPr>
          </a:p>
          <a:p>
            <a:pPr>
              <a:lnSpc>
                <a:spcPts val="700"/>
              </a:lnSpc>
            </a:pPr>
            <a:endParaRPr lang="en-US" altLang="ja-JP" sz="2400" dirty="0" smtClean="0">
              <a:latin typeface="メイリオ" pitchFamily="50" charset="-128"/>
              <a:ea typeface="メイリオ" pitchFamily="50" charset="-128"/>
            </a:endParaRPr>
          </a:p>
          <a:p>
            <a:pPr marL="627063" indent="-354013"/>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※1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勤務環境改善マネジメントシステムに関する指針（平成</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年９月</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日厚生労働省告示第</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376</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号</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wwwhourei.mhlw.go.jp/hourei/index.html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厚生労働省法令等データベース）</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7800">
              <a:lnSpc>
                <a:spcPts val="700"/>
              </a:lnSpc>
            </a:pP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7800"/>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※2 </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医療分野の「雇用の質」向上のための勤務環境改善マネジメントシステム導入の手引き</a:t>
            </a:r>
            <a:endPar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50850" indent="176213"/>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http://www.mhlw.go.jp/seisakunitsuite/bunya/kenkou_iryou/iryou/quality/dl/houkokusyo-03.pdf</a:t>
            </a:r>
          </a:p>
          <a:p>
            <a:pPr>
              <a:lnSpc>
                <a:spcPts val="1500"/>
              </a:lnSpc>
            </a:pPr>
            <a:endParaRPr lang="en-US" altLang="ja-JP" sz="2400" dirty="0" smtClean="0">
              <a:latin typeface="メイリオ" pitchFamily="50" charset="-128"/>
              <a:ea typeface="メイリオ" pitchFamily="50" charset="-128"/>
            </a:endParaRPr>
          </a:p>
          <a:p>
            <a:r>
              <a:rPr lang="ja-JP" altLang="en-US" sz="2400" dirty="0" smtClean="0">
                <a:latin typeface="メイリオ" pitchFamily="50" charset="-128"/>
                <a:ea typeface="メイリオ" pitchFamily="50" charset="-128"/>
              </a:rPr>
              <a:t>○「勤務環境改善計画」には、</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・医療従事者の働き方・休み方の改善</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・医療スタッフの健康支援</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・働きやすさ確保のための環境整備</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・働きがいの向上</a:t>
            </a:r>
            <a:endParaRPr lang="en-US" altLang="ja-JP" sz="2400" dirty="0" smtClean="0">
              <a:latin typeface="メイリオ" pitchFamily="50" charset="-128"/>
              <a:ea typeface="メイリオ" pitchFamily="50" charset="-128"/>
            </a:endParaRPr>
          </a:p>
          <a:p>
            <a:pPr marL="273050"/>
            <a:r>
              <a:rPr lang="ja-JP" altLang="en-US" sz="2400" dirty="0">
                <a:latin typeface="メイリオ" pitchFamily="50" charset="-128"/>
                <a:ea typeface="メイリオ" pitchFamily="50" charset="-128"/>
              </a:rPr>
              <a:t>など</a:t>
            </a:r>
            <a:r>
              <a:rPr lang="ja-JP" altLang="en-US" sz="2400" dirty="0" smtClean="0">
                <a:latin typeface="メイリオ" pitchFamily="50" charset="-128"/>
                <a:ea typeface="メイリオ" pitchFamily="50" charset="-128"/>
              </a:rPr>
              <a:t>の幅広い領域から、</a:t>
            </a:r>
            <a:r>
              <a:rPr lang="ja-JP" altLang="en-US" sz="2400" u="sng" dirty="0" smtClean="0">
                <a:latin typeface="メイリオ" pitchFamily="50" charset="-128"/>
                <a:ea typeface="メイリオ" pitchFamily="50" charset="-128"/>
              </a:rPr>
              <a:t>個々の医療機関のニーズに応じた内容</a:t>
            </a:r>
            <a:r>
              <a:rPr lang="ja-JP" altLang="en-US" sz="2400" dirty="0" smtClean="0">
                <a:latin typeface="メイリオ" pitchFamily="50" charset="-128"/>
                <a:ea typeface="メイリオ" pitchFamily="50" charset="-128"/>
              </a:rPr>
              <a:t>を</a:t>
            </a:r>
            <a:endParaRPr lang="en-US" altLang="ja-JP" sz="2400" dirty="0" smtClean="0">
              <a:latin typeface="メイリオ" pitchFamily="50" charset="-128"/>
              <a:ea typeface="メイリオ" pitchFamily="50" charset="-128"/>
            </a:endParaRPr>
          </a:p>
          <a:p>
            <a:pPr indent="273050"/>
            <a:r>
              <a:rPr lang="ja-JP" altLang="en-US" sz="2400" dirty="0" smtClean="0">
                <a:latin typeface="メイリオ" pitchFamily="50" charset="-128"/>
                <a:ea typeface="メイリオ" pitchFamily="50" charset="-128"/>
              </a:rPr>
              <a:t>位置づけることを想定。</a:t>
            </a:r>
            <a:endParaRPr lang="en-US" altLang="ja-JP" sz="2400" dirty="0">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36</a:t>
            </a:fld>
            <a:endParaRPr kumimoji="1" lang="ja-JP" altLang="en-US" sz="2000" dirty="0">
              <a:solidFill>
                <a:schemeClr val="tx1"/>
              </a:solidFill>
            </a:endParaRPr>
          </a:p>
        </p:txBody>
      </p:sp>
    </p:spTree>
    <p:extLst>
      <p:ext uri="{BB962C8B-B14F-4D97-AF65-F5344CB8AC3E}">
        <p14:creationId xmlns:p14="http://schemas.microsoft.com/office/powerpoint/2010/main" val="811344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b="1" dirty="0">
                <a:solidFill>
                  <a:prstClr val="black"/>
                </a:solidFill>
                <a:latin typeface="メイリオ" pitchFamily="50" charset="-128"/>
                <a:ea typeface="メイリオ" pitchFamily="50" charset="-128"/>
              </a:rPr>
              <a:t>2</a:t>
            </a:r>
            <a:r>
              <a:rPr lang="ja-JP" altLang="en-US" sz="2000" b="1" dirty="0" smtClean="0">
                <a:solidFill>
                  <a:prstClr val="black"/>
                </a:solidFill>
                <a:latin typeface="メイリオ" pitchFamily="50" charset="-128"/>
                <a:ea typeface="メイリオ" pitchFamily="50" charset="-128"/>
              </a:rPr>
              <a:t>　医療勤務環境改善システムの概略③</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194471" y="908720"/>
            <a:ext cx="9711529" cy="6001643"/>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■都道府県による勤務環境改善支援センターを核とした、</a:t>
            </a:r>
            <a:endParaRPr lang="en-US" altLang="ja-JP" sz="2400" b="1" u="sng" dirty="0" smtClean="0">
              <a:solidFill>
                <a:prstClr val="black"/>
              </a:solidFill>
              <a:latin typeface="メイリオ" pitchFamily="50" charset="-128"/>
              <a:ea typeface="メイリオ" pitchFamily="50" charset="-128"/>
            </a:endParaRPr>
          </a:p>
          <a:p>
            <a:r>
              <a:rPr lang="ja-JP" altLang="en-US" sz="2400" b="1" dirty="0">
                <a:solidFill>
                  <a:prstClr val="black"/>
                </a:solidFill>
                <a:latin typeface="メイリオ" pitchFamily="50" charset="-128"/>
                <a:ea typeface="メイリオ" pitchFamily="50" charset="-128"/>
              </a:rPr>
              <a:t>　</a:t>
            </a:r>
            <a:r>
              <a:rPr lang="ja-JP" altLang="en-US" sz="2400" b="1" u="sng" dirty="0" smtClean="0">
                <a:solidFill>
                  <a:prstClr val="black"/>
                </a:solidFill>
                <a:latin typeface="メイリオ" pitchFamily="50" charset="-128"/>
                <a:ea typeface="メイリオ" pitchFamily="50" charset="-128"/>
              </a:rPr>
              <a:t>医療機関への「支援」</a:t>
            </a:r>
            <a:endParaRPr lang="en-US" altLang="ja-JP" sz="2400" b="1" u="sng" dirty="0" smtClean="0">
              <a:solidFill>
                <a:prstClr val="black"/>
              </a:solidFill>
              <a:latin typeface="メイリオ" pitchFamily="50" charset="-128"/>
              <a:ea typeface="メイリオ" pitchFamily="50" charset="-128"/>
            </a:endParaRPr>
          </a:p>
          <a:p>
            <a:endParaRPr lang="en-US" altLang="ja-JP" sz="2400" b="1" u="sng" dirty="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○都道府県ごとに、「医療勤務環境改善支援センター」を核とした</a:t>
            </a:r>
            <a:endParaRPr lang="en-US" altLang="ja-JP" sz="2400" dirty="0" smtClean="0">
              <a:solidFill>
                <a:prstClr val="black"/>
              </a:solidFill>
              <a:latin typeface="メイリオ" pitchFamily="50" charset="-128"/>
              <a:ea typeface="メイリオ" pitchFamily="50" charset="-128"/>
            </a:endParaRPr>
          </a:p>
          <a:p>
            <a:pPr marL="265113" indent="7938"/>
            <a:r>
              <a:rPr lang="ja-JP" altLang="en-US" sz="2400" u="sng" dirty="0" smtClean="0">
                <a:solidFill>
                  <a:prstClr val="black"/>
                </a:solidFill>
                <a:latin typeface="メイリオ" pitchFamily="50" charset="-128"/>
                <a:ea typeface="メイリオ" pitchFamily="50" charset="-128"/>
              </a:rPr>
              <a:t>総合的・専門的な支援体制</a:t>
            </a:r>
            <a:r>
              <a:rPr lang="ja-JP" altLang="en-US" sz="2400" dirty="0" smtClean="0">
                <a:solidFill>
                  <a:prstClr val="black"/>
                </a:solidFill>
                <a:latin typeface="メイリオ" pitchFamily="50" charset="-128"/>
                <a:ea typeface="メイリオ" pitchFamily="50" charset="-128"/>
              </a:rPr>
              <a:t>を構築。</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○支援センターには、</a:t>
            </a:r>
            <a:r>
              <a:rPr lang="ja-JP" altLang="en-US" sz="2400" u="sng" dirty="0" smtClean="0">
                <a:solidFill>
                  <a:prstClr val="black"/>
                </a:solidFill>
                <a:latin typeface="メイリオ" pitchFamily="50" charset="-128"/>
                <a:ea typeface="メイリオ" pitchFamily="50" charset="-128"/>
              </a:rPr>
              <a:t>労務管理の専門家（社会保険労務士等）</a:t>
            </a:r>
            <a:r>
              <a:rPr lang="ja-JP" altLang="en-US" sz="2400" dirty="0" smtClean="0">
                <a:solidFill>
                  <a:prstClr val="black"/>
                </a:solidFill>
                <a:latin typeface="メイリオ" pitchFamily="50" charset="-128"/>
                <a:ea typeface="メイリオ" pitchFamily="50" charset="-128"/>
              </a:rPr>
              <a:t>、</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u="sng" dirty="0" smtClean="0">
                <a:solidFill>
                  <a:prstClr val="black"/>
                </a:solidFill>
                <a:latin typeface="メイリオ" pitchFamily="50" charset="-128"/>
                <a:ea typeface="メイリオ" pitchFamily="50" charset="-128"/>
              </a:rPr>
              <a:t>医業経営の専門家（医業経営コンサルタント）</a:t>
            </a:r>
            <a:r>
              <a:rPr lang="ja-JP" altLang="en-US" sz="2400" dirty="0" smtClean="0">
                <a:solidFill>
                  <a:prstClr val="black"/>
                </a:solidFill>
                <a:latin typeface="メイリオ" pitchFamily="50" charset="-128"/>
                <a:ea typeface="メイリオ" pitchFamily="50" charset="-128"/>
              </a:rPr>
              <a:t>なども配置。</a:t>
            </a:r>
            <a:endParaRPr lang="en-US" altLang="ja-JP" sz="2400" dirty="0" smtClean="0">
              <a:solidFill>
                <a:prstClr val="black"/>
              </a:solidFill>
              <a:latin typeface="メイリオ" pitchFamily="50" charset="-128"/>
              <a:ea typeface="メイリオ" pitchFamily="50" charset="-128"/>
            </a:endParaRPr>
          </a:p>
          <a:p>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支援センターの運営協議会</a:t>
            </a:r>
            <a:r>
              <a:rPr lang="ja-JP" altLang="en-US" sz="2400" dirty="0" smtClean="0">
                <a:solidFill>
                  <a:prstClr val="black"/>
                </a:solidFill>
                <a:latin typeface="メイリオ" pitchFamily="50" charset="-128"/>
                <a:ea typeface="メイリオ" pitchFamily="50" charset="-128"/>
              </a:rPr>
              <a:t>として、都道府県の医師会、看護協会、病院協会、社会保険労務士会、医業経営コンサルタント協会や</a:t>
            </a: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都道府県労働局との連携体制を構築。</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　地域の関係団体と連携した支援 ＝</a:t>
            </a:r>
            <a:r>
              <a:rPr lang="ja-JP" altLang="en-US" sz="2400" dirty="0">
                <a:solidFill>
                  <a:prstClr val="black"/>
                </a:solidFill>
                <a:latin typeface="メイリオ" pitchFamily="50" charset="-128"/>
                <a:ea typeface="メイリオ" pitchFamily="50" charset="-128"/>
              </a:rPr>
              <a:t>支援の</a:t>
            </a:r>
            <a:r>
              <a:rPr lang="ja-JP" altLang="en-US" sz="2400" dirty="0" smtClean="0">
                <a:solidFill>
                  <a:prstClr val="black"/>
                </a:solidFill>
                <a:latin typeface="メイリオ" pitchFamily="50" charset="-128"/>
                <a:ea typeface="メイリオ" pitchFamily="50" charset="-128"/>
              </a:rPr>
              <a:t>重層化</a:t>
            </a:r>
            <a:endParaRPr lang="ja-JP" altLang="en-US" sz="2400" dirty="0">
              <a:solidFill>
                <a:prstClr val="black"/>
              </a:solidFill>
              <a:latin typeface="メイリオ" pitchFamily="50" charset="-128"/>
              <a:ea typeface="メイリオ" pitchFamily="50" charset="-128"/>
            </a:endParaRPr>
          </a:p>
          <a:p>
            <a:endParaRPr lang="en-US" altLang="ja-JP" sz="2400" dirty="0">
              <a:solidFill>
                <a:prstClr val="black"/>
              </a:solidFill>
              <a:latin typeface="メイリオ" pitchFamily="50" charset="-128"/>
              <a:ea typeface="メイリオ" pitchFamily="50" charset="-128"/>
            </a:endParaRPr>
          </a:p>
          <a:p>
            <a:pPr marL="273050" indent="-273050"/>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都道府県のナースセンターや地域医療支援センター</a:t>
            </a:r>
            <a:r>
              <a:rPr lang="ja-JP" altLang="en-US" sz="2400" dirty="0" smtClean="0">
                <a:solidFill>
                  <a:prstClr val="black"/>
                </a:solidFill>
                <a:latin typeface="メイリオ" pitchFamily="50" charset="-128"/>
                <a:ea typeface="メイリオ" pitchFamily="50" charset="-128"/>
              </a:rPr>
              <a:t>とも連携して、医療従事者の確保、地域医療の確保を推進。</a:t>
            </a:r>
            <a:endParaRPr lang="en-US" altLang="ja-JP" sz="24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37</a:t>
            </a:fld>
            <a:endParaRPr kumimoji="1" lang="ja-JP" altLang="en-US" sz="2000" dirty="0">
              <a:solidFill>
                <a:schemeClr val="tx1"/>
              </a:solidFill>
            </a:endParaRPr>
          </a:p>
        </p:txBody>
      </p:sp>
    </p:spTree>
    <p:extLst>
      <p:ext uri="{BB962C8B-B14F-4D97-AF65-F5344CB8AC3E}">
        <p14:creationId xmlns:p14="http://schemas.microsoft.com/office/powerpoint/2010/main" val="2934624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３　医療勤務環境改善システムの概略④</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23556" y="830644"/>
            <a:ext cx="9309965" cy="6091411"/>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■関係機関と連携・協働した、医療機関への「支援」</a:t>
            </a:r>
            <a:endParaRPr lang="en-US" altLang="ja-JP" sz="2400" b="1" u="sng" dirty="0" smtClean="0">
              <a:solidFill>
                <a:prstClr val="black"/>
              </a:solidFill>
              <a:latin typeface="メイリオ" pitchFamily="50" charset="-128"/>
              <a:ea typeface="メイリオ" pitchFamily="50" charset="-128"/>
            </a:endParaRPr>
          </a:p>
          <a:p>
            <a:pPr>
              <a:lnSpc>
                <a:spcPts val="15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○求められる支援内容によっては、</a:t>
            </a:r>
            <a:r>
              <a:rPr lang="ja-JP" altLang="en-US" sz="2400" u="sng" dirty="0" smtClean="0">
                <a:solidFill>
                  <a:prstClr val="black"/>
                </a:solidFill>
                <a:latin typeface="メイリオ" pitchFamily="50" charset="-128"/>
                <a:ea typeface="メイリオ" pitchFamily="50" charset="-128"/>
              </a:rPr>
              <a:t>支援センターに配置されているアドバイザーだけでは対応が困難な場合</a:t>
            </a:r>
            <a:r>
              <a:rPr lang="ja-JP" altLang="en-US" sz="2400" dirty="0" smtClean="0">
                <a:solidFill>
                  <a:prstClr val="black"/>
                </a:solidFill>
                <a:latin typeface="メイリオ" pitchFamily="50" charset="-128"/>
                <a:ea typeface="メイリオ" pitchFamily="50" charset="-128"/>
              </a:rPr>
              <a:t>も想定。</a:t>
            </a:r>
            <a:endParaRPr lang="en-US" altLang="ja-JP" sz="2400" dirty="0" smtClean="0">
              <a:solidFill>
                <a:prstClr val="black"/>
              </a:solidFill>
              <a:latin typeface="メイリオ" pitchFamily="50" charset="-128"/>
              <a:ea typeface="メイリオ" pitchFamily="50" charset="-128"/>
            </a:endParaRPr>
          </a:p>
          <a:p>
            <a:pPr>
              <a:lnSpc>
                <a:spcPts val="13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○その場合、</a:t>
            </a:r>
            <a:r>
              <a:rPr lang="ja-JP" altLang="en-US" sz="2400" u="sng" dirty="0" smtClean="0">
                <a:solidFill>
                  <a:prstClr val="black"/>
                </a:solidFill>
                <a:latin typeface="メイリオ" pitchFamily="50" charset="-128"/>
                <a:ea typeface="メイリオ" pitchFamily="50" charset="-128"/>
              </a:rPr>
              <a:t>支援センターが「ハブ機能」を果たす</a:t>
            </a:r>
            <a:r>
              <a:rPr lang="ja-JP" altLang="en-US" sz="2400" dirty="0" smtClean="0">
                <a:solidFill>
                  <a:prstClr val="black"/>
                </a:solidFill>
                <a:latin typeface="メイリオ" pitchFamily="50" charset="-128"/>
                <a:ea typeface="メイリオ" pitchFamily="50" charset="-128"/>
              </a:rPr>
              <a:t>ことが必要。</a:t>
            </a:r>
            <a:endParaRPr lang="en-US" altLang="ja-JP" sz="2400" dirty="0" smtClean="0">
              <a:solidFill>
                <a:prstClr val="black"/>
              </a:solidFill>
              <a:latin typeface="メイリオ" pitchFamily="50" charset="-128"/>
              <a:ea typeface="メイリオ" pitchFamily="50" charset="-128"/>
            </a:endParaRPr>
          </a:p>
          <a:p>
            <a:pPr>
              <a:lnSpc>
                <a:spcPts val="21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・関係団体の取組との連携</a:t>
            </a:r>
            <a:endParaRPr lang="en-US" altLang="ja-JP" dirty="0" smtClean="0">
              <a:solidFill>
                <a:prstClr val="black"/>
              </a:solidFill>
              <a:latin typeface="メイリオ" pitchFamily="50" charset="-128"/>
              <a:ea typeface="メイリオ" pitchFamily="50" charset="-128"/>
            </a:endParaRPr>
          </a:p>
          <a:p>
            <a:pPr>
              <a:lnSpc>
                <a:spcPts val="21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（例）日本医師会  医師の職場環境改善</a:t>
            </a:r>
            <a:r>
              <a:rPr lang="ja-JP" altLang="en-US" dirty="0">
                <a:solidFill>
                  <a:prstClr val="black"/>
                </a:solidFill>
                <a:latin typeface="メイリオ" pitchFamily="50" charset="-128"/>
                <a:ea typeface="メイリオ" pitchFamily="50" charset="-128"/>
              </a:rPr>
              <a:t>ワークショップ</a:t>
            </a:r>
            <a:r>
              <a:rPr lang="ja-JP" altLang="en-US" dirty="0" smtClean="0">
                <a:solidFill>
                  <a:prstClr val="black"/>
                </a:solidFill>
                <a:latin typeface="メイリオ" pitchFamily="50" charset="-128"/>
                <a:ea typeface="メイリオ" pitchFamily="50" charset="-128"/>
              </a:rPr>
              <a:t>研修会</a:t>
            </a:r>
            <a:endParaRPr lang="en-US" altLang="ja-JP" dirty="0" smtClean="0">
              <a:solidFill>
                <a:prstClr val="black"/>
              </a:solidFill>
              <a:latin typeface="メイリオ" pitchFamily="50" charset="-128"/>
              <a:ea typeface="メイリオ" pitchFamily="50" charset="-128"/>
            </a:endParaRPr>
          </a:p>
          <a:p>
            <a:pPr indent="1608138">
              <a:lnSpc>
                <a:spcPts val="2100"/>
              </a:lnSpc>
            </a:pPr>
            <a:r>
              <a:rPr lang="ja-JP" altLang="en-US" dirty="0" smtClean="0">
                <a:solidFill>
                  <a:prstClr val="black"/>
                </a:solidFill>
                <a:latin typeface="メイリオ" pitchFamily="50" charset="-128"/>
                <a:ea typeface="メイリオ" pitchFamily="50" charset="-128"/>
              </a:rPr>
              <a:t>都道府県</a:t>
            </a:r>
            <a:r>
              <a:rPr lang="ja-JP" altLang="en-US" dirty="0">
                <a:solidFill>
                  <a:prstClr val="black"/>
                </a:solidFill>
                <a:latin typeface="メイリオ" pitchFamily="50" charset="-128"/>
                <a:ea typeface="メイリオ" pitchFamily="50" charset="-128"/>
              </a:rPr>
              <a:t>医師会  女性医師支援相談</a:t>
            </a:r>
            <a:r>
              <a:rPr lang="ja-JP" altLang="en-US" dirty="0" smtClean="0">
                <a:solidFill>
                  <a:prstClr val="black"/>
                </a:solidFill>
                <a:latin typeface="メイリオ" pitchFamily="50" charset="-128"/>
                <a:ea typeface="メイリオ" pitchFamily="50" charset="-128"/>
              </a:rPr>
              <a:t>窓口</a:t>
            </a:r>
            <a:endParaRPr lang="en-US" altLang="ja-JP" dirty="0" smtClean="0">
              <a:solidFill>
                <a:prstClr val="black"/>
              </a:solidFill>
              <a:latin typeface="メイリオ" pitchFamily="50" charset="-128"/>
              <a:ea typeface="メイリオ" pitchFamily="50" charset="-128"/>
            </a:endParaRPr>
          </a:p>
          <a:p>
            <a:pPr indent="1608138">
              <a:lnSpc>
                <a:spcPts val="2100"/>
              </a:lnSpc>
            </a:pPr>
            <a:r>
              <a:rPr lang="ja-JP" altLang="en-US" dirty="0" smtClean="0">
                <a:latin typeface="メイリオ" pitchFamily="50" charset="-128"/>
                <a:ea typeface="メイリオ" pitchFamily="50" charset="-128"/>
              </a:rPr>
              <a:t>日本看護協会  看護</a:t>
            </a:r>
            <a:r>
              <a:rPr lang="ja-JP" altLang="en-US" dirty="0">
                <a:latin typeface="メイリオ" pitchFamily="50" charset="-128"/>
                <a:ea typeface="メイリオ" pitchFamily="50" charset="-128"/>
              </a:rPr>
              <a:t>職のワーク・ライフ・バランス</a:t>
            </a:r>
            <a:r>
              <a:rPr lang="ja-JP" altLang="en-US" dirty="0" smtClean="0">
                <a:latin typeface="メイリオ" pitchFamily="50" charset="-128"/>
                <a:ea typeface="メイリオ" pitchFamily="50" charset="-128"/>
              </a:rPr>
              <a:t>推進ワークショップ</a:t>
            </a:r>
            <a:endParaRPr lang="en-US" altLang="ja-JP" dirty="0" smtClean="0">
              <a:latin typeface="メイリオ" pitchFamily="50" charset="-128"/>
              <a:ea typeface="メイリオ" pitchFamily="50" charset="-128"/>
            </a:endParaRPr>
          </a:p>
          <a:p>
            <a:pPr>
              <a:lnSpc>
                <a:spcPts val="2100"/>
              </a:lnSpc>
            </a:pP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　　　　　　</a:t>
            </a:r>
            <a:r>
              <a:rPr lang="zh-TW" altLang="en-US" dirty="0" smtClean="0">
                <a:latin typeface="メイリオ" pitchFamily="50" charset="-128"/>
                <a:ea typeface="メイリオ" pitchFamily="50" charset="-128"/>
              </a:rPr>
              <a:t>都道府県</a:t>
            </a:r>
            <a:r>
              <a:rPr lang="ja-JP" altLang="en-US" dirty="0" smtClean="0">
                <a:latin typeface="メイリオ" pitchFamily="50" charset="-128"/>
                <a:ea typeface="メイリオ" pitchFamily="50" charset="-128"/>
              </a:rPr>
              <a:t>  </a:t>
            </a:r>
            <a:r>
              <a:rPr lang="zh-TW" altLang="en-US" dirty="0" smtClean="0">
                <a:latin typeface="メイリオ" pitchFamily="50" charset="-128"/>
                <a:ea typeface="メイリオ" pitchFamily="50" charset="-128"/>
              </a:rPr>
              <a:t>看護師</a:t>
            </a:r>
            <a:r>
              <a:rPr lang="zh-TW" altLang="en-US" dirty="0">
                <a:latin typeface="メイリオ" pitchFamily="50" charset="-128"/>
                <a:ea typeface="メイリオ" pitchFamily="50" charset="-128"/>
              </a:rPr>
              <a:t>等就業協力員</a:t>
            </a:r>
            <a:r>
              <a:rPr lang="zh-TW" altLang="en-US" dirty="0" smtClean="0">
                <a:latin typeface="メイリオ" pitchFamily="50" charset="-128"/>
                <a:ea typeface="メイリオ" pitchFamily="50" charset="-128"/>
              </a:rPr>
              <a:t>等</a:t>
            </a: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など</a:t>
            </a:r>
            <a:endParaRPr lang="en-US" altLang="ja-JP" dirty="0" smtClean="0">
              <a:latin typeface="メイリオ" pitchFamily="50" charset="-128"/>
              <a:ea typeface="メイリオ" pitchFamily="50" charset="-128"/>
            </a:endParaRPr>
          </a:p>
          <a:p>
            <a:pPr>
              <a:lnSpc>
                <a:spcPts val="2100"/>
              </a:lnSpc>
            </a:pPr>
            <a:r>
              <a:rPr lang="ja-JP" altLang="en-US" dirty="0" smtClean="0">
                <a:latin typeface="メイリオ" pitchFamily="50" charset="-128"/>
                <a:ea typeface="メイリオ" pitchFamily="50" charset="-128"/>
              </a:rPr>
              <a:t>　　</a:t>
            </a: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・他の専門的知見を有する支援機関との連携</a:t>
            </a:r>
            <a:endParaRPr lang="en-US" altLang="ja-JP" dirty="0" smtClean="0">
              <a:latin typeface="メイリオ" pitchFamily="50" charset="-128"/>
              <a:ea typeface="メイリオ" pitchFamily="50" charset="-128"/>
            </a:endParaRPr>
          </a:p>
          <a:p>
            <a:pPr marL="1609725" indent="-1609725">
              <a:lnSpc>
                <a:spcPts val="2100"/>
              </a:lnSpc>
            </a:pPr>
            <a:r>
              <a:rPr lang="ja-JP" altLang="en-US" dirty="0">
                <a:latin typeface="メイリオ" pitchFamily="50" charset="-128"/>
                <a:ea typeface="メイリオ" pitchFamily="50" charset="-128"/>
              </a:rPr>
              <a:t>　</a:t>
            </a:r>
            <a:r>
              <a:rPr lang="ja-JP" altLang="en-US" dirty="0" smtClean="0">
                <a:latin typeface="メイリオ" pitchFamily="50" charset="-128"/>
                <a:ea typeface="メイリオ" pitchFamily="50" charset="-128"/>
              </a:rPr>
              <a:t>　　　（</a:t>
            </a:r>
            <a:r>
              <a:rPr lang="ja-JP" altLang="en-US" dirty="0">
                <a:latin typeface="メイリオ" pitchFamily="50" charset="-128"/>
                <a:ea typeface="メイリオ" pitchFamily="50" charset="-128"/>
              </a:rPr>
              <a:t>例）各都道府県の産業保健総合支援</a:t>
            </a:r>
            <a:r>
              <a:rPr lang="ja-JP" altLang="en-US" dirty="0" smtClean="0">
                <a:latin typeface="メイリオ" pitchFamily="50" charset="-128"/>
                <a:ea typeface="メイリオ" pitchFamily="50" charset="-128"/>
              </a:rPr>
              <a:t>センター（</a:t>
            </a:r>
            <a:r>
              <a:rPr lang="ja-JP" altLang="en-US" dirty="0">
                <a:latin typeface="メイリオ" pitchFamily="50" charset="-128"/>
                <a:ea typeface="メイリオ" pitchFamily="50" charset="-128"/>
              </a:rPr>
              <a:t>メンタルヘルス、産業医学</a:t>
            </a:r>
            <a:r>
              <a:rPr lang="ja-JP" altLang="en-US" dirty="0" smtClean="0">
                <a:latin typeface="メイリオ" pitchFamily="50" charset="-128"/>
                <a:ea typeface="メイリオ" pitchFamily="50" charset="-128"/>
              </a:rPr>
              <a:t>、　労働</a:t>
            </a:r>
            <a:r>
              <a:rPr lang="ja-JP" altLang="en-US" dirty="0">
                <a:latin typeface="メイリオ" pitchFamily="50" charset="-128"/>
                <a:ea typeface="メイリオ" pitchFamily="50" charset="-128"/>
              </a:rPr>
              <a:t>衛生工学、労働衛生関係法令等の専門スタッフ</a:t>
            </a:r>
            <a:r>
              <a:rPr lang="ja-JP" altLang="en-US" dirty="0" smtClean="0">
                <a:latin typeface="メイリオ" pitchFamily="50" charset="-128"/>
                <a:ea typeface="メイリオ" pitchFamily="50" charset="-128"/>
              </a:rPr>
              <a:t>）</a:t>
            </a:r>
            <a:endParaRPr lang="en-US" altLang="ja-JP" dirty="0" smtClean="0">
              <a:latin typeface="メイリオ" pitchFamily="50" charset="-128"/>
              <a:ea typeface="メイリオ" pitchFamily="50" charset="-128"/>
            </a:endParaRPr>
          </a:p>
          <a:p>
            <a:pPr>
              <a:lnSpc>
                <a:spcPts val="1300"/>
              </a:lnSpc>
            </a:pPr>
            <a:endParaRPr lang="en-US" altLang="ja-JP" sz="2400" dirty="0" smtClean="0">
              <a:solidFill>
                <a:prstClr val="black"/>
              </a:solidFill>
              <a:latin typeface="メイリオ" pitchFamily="50" charset="-128"/>
              <a:ea typeface="メイリオ" pitchFamily="50" charset="-128"/>
            </a:endParaRPr>
          </a:p>
          <a:p>
            <a:pPr marL="265113" indent="-265113"/>
            <a:r>
              <a:rPr lang="ja-JP" altLang="en-US" sz="2400" dirty="0" smtClean="0">
                <a:solidFill>
                  <a:prstClr val="black"/>
                </a:solidFill>
                <a:latin typeface="メイリオ" pitchFamily="50" charset="-128"/>
                <a:ea typeface="メイリオ" pitchFamily="50" charset="-128"/>
              </a:rPr>
              <a:t>○また、</a:t>
            </a:r>
            <a:r>
              <a:rPr lang="ja-JP" altLang="en-US" sz="2400" u="sng" dirty="0" smtClean="0">
                <a:solidFill>
                  <a:prstClr val="black"/>
                </a:solidFill>
                <a:latin typeface="メイリオ" pitchFamily="50" charset="-128"/>
                <a:ea typeface="メイリオ" pitchFamily="50" charset="-128"/>
              </a:rPr>
              <a:t>診療報酬制度はもとより、医療機関の支援に役立つ各種補助制度等の活用</a:t>
            </a:r>
            <a:r>
              <a:rPr lang="ja-JP" altLang="en-US" sz="2400" dirty="0" smtClean="0">
                <a:solidFill>
                  <a:prstClr val="black"/>
                </a:solidFill>
                <a:latin typeface="メイリオ" pitchFamily="50" charset="-128"/>
                <a:ea typeface="メイリオ" pitchFamily="50" charset="-128"/>
              </a:rPr>
              <a:t>の視点も重要。</a:t>
            </a:r>
            <a:endParaRPr lang="en-US" altLang="ja-JP" sz="2400" dirty="0" smtClean="0">
              <a:solidFill>
                <a:prstClr val="black"/>
              </a:solidFill>
              <a:latin typeface="メイリオ" pitchFamily="50" charset="-128"/>
              <a:ea typeface="メイリオ" pitchFamily="50" charset="-128"/>
            </a:endParaRPr>
          </a:p>
          <a:p>
            <a:pPr marL="1160463" indent="-1160463">
              <a:lnSpc>
                <a:spcPts val="21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（例）医療部局のものとしては、</a:t>
            </a:r>
            <a:r>
              <a:rPr lang="ja-JP" altLang="en-US" u="sng" dirty="0" smtClean="0">
                <a:solidFill>
                  <a:prstClr val="black"/>
                </a:solidFill>
                <a:latin typeface="メイリオ" pitchFamily="50" charset="-128"/>
                <a:ea typeface="メイリオ" pitchFamily="50" charset="-128"/>
              </a:rPr>
              <a:t>「新たな財政支援制度」（地域医療介護総合確保基金）の活用</a:t>
            </a:r>
            <a:r>
              <a:rPr lang="ja-JP" altLang="en-US" dirty="0" smtClean="0">
                <a:solidFill>
                  <a:prstClr val="black"/>
                </a:solidFill>
                <a:latin typeface="メイリオ" pitchFamily="50" charset="-128"/>
                <a:ea typeface="メイリオ" pitchFamily="50" charset="-128"/>
              </a:rPr>
              <a:t>　＝ニーズにあった活用方策を！</a:t>
            </a:r>
            <a:endParaRPr lang="en-US" altLang="ja-JP" dirty="0" smtClean="0">
              <a:solidFill>
                <a:prstClr val="black"/>
              </a:solidFill>
              <a:latin typeface="メイリオ" pitchFamily="50" charset="-128"/>
              <a:ea typeface="メイリオ" pitchFamily="50" charset="-128"/>
            </a:endParaRPr>
          </a:p>
          <a:p>
            <a:pPr>
              <a:lnSpc>
                <a:spcPts val="21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ja-JP" altLang="en-US" u="sng" dirty="0" smtClean="0">
                <a:solidFill>
                  <a:prstClr val="black"/>
                </a:solidFill>
                <a:latin typeface="メイリオ" pitchFamily="50" charset="-128"/>
                <a:ea typeface="メイリオ" pitchFamily="50" charset="-128"/>
              </a:rPr>
              <a:t>他分野の助成金の活用（県商工労働部・都道府県労働局関連の助成金等）</a:t>
            </a:r>
            <a:endParaRPr lang="en-US" altLang="ja-JP" u="sng" dirty="0" smtClean="0">
              <a:solidFill>
                <a:prstClr val="black"/>
              </a:solidFill>
              <a:latin typeface="メイリオ" pitchFamily="50" charset="-128"/>
              <a:ea typeface="メイリオ" pitchFamily="50" charset="-128"/>
            </a:endParaRPr>
          </a:p>
          <a:p>
            <a:pPr>
              <a:lnSpc>
                <a:spcPts val="2100"/>
              </a:lnSpc>
            </a:pPr>
            <a:r>
              <a:rPr lang="ja-JP" altLang="en-US" dirty="0">
                <a:solidFill>
                  <a:prstClr val="black"/>
                </a:solidFill>
                <a:latin typeface="メイリオ" pitchFamily="50" charset="-128"/>
                <a:ea typeface="メイリオ" pitchFamily="50" charset="-128"/>
              </a:rPr>
              <a:t>　</a:t>
            </a:r>
            <a:r>
              <a:rPr lang="ja-JP" altLang="en-US" dirty="0" smtClean="0">
                <a:solidFill>
                  <a:prstClr val="black"/>
                </a:solidFill>
                <a:latin typeface="メイリオ" pitchFamily="50" charset="-128"/>
                <a:ea typeface="メイリオ" pitchFamily="50" charset="-128"/>
              </a:rPr>
              <a:t>　　　　</a:t>
            </a:r>
            <a:r>
              <a:rPr lang="en-US" altLang="ja-JP" dirty="0" smtClean="0">
                <a:solidFill>
                  <a:prstClr val="black"/>
                </a:solidFill>
                <a:latin typeface="メイリオ" pitchFamily="50" charset="-128"/>
                <a:ea typeface="メイリオ" pitchFamily="50" charset="-128"/>
              </a:rPr>
              <a:t>※</a:t>
            </a:r>
            <a:r>
              <a:rPr lang="ja-JP" altLang="en-US" dirty="0" smtClean="0">
                <a:solidFill>
                  <a:prstClr val="black"/>
                </a:solidFill>
                <a:latin typeface="メイリオ" pitchFamily="50" charset="-128"/>
                <a:ea typeface="メイリオ" pitchFamily="50" charset="-128"/>
              </a:rPr>
              <a:t> 地域人づくり事業、キャリア形成助成金など</a:t>
            </a:r>
            <a:endParaRPr lang="en-US" altLang="ja-JP" sz="2400" dirty="0">
              <a:solidFill>
                <a:prstClr val="black"/>
              </a:solidFill>
              <a:latin typeface="メイリオ" pitchFamily="50" charset="-128"/>
              <a:ea typeface="メイリオ" pitchFamily="50" charset="-128"/>
            </a:endParaRPr>
          </a:p>
        </p:txBody>
      </p:sp>
      <p:sp>
        <p:nvSpPr>
          <p:cNvPr id="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38</a:t>
            </a:fld>
            <a:endParaRPr kumimoji="1" lang="ja-JP" altLang="en-US" sz="2000" dirty="0">
              <a:solidFill>
                <a:schemeClr val="tx1"/>
              </a:solidFill>
            </a:endParaRPr>
          </a:p>
        </p:txBody>
      </p:sp>
    </p:spTree>
    <p:extLst>
      <p:ext uri="{BB962C8B-B14F-4D97-AF65-F5344CB8AC3E}">
        <p14:creationId xmlns:p14="http://schemas.microsoft.com/office/powerpoint/2010/main" val="669526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グラフ 68"/>
          <p:cNvGraphicFramePr/>
          <p:nvPr/>
        </p:nvGraphicFramePr>
        <p:xfrm>
          <a:off x="344489" y="1340768"/>
          <a:ext cx="2258785" cy="46806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グラフ 69"/>
          <p:cNvGraphicFramePr/>
          <p:nvPr/>
        </p:nvGraphicFramePr>
        <p:xfrm>
          <a:off x="2694226" y="1340768"/>
          <a:ext cx="2258785" cy="46806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グラフ 70"/>
          <p:cNvGraphicFramePr/>
          <p:nvPr/>
        </p:nvGraphicFramePr>
        <p:xfrm>
          <a:off x="5097029" y="1340768"/>
          <a:ext cx="2258785" cy="46806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2" name="グラフ 71"/>
          <p:cNvGraphicFramePr/>
          <p:nvPr>
            <p:extLst>
              <p:ext uri="{D42A27DB-BD31-4B8C-83A1-F6EECF244321}">
                <p14:modId xmlns:p14="http://schemas.microsoft.com/office/powerpoint/2010/main" val="3136721574"/>
              </p:ext>
            </p:extLst>
          </p:nvPr>
        </p:nvGraphicFramePr>
        <p:xfrm>
          <a:off x="7436691" y="1407114"/>
          <a:ext cx="2258785" cy="468062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 Box 6"/>
          <p:cNvSpPr txBox="1">
            <a:spLocks noChangeArrowheads="1"/>
          </p:cNvSpPr>
          <p:nvPr/>
        </p:nvSpPr>
        <p:spPr bwMode="auto">
          <a:xfrm>
            <a:off x="595282" y="1062452"/>
            <a:ext cx="1638300"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1990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12" name="Text Box 7"/>
          <p:cNvSpPr txBox="1">
            <a:spLocks noChangeArrowheads="1"/>
          </p:cNvSpPr>
          <p:nvPr/>
        </p:nvSpPr>
        <p:spPr bwMode="auto">
          <a:xfrm>
            <a:off x="5381636" y="1062452"/>
            <a:ext cx="1636713"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2025</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3" name="Text Box 8"/>
          <p:cNvSpPr txBox="1">
            <a:spLocks noChangeArrowheads="1"/>
          </p:cNvSpPr>
          <p:nvPr/>
        </p:nvSpPr>
        <p:spPr bwMode="auto">
          <a:xfrm>
            <a:off x="7667651" y="1062452"/>
            <a:ext cx="1636713" cy="298808"/>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2060</a:t>
            </a:r>
            <a:r>
              <a:rPr lang="ja-JP" altLang="en-US" b="1" dirty="0" smtClean="0">
                <a:solidFill>
                  <a:prstClr val="black"/>
                </a:solidFill>
                <a:latin typeface="ＭＳ ゴシック" pitchFamily="49" charset="-128"/>
                <a:ea typeface="ＭＳ ゴシック" pitchFamily="49" charset="-128"/>
              </a:rPr>
              <a:t>年</a:t>
            </a:r>
            <a:endParaRPr lang="ja-JP" altLang="en-US" b="1" dirty="0">
              <a:solidFill>
                <a:prstClr val="black"/>
              </a:solidFill>
              <a:latin typeface="ＭＳ ゴシック" pitchFamily="49" charset="-128"/>
              <a:ea typeface="ＭＳ ゴシック" pitchFamily="49" charset="-128"/>
            </a:endParaRPr>
          </a:p>
        </p:txBody>
      </p:sp>
      <p:sp>
        <p:nvSpPr>
          <p:cNvPr id="18" name="Rectangle 49" descr="25%"/>
          <p:cNvSpPr>
            <a:spLocks noChangeArrowheads="1"/>
          </p:cNvSpPr>
          <p:nvPr/>
        </p:nvSpPr>
        <p:spPr bwMode="auto">
          <a:xfrm>
            <a:off x="200479" y="476680"/>
            <a:ext cx="9433048" cy="536575"/>
          </a:xfrm>
          <a:prstGeom prst="rect">
            <a:avLst/>
          </a:prstGeom>
          <a:noFill/>
          <a:ln w="28575">
            <a:solidFill>
              <a:schemeClr val="tx1"/>
            </a:solidFill>
            <a:miter lim="800000"/>
            <a:headEnd/>
            <a:tailEnd/>
          </a:ln>
        </p:spPr>
        <p:txBody>
          <a:bodyPr wrap="none" lIns="91428" tIns="10799" rIns="91428" bIns="10799" anchor="ctr"/>
          <a:lstStyle/>
          <a:p>
            <a:pPr fontAlgn="base">
              <a:spcBef>
                <a:spcPct val="0"/>
              </a:spcBef>
              <a:spcAft>
                <a:spcPct val="0"/>
              </a:spcAft>
            </a:pP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日本の</a:t>
            </a:r>
            <a:r>
              <a:rPr lang="ja-JP" altLang="en-US" sz="1600" dirty="0">
                <a:solidFill>
                  <a:prstClr val="black"/>
                </a:solidFill>
                <a:latin typeface="ＭＳ Ｐゴシック"/>
              </a:rPr>
              <a:t>人口構造の変化を見ると、現在１人の高齢者</a:t>
            </a:r>
            <a:r>
              <a:rPr lang="ja-JP" altLang="en-US" sz="1600" dirty="0" smtClean="0">
                <a:solidFill>
                  <a:prstClr val="black"/>
                </a:solidFill>
                <a:latin typeface="ＭＳ Ｐゴシック"/>
              </a:rPr>
              <a:t>を２．６人</a:t>
            </a:r>
            <a:r>
              <a:rPr lang="ja-JP" altLang="en-US" sz="1600" dirty="0">
                <a:solidFill>
                  <a:prstClr val="black"/>
                </a:solidFill>
                <a:latin typeface="ＭＳ Ｐゴシック"/>
              </a:rPr>
              <a:t>で支えている社会構造になっており</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a:p>
            <a:pPr fontAlgn="base">
              <a:spcBef>
                <a:spcPct val="0"/>
              </a:spcBef>
              <a:spcAft>
                <a:spcPct val="0"/>
              </a:spcAft>
            </a:pPr>
            <a:r>
              <a:rPr lang="ja-JP" altLang="en-US" sz="1600" dirty="0" smtClean="0">
                <a:solidFill>
                  <a:prstClr val="black"/>
                </a:solidFill>
                <a:latin typeface="ＭＳ Ｐゴシック"/>
              </a:rPr>
              <a:t>    少子高齢化</a:t>
            </a:r>
            <a:r>
              <a:rPr lang="ja-JP" altLang="en-US" sz="1600" dirty="0">
                <a:solidFill>
                  <a:prstClr val="black"/>
                </a:solidFill>
                <a:latin typeface="ＭＳ Ｐゴシック"/>
              </a:rPr>
              <a:t>が一層進行する</a:t>
            </a:r>
            <a:r>
              <a:rPr lang="en-US" altLang="ja-JP" sz="1600" dirty="0" smtClean="0">
                <a:solidFill>
                  <a:prstClr val="black"/>
                </a:solidFill>
                <a:latin typeface="ＭＳ Ｐゴシック"/>
              </a:rPr>
              <a:t>2060</a:t>
            </a:r>
            <a:r>
              <a:rPr lang="ja-JP" altLang="en-US" sz="1600" dirty="0" smtClean="0">
                <a:solidFill>
                  <a:prstClr val="black"/>
                </a:solidFill>
                <a:latin typeface="ＭＳ Ｐゴシック"/>
              </a:rPr>
              <a:t>年</a:t>
            </a:r>
            <a:r>
              <a:rPr lang="ja-JP" altLang="en-US" sz="1600" dirty="0">
                <a:solidFill>
                  <a:prstClr val="black"/>
                </a:solidFill>
                <a:latin typeface="ＭＳ Ｐゴシック"/>
              </a:rPr>
              <a:t>には１人の高齢者を１．２人で支える社会構造になると想定</a:t>
            </a:r>
          </a:p>
        </p:txBody>
      </p:sp>
      <p:sp>
        <p:nvSpPr>
          <p:cNvPr id="20" name="Text Box 6"/>
          <p:cNvSpPr txBox="1">
            <a:spLocks noChangeArrowheads="1"/>
          </p:cNvSpPr>
          <p:nvPr/>
        </p:nvSpPr>
        <p:spPr bwMode="auto">
          <a:xfrm>
            <a:off x="3024174" y="1066842"/>
            <a:ext cx="1638300" cy="298808"/>
          </a:xfrm>
          <a:prstGeom prst="rect">
            <a:avLst/>
          </a:prstGeom>
          <a:solidFill>
            <a:schemeClr val="accent6">
              <a:lumMod val="40000"/>
              <a:lumOff val="60000"/>
            </a:schemeClr>
          </a:solidFill>
          <a:ln w="38100" cmpd="dbl" algn="ctr">
            <a:solidFill>
              <a:schemeClr val="tx1"/>
            </a:solidFill>
            <a:miter lim="800000"/>
            <a:headEnd/>
            <a:tailEnd/>
          </a:ln>
        </p:spPr>
        <p:txBody>
          <a:bodyPr lIns="17998" tIns="10799" rIns="17998" bIns="10799">
            <a:spAutoFit/>
          </a:bodyPr>
          <a:lstStyle/>
          <a:p>
            <a:pPr algn="ctr" fontAlgn="base">
              <a:spcBef>
                <a:spcPct val="50000"/>
              </a:spcBef>
              <a:spcAft>
                <a:spcPct val="0"/>
              </a:spcAft>
            </a:pPr>
            <a:r>
              <a:rPr lang="en-US" altLang="ja-JP" b="1" dirty="0" smtClean="0">
                <a:solidFill>
                  <a:prstClr val="black"/>
                </a:solidFill>
                <a:latin typeface="ＭＳ ゴシック" pitchFamily="49" charset="-128"/>
                <a:ea typeface="ＭＳ ゴシック" pitchFamily="49" charset="-128"/>
              </a:rPr>
              <a:t>2010</a:t>
            </a:r>
            <a:r>
              <a:rPr lang="ja-JP" altLang="en-US" b="1" dirty="0" smtClean="0">
                <a:solidFill>
                  <a:prstClr val="black"/>
                </a:solidFill>
                <a:latin typeface="ＭＳ ゴシック" pitchFamily="49" charset="-128"/>
                <a:ea typeface="ＭＳ ゴシック" pitchFamily="49" charset="-128"/>
              </a:rPr>
              <a:t>年</a:t>
            </a:r>
            <a:r>
              <a:rPr lang="en-US" altLang="ja-JP" sz="1600" b="1" dirty="0">
                <a:solidFill>
                  <a:prstClr val="black"/>
                </a:solidFill>
                <a:latin typeface="ＭＳ ゴシック" pitchFamily="49" charset="-128"/>
                <a:ea typeface="ＭＳ ゴシック" pitchFamily="49" charset="-128"/>
              </a:rPr>
              <a:t>(</a:t>
            </a:r>
            <a:r>
              <a:rPr lang="ja-JP" altLang="en-US" sz="1600" b="1" dirty="0">
                <a:solidFill>
                  <a:prstClr val="black"/>
                </a:solidFill>
                <a:latin typeface="ＭＳ ゴシック" pitchFamily="49" charset="-128"/>
                <a:ea typeface="ＭＳ ゴシック" pitchFamily="49" charset="-128"/>
              </a:rPr>
              <a:t>実績</a:t>
            </a:r>
            <a:r>
              <a:rPr lang="en-US" altLang="ja-JP" sz="1600" b="1" dirty="0">
                <a:solidFill>
                  <a:prstClr val="black"/>
                </a:solidFill>
                <a:latin typeface="ＭＳ ゴシック" pitchFamily="49" charset="-128"/>
                <a:ea typeface="ＭＳ ゴシック" pitchFamily="49" charset="-128"/>
              </a:rPr>
              <a:t>)</a:t>
            </a:r>
          </a:p>
        </p:txBody>
      </p:sp>
      <p:sp>
        <p:nvSpPr>
          <p:cNvPr id="22" name="Text Box 37"/>
          <p:cNvSpPr txBox="1">
            <a:spLocks noChangeArrowheads="1"/>
          </p:cNvSpPr>
          <p:nvPr/>
        </p:nvSpPr>
        <p:spPr bwMode="auto">
          <a:xfrm>
            <a:off x="4" y="6021388"/>
            <a:ext cx="1092200" cy="445002"/>
          </a:xfrm>
          <a:prstGeom prst="rect">
            <a:avLst/>
          </a:prstGeom>
          <a:noFill/>
          <a:ln w="38100" cmpd="dbl" algn="ctr">
            <a:noFill/>
            <a:miter lim="800000"/>
            <a:headEnd/>
            <a:tailEnd/>
          </a:ln>
        </p:spPr>
        <p:txBody>
          <a:bodyPr lIns="17998" tIns="10799" rIns="17998" bIns="10799">
            <a:spAutoFit/>
          </a:bodyPr>
          <a:lstStyle/>
          <a:p>
            <a:pPr algn="ctr" fontAlgn="base">
              <a:spcBef>
                <a:spcPct val="50000"/>
              </a:spcBef>
              <a:spcAft>
                <a:spcPct val="0"/>
              </a:spcAft>
            </a:pPr>
            <a:r>
              <a:rPr lang="en-US" altLang="ja-JP" sz="1100" b="1" dirty="0">
                <a:solidFill>
                  <a:prstClr val="black"/>
                </a:solidFill>
                <a:latin typeface="ＭＳ Ｐゴシック"/>
              </a:rPr>
              <a:t>65</a:t>
            </a:r>
            <a:r>
              <a:rPr lang="ja-JP" altLang="en-US" sz="1100" b="1" dirty="0">
                <a:solidFill>
                  <a:prstClr val="black"/>
                </a:solidFill>
                <a:latin typeface="ＭＳ Ｐゴシック"/>
              </a:rPr>
              <a:t>歳～人口</a:t>
            </a:r>
          </a:p>
          <a:p>
            <a:pPr algn="ctr" fontAlgn="base">
              <a:spcBef>
                <a:spcPct val="50000"/>
              </a:spcBef>
              <a:spcAft>
                <a:spcPct val="0"/>
              </a:spcAft>
            </a:pPr>
            <a:r>
              <a:rPr lang="en-US" altLang="ja-JP" sz="1100" b="1" dirty="0">
                <a:solidFill>
                  <a:prstClr val="black"/>
                </a:solidFill>
                <a:latin typeface="ＭＳ Ｐゴシック"/>
              </a:rPr>
              <a:t>20</a:t>
            </a:r>
            <a:r>
              <a:rPr lang="ja-JP" altLang="en-US" sz="1100" b="1" dirty="0">
                <a:solidFill>
                  <a:prstClr val="black"/>
                </a:solidFill>
                <a:latin typeface="ＭＳ Ｐゴシック"/>
              </a:rPr>
              <a:t>～</a:t>
            </a:r>
            <a:r>
              <a:rPr lang="en-US" altLang="ja-JP" sz="1100" b="1" dirty="0">
                <a:solidFill>
                  <a:prstClr val="black"/>
                </a:solidFill>
                <a:latin typeface="ＭＳ Ｐゴシック"/>
              </a:rPr>
              <a:t>64</a:t>
            </a:r>
            <a:r>
              <a:rPr lang="ja-JP" altLang="en-US" sz="1100" b="1" dirty="0">
                <a:solidFill>
                  <a:prstClr val="black"/>
                </a:solidFill>
                <a:latin typeface="ＭＳ Ｐゴシック"/>
              </a:rPr>
              <a:t>歳人口</a:t>
            </a:r>
          </a:p>
        </p:txBody>
      </p:sp>
      <p:sp>
        <p:nvSpPr>
          <p:cNvPr id="23" name="Line 38"/>
          <p:cNvSpPr>
            <a:spLocks noChangeShapeType="1"/>
          </p:cNvSpPr>
          <p:nvPr/>
        </p:nvSpPr>
        <p:spPr bwMode="auto">
          <a:xfrm flipV="1">
            <a:off x="66681" y="6249187"/>
            <a:ext cx="1052513"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4" name="Text Box 39"/>
          <p:cNvSpPr txBox="1">
            <a:spLocks noChangeAspect="1" noChangeArrowheads="1"/>
          </p:cNvSpPr>
          <p:nvPr/>
        </p:nvSpPr>
        <p:spPr bwMode="auto">
          <a:xfrm>
            <a:off x="1208587" y="6021388"/>
            <a:ext cx="1055687"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５．１人</a:t>
            </a:r>
            <a:endParaRPr lang="ja-JP" altLang="en-US" sz="1600" b="1" dirty="0">
              <a:solidFill>
                <a:prstClr val="black"/>
              </a:solidFill>
              <a:latin typeface="Times New Roman" pitchFamily="18" charset="0"/>
            </a:endParaRPr>
          </a:p>
        </p:txBody>
      </p:sp>
      <p:sp>
        <p:nvSpPr>
          <p:cNvPr id="25" name="Line 42"/>
          <p:cNvSpPr>
            <a:spLocks noChangeShapeType="1"/>
          </p:cNvSpPr>
          <p:nvPr/>
        </p:nvSpPr>
        <p:spPr bwMode="auto">
          <a:xfrm>
            <a:off x="1260968" y="6248421"/>
            <a:ext cx="935038"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6" name="Text Box 43"/>
          <p:cNvSpPr txBox="1">
            <a:spLocks noChangeAspect="1" noChangeArrowheads="1"/>
          </p:cNvSpPr>
          <p:nvPr/>
        </p:nvSpPr>
        <p:spPr bwMode="auto">
          <a:xfrm>
            <a:off x="5745093" y="6021288"/>
            <a:ext cx="1052513"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１．８人</a:t>
            </a:r>
            <a:endParaRPr lang="ja-JP" altLang="en-US" sz="1600" b="1" dirty="0">
              <a:solidFill>
                <a:prstClr val="black"/>
              </a:solidFill>
              <a:latin typeface="Times New Roman" pitchFamily="18" charset="0"/>
            </a:endParaRPr>
          </a:p>
        </p:txBody>
      </p:sp>
      <p:sp>
        <p:nvSpPr>
          <p:cNvPr id="27" name="Line 44"/>
          <p:cNvSpPr>
            <a:spLocks noChangeShapeType="1"/>
          </p:cNvSpPr>
          <p:nvPr/>
        </p:nvSpPr>
        <p:spPr bwMode="auto">
          <a:xfrm>
            <a:off x="5805270" y="6242013"/>
            <a:ext cx="935037"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28" name="Text Box 45"/>
          <p:cNvSpPr txBox="1">
            <a:spLocks noChangeAspect="1" noChangeArrowheads="1"/>
          </p:cNvSpPr>
          <p:nvPr/>
        </p:nvSpPr>
        <p:spPr bwMode="auto">
          <a:xfrm>
            <a:off x="8049347" y="6021288"/>
            <a:ext cx="1052513" cy="500062"/>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a:solidFill>
                  <a:prstClr val="black"/>
                </a:solidFill>
                <a:latin typeface="Times New Roman" pitchFamily="18" charset="0"/>
              </a:rPr>
              <a:t>１．２人</a:t>
            </a:r>
          </a:p>
        </p:txBody>
      </p:sp>
      <p:sp>
        <p:nvSpPr>
          <p:cNvPr id="29" name="Line 46"/>
          <p:cNvSpPr>
            <a:spLocks noChangeShapeType="1"/>
          </p:cNvSpPr>
          <p:nvPr/>
        </p:nvSpPr>
        <p:spPr bwMode="auto">
          <a:xfrm>
            <a:off x="8109004" y="6242013"/>
            <a:ext cx="936625"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30" name="Text Box 39"/>
          <p:cNvSpPr txBox="1">
            <a:spLocks noChangeAspect="1" noChangeArrowheads="1"/>
          </p:cNvSpPr>
          <p:nvPr/>
        </p:nvSpPr>
        <p:spPr bwMode="auto">
          <a:xfrm>
            <a:off x="3368835" y="6032523"/>
            <a:ext cx="1055687" cy="501650"/>
          </a:xfrm>
          <a:prstGeom prst="rect">
            <a:avLst/>
          </a:prstGeom>
          <a:solidFill>
            <a:schemeClr val="accent6">
              <a:lumMod val="40000"/>
              <a:lumOff val="60000"/>
            </a:schemeClr>
          </a:solidFill>
          <a:ln w="38100" cmpd="dbl" algn="ctr">
            <a:solidFill>
              <a:schemeClr val="tx1"/>
            </a:solidFill>
            <a:miter lim="800000"/>
            <a:headEnd/>
            <a:tailEnd/>
          </a:ln>
        </p:spPr>
        <p:txBody>
          <a:bodyPr lIns="91428" tIns="10799" rIns="91428" bIns="10799"/>
          <a:lstStyle/>
          <a:p>
            <a:pPr algn="ctr" fontAlgn="base">
              <a:lnSpc>
                <a:spcPct val="90000"/>
              </a:lnSpc>
              <a:spcBef>
                <a:spcPct val="0"/>
              </a:spcBef>
              <a:spcAft>
                <a:spcPct val="0"/>
              </a:spcAft>
            </a:pPr>
            <a:r>
              <a:rPr lang="ja-JP" altLang="en-US" sz="1600" b="1" dirty="0">
                <a:solidFill>
                  <a:prstClr val="black"/>
                </a:solidFill>
                <a:latin typeface="Times New Roman" pitchFamily="18" charset="0"/>
              </a:rPr>
              <a:t>１人</a:t>
            </a:r>
          </a:p>
          <a:p>
            <a:pPr algn="ctr" fontAlgn="base">
              <a:lnSpc>
                <a:spcPct val="90000"/>
              </a:lnSpc>
              <a:spcBef>
                <a:spcPct val="0"/>
              </a:spcBef>
              <a:spcAft>
                <a:spcPct val="0"/>
              </a:spcAft>
            </a:pPr>
            <a:r>
              <a:rPr lang="ja-JP" altLang="en-US" sz="1600" b="1" dirty="0" smtClean="0">
                <a:solidFill>
                  <a:prstClr val="black"/>
                </a:solidFill>
                <a:latin typeface="Times New Roman" pitchFamily="18" charset="0"/>
              </a:rPr>
              <a:t>２．６人</a:t>
            </a:r>
            <a:endParaRPr lang="ja-JP" altLang="en-US" sz="1600" b="1" dirty="0">
              <a:solidFill>
                <a:prstClr val="black"/>
              </a:solidFill>
              <a:latin typeface="Times New Roman" pitchFamily="18" charset="0"/>
            </a:endParaRPr>
          </a:p>
        </p:txBody>
      </p:sp>
      <p:sp>
        <p:nvSpPr>
          <p:cNvPr id="31" name="Line 42"/>
          <p:cNvSpPr>
            <a:spLocks noChangeShapeType="1"/>
          </p:cNvSpPr>
          <p:nvPr/>
        </p:nvSpPr>
        <p:spPr bwMode="auto">
          <a:xfrm>
            <a:off x="3440832" y="6248421"/>
            <a:ext cx="935038" cy="0"/>
          </a:xfrm>
          <a:prstGeom prst="line">
            <a:avLst/>
          </a:prstGeom>
          <a:noFill/>
          <a:ln w="12700">
            <a:solidFill>
              <a:schemeClr val="tx1"/>
            </a:solidFill>
            <a:round/>
            <a:headEnd/>
            <a:tailEnd/>
          </a:ln>
        </p:spPr>
        <p:txBody>
          <a:bodyPr>
            <a:spAutoFit/>
          </a:bodyPr>
          <a:lstStyle/>
          <a:p>
            <a:pPr fontAlgn="base">
              <a:spcBef>
                <a:spcPct val="0"/>
              </a:spcBef>
              <a:spcAft>
                <a:spcPct val="0"/>
              </a:spcAft>
            </a:pPr>
            <a:endParaRPr lang="ja-JP" altLang="en-US">
              <a:solidFill>
                <a:prstClr val="black"/>
              </a:solidFill>
            </a:endParaRPr>
          </a:p>
        </p:txBody>
      </p:sp>
      <p:sp>
        <p:nvSpPr>
          <p:cNvPr id="32" name="テキスト ボックス 31"/>
          <p:cNvSpPr txBox="1"/>
          <p:nvPr/>
        </p:nvSpPr>
        <p:spPr>
          <a:xfrm>
            <a:off x="0" y="-27384"/>
            <a:ext cx="9906000" cy="400110"/>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fontAlgn="base">
              <a:spcBef>
                <a:spcPct val="0"/>
              </a:spcBef>
              <a:spcAft>
                <a:spcPct val="0"/>
              </a:spcAft>
            </a:pPr>
            <a:r>
              <a:rPr lang="ja-JP" altLang="en-US" sz="2000" b="1" dirty="0" smtClean="0">
                <a:solidFill>
                  <a:prstClr val="black"/>
                </a:solidFill>
                <a:latin typeface="メイリオ" panose="020B0604030504040204" pitchFamily="50" charset="-128"/>
                <a:ea typeface="メイリオ" panose="020B0604030504040204" pitchFamily="50" charset="-128"/>
              </a:rPr>
              <a:t>人口ピラミッドの変化（</a:t>
            </a:r>
            <a:r>
              <a:rPr lang="en-US" altLang="ja-JP" sz="2000" b="1" dirty="0" smtClean="0">
                <a:solidFill>
                  <a:prstClr val="black"/>
                </a:solidFill>
                <a:latin typeface="メイリオ" panose="020B0604030504040204" pitchFamily="50" charset="-128"/>
                <a:ea typeface="メイリオ" panose="020B0604030504040204" pitchFamily="50" charset="-128"/>
              </a:rPr>
              <a:t>1990</a:t>
            </a:r>
            <a:r>
              <a:rPr lang="ja-JP" altLang="en-US" sz="2000" b="1" dirty="0" smtClean="0">
                <a:solidFill>
                  <a:prstClr val="black"/>
                </a:solidFill>
                <a:latin typeface="メイリオ" panose="020B0604030504040204" pitchFamily="50" charset="-128"/>
                <a:ea typeface="メイリオ" panose="020B0604030504040204" pitchFamily="50" charset="-128"/>
              </a:rPr>
              <a:t>～</a:t>
            </a:r>
            <a:r>
              <a:rPr lang="en-US" altLang="ja-JP" sz="2000" b="1" dirty="0" smtClean="0">
                <a:solidFill>
                  <a:prstClr val="black"/>
                </a:solidFill>
                <a:latin typeface="メイリオ" panose="020B0604030504040204" pitchFamily="50" charset="-128"/>
                <a:ea typeface="メイリオ" panose="020B0604030504040204" pitchFamily="50" charset="-128"/>
              </a:rPr>
              <a:t>2060</a:t>
            </a:r>
            <a:r>
              <a:rPr lang="ja-JP" altLang="en-US" sz="2000" b="1" dirty="0" smtClean="0">
                <a:solidFill>
                  <a:prstClr val="black"/>
                </a:solidFill>
                <a:latin typeface="メイリオ" panose="020B0604030504040204" pitchFamily="50" charset="-128"/>
                <a:ea typeface="メイリオ" panose="020B0604030504040204" pitchFamily="50" charset="-128"/>
              </a:rPr>
              <a:t>年）</a:t>
            </a:r>
            <a:endParaRPr lang="ja-JP" altLang="en-US" sz="2000" b="1" dirty="0">
              <a:solidFill>
                <a:prstClr val="black"/>
              </a:solidFill>
              <a:latin typeface="メイリオ" panose="020B0604030504040204" pitchFamily="50" charset="-128"/>
              <a:ea typeface="メイリオ" panose="020B0604030504040204" pitchFamily="50" charset="-128"/>
            </a:endParaRPr>
          </a:p>
        </p:txBody>
      </p:sp>
      <p:cxnSp>
        <p:nvCxnSpPr>
          <p:cNvPr id="34" name="直線矢印コネクタ 33"/>
          <p:cNvCxnSpPr/>
          <p:nvPr/>
        </p:nvCxnSpPr>
        <p:spPr>
          <a:xfrm flipV="1">
            <a:off x="2109062" y="4244838"/>
            <a:ext cx="2304257" cy="792088"/>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p:nvPr/>
        </p:nvCxnSpPr>
        <p:spPr>
          <a:xfrm flipV="1">
            <a:off x="4448948" y="3645024"/>
            <a:ext cx="2352514" cy="576064"/>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flipV="1">
            <a:off x="6753200" y="2276872"/>
            <a:ext cx="1872208" cy="1404032"/>
          </a:xfrm>
          <a:prstGeom prst="straightConnector1">
            <a:avLst/>
          </a:prstGeom>
          <a:ln>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flipV="1">
            <a:off x="2288704" y="3284984"/>
            <a:ext cx="2376264" cy="792088"/>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2" name="直線矢印コネクタ 41"/>
          <p:cNvCxnSpPr/>
          <p:nvPr/>
        </p:nvCxnSpPr>
        <p:spPr>
          <a:xfrm flipV="1">
            <a:off x="4664968" y="2708920"/>
            <a:ext cx="2088232" cy="576064"/>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cxnSp>
        <p:nvCxnSpPr>
          <p:cNvPr id="46" name="直線矢印コネクタ 45"/>
          <p:cNvCxnSpPr/>
          <p:nvPr/>
        </p:nvCxnSpPr>
        <p:spPr>
          <a:xfrm flipV="1">
            <a:off x="6753207" y="1628800"/>
            <a:ext cx="1152128" cy="1080120"/>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36" name="角丸四角形吹き出し 35"/>
          <p:cNvSpPr/>
          <p:nvPr/>
        </p:nvSpPr>
        <p:spPr>
          <a:xfrm>
            <a:off x="4016896" y="4585688"/>
            <a:ext cx="1296000" cy="571504"/>
          </a:xfrm>
          <a:prstGeom prst="wedgeRoundRectCallout">
            <a:avLst>
              <a:gd name="adj1" fmla="val 20493"/>
              <a:gd name="adj2" fmla="val -132841"/>
              <a:gd name="adj3"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fontAlgn="base">
              <a:spcBef>
                <a:spcPct val="0"/>
              </a:spcBef>
              <a:spcAft>
                <a:spcPct val="0"/>
              </a:spcAft>
            </a:pPr>
            <a:r>
              <a:rPr lang="ja-JP" altLang="en-US" sz="1200" b="1" dirty="0" smtClean="0">
                <a:solidFill>
                  <a:prstClr val="black"/>
                </a:solidFill>
                <a:latin typeface="ＭＳ Ｐゴシック"/>
              </a:rPr>
              <a:t>団塊ジュニア世代</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1971</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74</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sp>
        <p:nvSpPr>
          <p:cNvPr id="37" name="Text Box 9"/>
          <p:cNvSpPr txBox="1">
            <a:spLocks noChangeArrowheads="1"/>
          </p:cNvSpPr>
          <p:nvPr/>
        </p:nvSpPr>
        <p:spPr bwMode="auto">
          <a:xfrm>
            <a:off x="776536" y="223600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597( 5%)</a:t>
            </a:r>
            <a:endParaRPr lang="en-US" altLang="ja-JP" sz="1200" b="1" dirty="0">
              <a:solidFill>
                <a:prstClr val="black"/>
              </a:solidFill>
              <a:latin typeface="ＭＳ ゴシック" pitchFamily="49" charset="-128"/>
              <a:ea typeface="ＭＳ ゴシック" pitchFamily="49" charset="-128"/>
            </a:endParaRPr>
          </a:p>
        </p:txBody>
      </p:sp>
      <p:sp>
        <p:nvSpPr>
          <p:cNvPr id="39" name="Text Box 10"/>
          <p:cNvSpPr txBox="1">
            <a:spLocks noChangeArrowheads="1"/>
          </p:cNvSpPr>
          <p:nvPr/>
        </p:nvSpPr>
        <p:spPr bwMode="auto">
          <a:xfrm>
            <a:off x="776536" y="273049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892( 7%)</a:t>
            </a:r>
            <a:endParaRPr lang="en-US" altLang="ja-JP" sz="1200" b="1" dirty="0">
              <a:solidFill>
                <a:prstClr val="black"/>
              </a:solidFill>
              <a:latin typeface="ＭＳ ゴシック" pitchFamily="49" charset="-128"/>
              <a:ea typeface="ＭＳ ゴシック" pitchFamily="49" charset="-128"/>
            </a:endParaRPr>
          </a:p>
        </p:txBody>
      </p:sp>
      <p:sp>
        <p:nvSpPr>
          <p:cNvPr id="41" name="Text Box 11"/>
          <p:cNvSpPr txBox="1">
            <a:spLocks noChangeArrowheads="1"/>
          </p:cNvSpPr>
          <p:nvPr/>
        </p:nvSpPr>
        <p:spPr bwMode="auto">
          <a:xfrm>
            <a:off x="798612" y="3831451"/>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7,590(61</a:t>
            </a:r>
            <a:r>
              <a:rPr lang="en-US" altLang="ja-JP" sz="1200" b="1" dirty="0">
                <a:solidFill>
                  <a:prstClr val="black"/>
                </a:solidFill>
                <a:latin typeface="ＭＳ ゴシック" pitchFamily="49" charset="-128"/>
                <a:ea typeface="ＭＳ ゴシック" pitchFamily="49" charset="-128"/>
              </a:rPr>
              <a:t>%)</a:t>
            </a:r>
          </a:p>
        </p:txBody>
      </p:sp>
      <p:sp>
        <p:nvSpPr>
          <p:cNvPr id="43" name="Text Box 12"/>
          <p:cNvSpPr txBox="1">
            <a:spLocks noChangeArrowheads="1"/>
          </p:cNvSpPr>
          <p:nvPr/>
        </p:nvSpPr>
        <p:spPr bwMode="auto">
          <a:xfrm>
            <a:off x="790382" y="5127665"/>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3,249(26%)</a:t>
            </a:r>
            <a:endParaRPr lang="en-US" altLang="ja-JP" sz="1200" b="1" dirty="0">
              <a:solidFill>
                <a:prstClr val="black"/>
              </a:solidFill>
              <a:latin typeface="ＭＳ ゴシック" pitchFamily="49" charset="-128"/>
              <a:ea typeface="ＭＳ ゴシック" pitchFamily="49" charset="-128"/>
            </a:endParaRPr>
          </a:p>
        </p:txBody>
      </p:sp>
      <p:sp>
        <p:nvSpPr>
          <p:cNvPr id="44" name="Text Box 13"/>
          <p:cNvSpPr txBox="1">
            <a:spLocks noChangeArrowheads="1"/>
          </p:cNvSpPr>
          <p:nvPr/>
        </p:nvSpPr>
        <p:spPr bwMode="auto">
          <a:xfrm>
            <a:off x="920757" y="1484786"/>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2,361</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45" name="Text Box 9"/>
          <p:cNvSpPr txBox="1">
            <a:spLocks noChangeArrowheads="1"/>
          </p:cNvSpPr>
          <p:nvPr/>
        </p:nvSpPr>
        <p:spPr bwMode="auto">
          <a:xfrm>
            <a:off x="3174876" y="223369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rPr>
              <a:t> 1,407(11%)</a:t>
            </a:r>
            <a:endParaRPr lang="en-US" altLang="ja-JP" sz="1200" b="1" dirty="0">
              <a:solidFill>
                <a:prstClr val="black"/>
              </a:solidFill>
              <a:latin typeface="ＭＳ ゴシック" pitchFamily="49" charset="-128"/>
              <a:ea typeface="ＭＳ ゴシック" pitchFamily="49" charset="-128"/>
            </a:endParaRPr>
          </a:p>
        </p:txBody>
      </p:sp>
      <p:sp>
        <p:nvSpPr>
          <p:cNvPr id="47" name="Text Box 10"/>
          <p:cNvSpPr txBox="1">
            <a:spLocks noChangeArrowheads="1"/>
          </p:cNvSpPr>
          <p:nvPr/>
        </p:nvSpPr>
        <p:spPr bwMode="auto">
          <a:xfrm>
            <a:off x="3174876" y="272818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en-US" altLang="ja-JP" sz="1200" b="1" dirty="0" smtClean="0">
                <a:solidFill>
                  <a:prstClr val="black"/>
                </a:solidFill>
                <a:latin typeface="ＭＳ ゴシック" pitchFamily="49" charset="-128"/>
                <a:ea typeface="ＭＳ ゴシック" pitchFamily="49" charset="-128"/>
              </a:rPr>
              <a:t> 1,517(12%)</a:t>
            </a:r>
            <a:endParaRPr lang="en-US" altLang="ja-JP" sz="1200" b="1" dirty="0">
              <a:solidFill>
                <a:prstClr val="black"/>
              </a:solidFill>
              <a:latin typeface="ＭＳ ゴシック" pitchFamily="49" charset="-128"/>
              <a:ea typeface="ＭＳ ゴシック" pitchFamily="49" charset="-128"/>
            </a:endParaRPr>
          </a:p>
        </p:txBody>
      </p:sp>
      <p:sp>
        <p:nvSpPr>
          <p:cNvPr id="48" name="Text Box 11"/>
          <p:cNvSpPr txBox="1">
            <a:spLocks noChangeArrowheads="1"/>
          </p:cNvSpPr>
          <p:nvPr/>
        </p:nvSpPr>
        <p:spPr bwMode="auto">
          <a:xfrm>
            <a:off x="3174876" y="3829138"/>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7,497(59%)</a:t>
            </a:r>
            <a:endParaRPr lang="en-US" altLang="ja-JP" sz="1200" b="1" dirty="0">
              <a:solidFill>
                <a:prstClr val="black"/>
              </a:solidFill>
              <a:latin typeface="ＭＳ ゴシック" pitchFamily="49" charset="-128"/>
              <a:ea typeface="ＭＳ ゴシック" pitchFamily="49" charset="-128"/>
            </a:endParaRPr>
          </a:p>
        </p:txBody>
      </p:sp>
      <p:sp>
        <p:nvSpPr>
          <p:cNvPr id="49" name="Text Box 12"/>
          <p:cNvSpPr txBox="1">
            <a:spLocks noChangeArrowheads="1"/>
          </p:cNvSpPr>
          <p:nvPr/>
        </p:nvSpPr>
        <p:spPr bwMode="auto">
          <a:xfrm>
            <a:off x="3174876" y="5125354"/>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2,287(18%)</a:t>
            </a:r>
            <a:endParaRPr lang="en-US" altLang="ja-JP" sz="1200" b="1" dirty="0">
              <a:solidFill>
                <a:prstClr val="black"/>
              </a:solidFill>
              <a:latin typeface="ＭＳ ゴシック" pitchFamily="49" charset="-128"/>
              <a:ea typeface="ＭＳ ゴシック" pitchFamily="49" charset="-128"/>
            </a:endParaRPr>
          </a:p>
        </p:txBody>
      </p:sp>
      <p:sp>
        <p:nvSpPr>
          <p:cNvPr id="50" name="Text Box 13"/>
          <p:cNvSpPr txBox="1">
            <a:spLocks noChangeArrowheads="1"/>
          </p:cNvSpPr>
          <p:nvPr/>
        </p:nvSpPr>
        <p:spPr bwMode="auto">
          <a:xfrm>
            <a:off x="3229469" y="1482474"/>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2,806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1" name="Text Box 9"/>
          <p:cNvSpPr txBox="1">
            <a:spLocks noChangeArrowheads="1"/>
          </p:cNvSpPr>
          <p:nvPr/>
        </p:nvSpPr>
        <p:spPr bwMode="auto">
          <a:xfrm>
            <a:off x="5601073" y="223600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2,179(18%)</a:t>
            </a:r>
            <a:endParaRPr lang="en-US" altLang="ja-JP" sz="1200" b="1" dirty="0">
              <a:solidFill>
                <a:prstClr val="black"/>
              </a:solidFill>
              <a:latin typeface="ＭＳ ゴシック" pitchFamily="49" charset="-128"/>
              <a:ea typeface="ＭＳ ゴシック" pitchFamily="49" charset="-128"/>
            </a:endParaRPr>
          </a:p>
        </p:txBody>
      </p:sp>
      <p:sp>
        <p:nvSpPr>
          <p:cNvPr id="52" name="Text Box 10"/>
          <p:cNvSpPr txBox="1">
            <a:spLocks noChangeArrowheads="1"/>
          </p:cNvSpPr>
          <p:nvPr/>
        </p:nvSpPr>
        <p:spPr bwMode="auto">
          <a:xfrm>
            <a:off x="5601073" y="2730498"/>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1,479(12%)</a:t>
            </a:r>
            <a:endParaRPr lang="en-US" altLang="ja-JP" sz="1200" b="1" dirty="0">
              <a:solidFill>
                <a:prstClr val="black"/>
              </a:solidFill>
              <a:latin typeface="ＭＳ ゴシック" pitchFamily="49" charset="-128"/>
              <a:ea typeface="ＭＳ ゴシック" pitchFamily="49" charset="-128"/>
            </a:endParaRPr>
          </a:p>
        </p:txBody>
      </p:sp>
      <p:sp>
        <p:nvSpPr>
          <p:cNvPr id="53" name="Text Box 11"/>
          <p:cNvSpPr txBox="1">
            <a:spLocks noChangeArrowheads="1"/>
          </p:cNvSpPr>
          <p:nvPr/>
        </p:nvSpPr>
        <p:spPr bwMode="auto">
          <a:xfrm>
            <a:off x="5623148" y="3831451"/>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6,559(54%)</a:t>
            </a:r>
            <a:endParaRPr lang="en-US" altLang="ja-JP" sz="1200" b="1" dirty="0">
              <a:solidFill>
                <a:prstClr val="black"/>
              </a:solidFill>
              <a:latin typeface="ＭＳ ゴシック" pitchFamily="49" charset="-128"/>
              <a:ea typeface="ＭＳ ゴシック" pitchFamily="49" charset="-128"/>
            </a:endParaRPr>
          </a:p>
        </p:txBody>
      </p:sp>
      <p:sp>
        <p:nvSpPr>
          <p:cNvPr id="54" name="Text Box 12"/>
          <p:cNvSpPr txBox="1">
            <a:spLocks noChangeArrowheads="1"/>
          </p:cNvSpPr>
          <p:nvPr/>
        </p:nvSpPr>
        <p:spPr bwMode="auto">
          <a:xfrm>
            <a:off x="5623148" y="5127665"/>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1,849(15%)</a:t>
            </a:r>
            <a:endParaRPr lang="en-US" altLang="ja-JP" sz="1200" b="1" dirty="0">
              <a:solidFill>
                <a:prstClr val="black"/>
              </a:solidFill>
              <a:latin typeface="ＭＳ ゴシック" pitchFamily="49" charset="-128"/>
              <a:ea typeface="ＭＳ ゴシック" pitchFamily="49" charset="-128"/>
            </a:endParaRPr>
          </a:p>
        </p:txBody>
      </p:sp>
      <p:sp>
        <p:nvSpPr>
          <p:cNvPr id="55" name="Text Box 13"/>
          <p:cNvSpPr txBox="1">
            <a:spLocks noChangeArrowheads="1"/>
          </p:cNvSpPr>
          <p:nvPr/>
        </p:nvSpPr>
        <p:spPr bwMode="auto">
          <a:xfrm>
            <a:off x="5677743" y="1484786"/>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a:solidFill>
                  <a:prstClr val="black"/>
                </a:solidFill>
                <a:latin typeface="ＭＳ ゴシック" pitchFamily="49" charset="-128"/>
                <a:ea typeface="ＭＳ ゴシック" pitchFamily="49" charset="-128"/>
              </a:rPr>
              <a:t>1</a:t>
            </a:r>
            <a:r>
              <a:rPr lang="ja-JP" altLang="en-US" sz="1300" b="1" dirty="0" smtClean="0">
                <a:solidFill>
                  <a:prstClr val="black"/>
                </a:solidFill>
                <a:latin typeface="ＭＳ ゴシック" pitchFamily="49" charset="-128"/>
                <a:ea typeface="ＭＳ ゴシック" pitchFamily="49" charset="-128"/>
              </a:rPr>
              <a:t>億</a:t>
            </a:r>
            <a:r>
              <a:rPr lang="en-US" altLang="ja-JP" sz="1300" b="1" dirty="0" smtClean="0">
                <a:solidFill>
                  <a:prstClr val="black"/>
                </a:solidFill>
                <a:latin typeface="ＭＳ ゴシック" pitchFamily="49" charset="-128"/>
                <a:ea typeface="ＭＳ ゴシック" pitchFamily="49" charset="-128"/>
              </a:rPr>
              <a:t>2,066</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56" name="Text Box 9"/>
          <p:cNvSpPr txBox="1">
            <a:spLocks noChangeArrowheads="1"/>
          </p:cNvSpPr>
          <p:nvPr/>
        </p:nvSpPr>
        <p:spPr bwMode="auto">
          <a:xfrm>
            <a:off x="7905328" y="223553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75</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2,336(27%)</a:t>
            </a:r>
            <a:endParaRPr lang="en-US" altLang="ja-JP" sz="1200" b="1" dirty="0">
              <a:solidFill>
                <a:prstClr val="black"/>
              </a:solidFill>
              <a:latin typeface="ＭＳ ゴシック" pitchFamily="49" charset="-128"/>
              <a:ea typeface="ＭＳ ゴシック" pitchFamily="49" charset="-128"/>
            </a:endParaRPr>
          </a:p>
        </p:txBody>
      </p:sp>
      <p:sp>
        <p:nvSpPr>
          <p:cNvPr id="57" name="Text Box 10"/>
          <p:cNvSpPr txBox="1">
            <a:spLocks noChangeArrowheads="1"/>
          </p:cNvSpPr>
          <p:nvPr/>
        </p:nvSpPr>
        <p:spPr bwMode="auto">
          <a:xfrm>
            <a:off x="7902896" y="2730027"/>
            <a:ext cx="1562100" cy="461655"/>
          </a:xfrm>
          <a:prstGeom prst="rect">
            <a:avLst/>
          </a:prstGeom>
          <a:noFill/>
          <a:ln w="12700" algn="ctr">
            <a:noFill/>
            <a:miter lim="800000"/>
            <a:headEnd/>
            <a:tailEnd/>
          </a:ln>
        </p:spPr>
        <p:txBody>
          <a:bodyPr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65</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74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1,128(13%)</a:t>
            </a:r>
            <a:endParaRPr lang="en-US" altLang="ja-JP" sz="1200" b="1" dirty="0">
              <a:solidFill>
                <a:prstClr val="black"/>
              </a:solidFill>
              <a:latin typeface="ＭＳ ゴシック" pitchFamily="49" charset="-128"/>
              <a:ea typeface="ＭＳ ゴシック" pitchFamily="49" charset="-128"/>
            </a:endParaRPr>
          </a:p>
        </p:txBody>
      </p:sp>
      <p:sp>
        <p:nvSpPr>
          <p:cNvPr id="58" name="Text Box 11"/>
          <p:cNvSpPr txBox="1">
            <a:spLocks noChangeArrowheads="1"/>
          </p:cNvSpPr>
          <p:nvPr/>
        </p:nvSpPr>
        <p:spPr bwMode="auto">
          <a:xfrm>
            <a:off x="7927404" y="3830978"/>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en-US" altLang="ja-JP" sz="1200" b="1" dirty="0">
                <a:solidFill>
                  <a:prstClr val="black"/>
                </a:solidFill>
                <a:latin typeface="ＭＳ ゴシック" pitchFamily="49" charset="-128"/>
                <a:ea typeface="ＭＳ ゴシック" pitchFamily="49" charset="-128"/>
              </a:rPr>
              <a:t>20</a:t>
            </a: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64</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4,105(47%)</a:t>
            </a:r>
            <a:endParaRPr lang="en-US" altLang="ja-JP" sz="1200" b="1" dirty="0">
              <a:solidFill>
                <a:prstClr val="black"/>
              </a:solidFill>
              <a:latin typeface="ＭＳ ゴシック" pitchFamily="49" charset="-128"/>
              <a:ea typeface="ＭＳ ゴシック" pitchFamily="49" charset="-128"/>
            </a:endParaRPr>
          </a:p>
        </p:txBody>
      </p:sp>
      <p:sp>
        <p:nvSpPr>
          <p:cNvPr id="59" name="Text Box 12"/>
          <p:cNvSpPr txBox="1">
            <a:spLocks noChangeArrowheads="1"/>
          </p:cNvSpPr>
          <p:nvPr/>
        </p:nvSpPr>
        <p:spPr bwMode="auto">
          <a:xfrm>
            <a:off x="7905328" y="5127194"/>
            <a:ext cx="1202060" cy="461655"/>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200" b="1" dirty="0">
                <a:solidFill>
                  <a:prstClr val="black"/>
                </a:solidFill>
                <a:latin typeface="ＭＳ ゴシック" pitchFamily="49" charset="-128"/>
                <a:ea typeface="ＭＳ ゴシック" pitchFamily="49" charset="-128"/>
              </a:rPr>
              <a:t>～</a:t>
            </a:r>
            <a:r>
              <a:rPr lang="en-US" altLang="ja-JP" sz="1200" b="1" dirty="0">
                <a:solidFill>
                  <a:prstClr val="black"/>
                </a:solidFill>
                <a:latin typeface="ＭＳ ゴシック" pitchFamily="49" charset="-128"/>
                <a:ea typeface="ＭＳ ゴシック" pitchFamily="49" charset="-128"/>
              </a:rPr>
              <a:t>19</a:t>
            </a:r>
            <a:r>
              <a:rPr lang="ja-JP" altLang="en-US" sz="1200" b="1" dirty="0">
                <a:solidFill>
                  <a:prstClr val="black"/>
                </a:solidFill>
                <a:latin typeface="ＭＳ ゴシック" pitchFamily="49" charset="-128"/>
                <a:ea typeface="ＭＳ ゴシック" pitchFamily="49" charset="-128"/>
              </a:rPr>
              <a:t>歳　</a:t>
            </a:r>
          </a:p>
          <a:p>
            <a:pPr fontAlgn="base">
              <a:spcBef>
                <a:spcPct val="0"/>
              </a:spcBef>
              <a:spcAft>
                <a:spcPct val="0"/>
              </a:spcAft>
            </a:pPr>
            <a:r>
              <a:rPr lang="ja-JP" altLang="en-US" sz="1200" b="1" dirty="0" smtClean="0">
                <a:solidFill>
                  <a:prstClr val="black"/>
                </a:solidFill>
                <a:latin typeface="ＭＳ ゴシック" pitchFamily="49" charset="-128"/>
                <a:ea typeface="ＭＳ ゴシック" pitchFamily="49" charset="-128"/>
              </a:rPr>
              <a:t> </a:t>
            </a:r>
            <a:r>
              <a:rPr lang="en-US" altLang="ja-JP" sz="1200" b="1" dirty="0" smtClean="0">
                <a:solidFill>
                  <a:prstClr val="black"/>
                </a:solidFill>
                <a:latin typeface="ＭＳ ゴシック" pitchFamily="49" charset="-128"/>
                <a:ea typeface="ＭＳ ゴシック" pitchFamily="49" charset="-128"/>
              </a:rPr>
              <a:t>1,104(13%)</a:t>
            </a:r>
            <a:endParaRPr lang="en-US" altLang="ja-JP" sz="1200" b="1" dirty="0">
              <a:solidFill>
                <a:prstClr val="black"/>
              </a:solidFill>
              <a:latin typeface="ＭＳ ゴシック" pitchFamily="49" charset="-128"/>
              <a:ea typeface="ＭＳ ゴシック" pitchFamily="49" charset="-128"/>
            </a:endParaRPr>
          </a:p>
        </p:txBody>
      </p:sp>
      <p:sp>
        <p:nvSpPr>
          <p:cNvPr id="60" name="Text Box 13"/>
          <p:cNvSpPr txBox="1">
            <a:spLocks noChangeArrowheads="1"/>
          </p:cNvSpPr>
          <p:nvPr/>
        </p:nvSpPr>
        <p:spPr bwMode="auto">
          <a:xfrm>
            <a:off x="7977339" y="1484313"/>
            <a:ext cx="1367954" cy="492432"/>
          </a:xfrm>
          <a:prstGeom prst="rect">
            <a:avLst/>
          </a:prstGeom>
          <a:noFill/>
          <a:ln w="12700" algn="ctr">
            <a:noFill/>
            <a:miter lim="800000"/>
            <a:headEnd/>
            <a:tailEnd/>
          </a:ln>
        </p:spPr>
        <p:txBody>
          <a:bodyPr wrap="square" lIns="91428" tIns="45715" rIns="91428" bIns="45715">
            <a:spAutoFit/>
          </a:bodyPr>
          <a:lstStyle/>
          <a:p>
            <a:pPr fontAlgn="base">
              <a:spcBef>
                <a:spcPct val="50000"/>
              </a:spcBef>
              <a:spcAft>
                <a:spcPct val="0"/>
              </a:spcAft>
            </a:pPr>
            <a:r>
              <a:rPr lang="ja-JP" altLang="en-US" sz="1300" b="1" dirty="0">
                <a:solidFill>
                  <a:prstClr val="black"/>
                </a:solidFill>
                <a:latin typeface="ＭＳ ゴシック" pitchFamily="49" charset="-128"/>
                <a:ea typeface="ＭＳ ゴシック" pitchFamily="49" charset="-128"/>
              </a:rPr>
              <a:t>総人口</a:t>
            </a:r>
          </a:p>
          <a:p>
            <a:pPr fontAlgn="base">
              <a:spcBef>
                <a:spcPct val="0"/>
              </a:spcBef>
              <a:spcAft>
                <a:spcPct val="0"/>
              </a:spcAft>
            </a:pPr>
            <a:r>
              <a:rPr lang="ja-JP" altLang="en-US" sz="1300" b="1" dirty="0">
                <a:solidFill>
                  <a:prstClr val="black"/>
                </a:solidFill>
                <a:latin typeface="ＭＳ ゴシック" pitchFamily="49" charset="-128"/>
                <a:ea typeface="ＭＳ ゴシック" pitchFamily="49" charset="-128"/>
              </a:rPr>
              <a:t>　</a:t>
            </a:r>
            <a:r>
              <a:rPr lang="en-US" altLang="ja-JP" sz="1300" b="1" dirty="0" smtClean="0">
                <a:solidFill>
                  <a:prstClr val="black"/>
                </a:solidFill>
                <a:latin typeface="ＭＳ ゴシック" pitchFamily="49" charset="-128"/>
                <a:ea typeface="ＭＳ ゴシック" pitchFamily="49" charset="-128"/>
              </a:rPr>
              <a:t>  8,674</a:t>
            </a:r>
            <a:r>
              <a:rPr lang="ja-JP" altLang="en-US" sz="1300" b="1" dirty="0" smtClean="0">
                <a:solidFill>
                  <a:prstClr val="black"/>
                </a:solidFill>
                <a:latin typeface="ＭＳ ゴシック" pitchFamily="49" charset="-128"/>
                <a:ea typeface="ＭＳ ゴシック" pitchFamily="49" charset="-128"/>
              </a:rPr>
              <a:t>万人</a:t>
            </a:r>
            <a:endParaRPr lang="ja-JP" altLang="en-US" sz="1300" b="1" dirty="0">
              <a:solidFill>
                <a:prstClr val="black"/>
              </a:solidFill>
              <a:latin typeface="ＭＳ ゴシック" pitchFamily="49" charset="-128"/>
              <a:ea typeface="ＭＳ ゴシック" pitchFamily="49" charset="-128"/>
            </a:endParaRPr>
          </a:p>
        </p:txBody>
      </p:sp>
      <p:sp>
        <p:nvSpPr>
          <p:cNvPr id="61" name="テキスト ボックス 60"/>
          <p:cNvSpPr txBox="1"/>
          <p:nvPr/>
        </p:nvSpPr>
        <p:spPr>
          <a:xfrm>
            <a:off x="43204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2" name="テキスト ボックス 61"/>
          <p:cNvSpPr txBox="1"/>
          <p:nvPr/>
        </p:nvSpPr>
        <p:spPr>
          <a:xfrm>
            <a:off x="268968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3" name="テキスト ボックス 62"/>
          <p:cNvSpPr txBox="1"/>
          <p:nvPr/>
        </p:nvSpPr>
        <p:spPr>
          <a:xfrm>
            <a:off x="5172792"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4" name="テキスト ボックス 63"/>
          <p:cNvSpPr txBox="1"/>
          <p:nvPr/>
        </p:nvSpPr>
        <p:spPr>
          <a:xfrm>
            <a:off x="7632848" y="1454667"/>
            <a:ext cx="41649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歳</a:t>
            </a:r>
            <a:endParaRPr lang="ja-JP" altLang="en-US" sz="1000" dirty="0">
              <a:solidFill>
                <a:prstClr val="black"/>
              </a:solidFill>
            </a:endParaRPr>
          </a:p>
        </p:txBody>
      </p:sp>
      <p:sp>
        <p:nvSpPr>
          <p:cNvPr id="65" name="テキスト ボックス 64"/>
          <p:cNvSpPr txBox="1"/>
          <p:nvPr/>
        </p:nvSpPr>
        <p:spPr>
          <a:xfrm>
            <a:off x="2243992" y="5877352"/>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6" name="テキスト ボックス 65"/>
          <p:cNvSpPr txBox="1"/>
          <p:nvPr/>
        </p:nvSpPr>
        <p:spPr>
          <a:xfrm>
            <a:off x="4604835" y="5863704"/>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7" name="テキスト ボックス 66"/>
          <p:cNvSpPr txBox="1"/>
          <p:nvPr/>
        </p:nvSpPr>
        <p:spPr>
          <a:xfrm>
            <a:off x="6994176" y="5864571"/>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68" name="テキスト ボックス 67"/>
          <p:cNvSpPr txBox="1"/>
          <p:nvPr/>
        </p:nvSpPr>
        <p:spPr>
          <a:xfrm>
            <a:off x="9489504" y="5872088"/>
            <a:ext cx="504056" cy="246221"/>
          </a:xfrm>
          <a:prstGeom prst="rect">
            <a:avLst/>
          </a:prstGeom>
          <a:noFill/>
        </p:spPr>
        <p:txBody>
          <a:bodyPr wrap="square" rtlCol="0">
            <a:spAutoFit/>
          </a:bodyPr>
          <a:lstStyle/>
          <a:p>
            <a:pPr fontAlgn="base">
              <a:spcBef>
                <a:spcPct val="0"/>
              </a:spcBef>
              <a:spcAft>
                <a:spcPct val="0"/>
              </a:spcAft>
            </a:pPr>
            <a:r>
              <a:rPr lang="ja-JP" altLang="en-US" sz="1000" dirty="0" smtClean="0">
                <a:solidFill>
                  <a:prstClr val="black"/>
                </a:solidFill>
              </a:rPr>
              <a:t>万人</a:t>
            </a:r>
            <a:endParaRPr lang="ja-JP" altLang="en-US" sz="1000" dirty="0">
              <a:solidFill>
                <a:prstClr val="black"/>
              </a:solidFill>
            </a:endParaRPr>
          </a:p>
        </p:txBody>
      </p:sp>
      <p:sp>
        <p:nvSpPr>
          <p:cNvPr id="33" name="角丸四角形吹き出し 32"/>
          <p:cNvSpPr/>
          <p:nvPr/>
        </p:nvSpPr>
        <p:spPr>
          <a:xfrm>
            <a:off x="4112661" y="2383747"/>
            <a:ext cx="1079976" cy="571504"/>
          </a:xfrm>
          <a:prstGeom prst="wedgeRoundRectCallout">
            <a:avLst>
              <a:gd name="adj1" fmla="val 45061"/>
              <a:gd name="adj2" fmla="val 84471"/>
              <a:gd name="adj3" fmla="val 16667"/>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fontAlgn="base">
              <a:spcBef>
                <a:spcPct val="0"/>
              </a:spcBef>
              <a:spcAft>
                <a:spcPct val="0"/>
              </a:spcAft>
            </a:pPr>
            <a:r>
              <a:rPr lang="ja-JP" altLang="en-US" sz="1200" b="1" dirty="0" smtClean="0">
                <a:solidFill>
                  <a:prstClr val="black"/>
                </a:solidFill>
                <a:latin typeface="ＭＳ Ｐゴシック"/>
              </a:rPr>
              <a:t>団塊世代</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1947</a:t>
            </a:r>
            <a:r>
              <a:rPr lang="ja-JP" altLang="en-US" sz="1200" b="1" dirty="0" smtClean="0">
                <a:solidFill>
                  <a:prstClr val="black"/>
                </a:solidFill>
                <a:latin typeface="ＭＳ Ｐゴシック"/>
              </a:rPr>
              <a:t>～</a:t>
            </a:r>
            <a:r>
              <a:rPr lang="en-US" altLang="ja-JP" sz="1200" b="1" dirty="0" smtClean="0">
                <a:solidFill>
                  <a:prstClr val="black"/>
                </a:solidFill>
                <a:latin typeface="ＭＳ Ｐゴシック"/>
              </a:rPr>
              <a:t>49</a:t>
            </a:r>
            <a:r>
              <a:rPr lang="ja-JP" altLang="en-US" sz="1200" b="1" dirty="0" smtClean="0">
                <a:solidFill>
                  <a:prstClr val="black"/>
                </a:solidFill>
                <a:latin typeface="ＭＳ Ｐゴシック"/>
              </a:rPr>
              <a:t>年</a:t>
            </a:r>
            <a:endParaRPr lang="en-US" altLang="ja-JP" sz="1200" b="1" dirty="0" smtClean="0">
              <a:solidFill>
                <a:prstClr val="black"/>
              </a:solidFill>
              <a:latin typeface="ＭＳ Ｐゴシック"/>
            </a:endParaRPr>
          </a:p>
          <a:p>
            <a:pPr algn="ctr" fontAlgn="base">
              <a:spcBef>
                <a:spcPct val="0"/>
              </a:spcBef>
              <a:spcAft>
                <a:spcPct val="0"/>
              </a:spcAft>
            </a:pPr>
            <a:r>
              <a:rPr lang="ja-JP" altLang="en-US" sz="1200" b="1" dirty="0" smtClean="0">
                <a:solidFill>
                  <a:prstClr val="black"/>
                </a:solidFill>
                <a:latin typeface="ＭＳ Ｐゴシック"/>
              </a:rPr>
              <a:t>生まれ）</a:t>
            </a:r>
            <a:endParaRPr lang="ja-JP" altLang="en-US" sz="1200" b="1" dirty="0">
              <a:solidFill>
                <a:prstClr val="black"/>
              </a:solidFill>
              <a:latin typeface="ＭＳ Ｐゴシック"/>
            </a:endParaRPr>
          </a:p>
        </p:txBody>
      </p:sp>
      <p:pic>
        <p:nvPicPr>
          <p:cNvPr id="7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75" y="315957"/>
            <a:ext cx="13296901" cy="13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a:t>
            </a:fld>
            <a:endParaRPr kumimoji="1" lang="ja-JP" altLang="en-US" sz="2000" dirty="0">
              <a:solidFill>
                <a:schemeClr val="tx1"/>
              </a:solidFill>
            </a:endParaRPr>
          </a:p>
        </p:txBody>
      </p:sp>
    </p:spTree>
    <p:extLst>
      <p:ext uri="{BB962C8B-B14F-4D97-AF65-F5344CB8AC3E}">
        <p14:creationId xmlns:p14="http://schemas.microsoft.com/office/powerpoint/2010/main" val="3400390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8464" y="116632"/>
            <a:ext cx="9649072" cy="720080"/>
          </a:xfrm>
          <a:solidFill>
            <a:schemeClr val="accent1"/>
          </a:solidFill>
          <a:ln>
            <a:solidFill>
              <a:schemeClr val="tx2">
                <a:lumMod val="60000"/>
                <a:lumOff val="40000"/>
              </a:schemeClr>
            </a:solidFill>
          </a:ln>
        </p:spPr>
        <p:txBody>
          <a:bodyPr>
            <a:norm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各都道府県における医療勤務環境改善支援センターの設置状況</a:t>
            </a:r>
            <a: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（平成２７年１月</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１４</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日現在）</a:t>
            </a:r>
            <a:endPar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28464" y="5110152"/>
            <a:ext cx="9649072" cy="1631216"/>
          </a:xfrm>
          <a:prstGeom prst="rect">
            <a:avLst/>
          </a:prstGeom>
        </p:spPr>
        <p:txBody>
          <a:bodyPr wrap="square">
            <a:spAutoFit/>
          </a:bodyPr>
          <a:lstStyle/>
          <a:p>
            <a:pPr marL="142875" indent="-142875">
              <a:lnSpc>
                <a:spcPts val="2000"/>
              </a:lnSpc>
            </a:pP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医療勤務環境改善に関する改正医療法の規定が平成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日に施行され、都道府県に</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の設置に努める義務</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がある</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ことにかんがみ、</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各都道府県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に対して、可能な限り平成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を設置するよう要請</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している。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42875" indent="212725">
              <a:lnSpc>
                <a:spcPts val="2000"/>
              </a:lnSpc>
            </a:pP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を未設置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では、社会保険労務士による「医療労務管理相談コーナー」（都道府県労働局の委託事業）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を暫定的</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設置し</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ている。</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この場合、</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可能な限り平成</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年度中</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にセンター</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を設置し、暫定的な</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解消が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求められること</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各道府県</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へ周知して</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28464" y="980728"/>
            <a:ext cx="9649072" cy="3960440"/>
          </a:xfrm>
          <a:prstGeom prst="rect">
            <a:avLst/>
          </a:prstGeom>
          <a:noFill/>
          <a:ln w="38100" cap="rnd">
            <a:solidFill>
              <a:schemeClr val="tx2">
                <a:lumMod val="60000"/>
                <a:lumOff val="40000"/>
              </a:schemeClr>
            </a:solidFill>
            <a:round/>
          </a:ln>
        </p:spPr>
        <p:txBody>
          <a:bodyPr wrap="square" rtlCol="0" anchor="ctr" anchorCtr="0">
            <a:normAutofit/>
          </a:bodyPr>
          <a:lstStyle/>
          <a:p>
            <a:pPr>
              <a:lnSpc>
                <a:spcPts val="2700"/>
              </a:lnSpc>
            </a:pPr>
            <a:r>
              <a:rPr lang="ja-JP" altLang="en-US" sz="1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２７年１月</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１４</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府</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で設置済み</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直営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県 （福岡県、岐阜県、静岡県、神奈川県）</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直営（一部委託）：１都 （東京都）</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14375">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委託　　　　　　：７府県 　県医師会へ委託</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：三重県、岡山県</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indent="3767138">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県病院協会へ委託　：滋賀県、奈良県、和歌山県</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3767138">
              <a:lnSpc>
                <a:spcPts val="2700"/>
              </a:lnSpc>
            </a:pPr>
            <a:r>
              <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私立病院協会へ委託：京都府、大阪府</a:t>
            </a: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723900">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平成</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２６年度中</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２５都道府県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で設置される予定。</a:t>
            </a:r>
            <a:endParaRPr lang="en-US" altLang="ja-JP"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平成２７年度までに、さらに</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１６県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で設置される予定。</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endParaRPr lang="en-US"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7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設置時期が未定であるのは、</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６県</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大かっこ 2"/>
          <p:cNvSpPr/>
          <p:nvPr/>
        </p:nvSpPr>
        <p:spPr>
          <a:xfrm>
            <a:off x="4078339" y="2115403"/>
            <a:ext cx="5379560" cy="996287"/>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39</a:t>
            </a:fld>
            <a:endParaRPr kumimoji="1" lang="ja-JP" altLang="en-US" sz="2000" dirty="0">
              <a:solidFill>
                <a:schemeClr val="tx1"/>
              </a:solidFill>
            </a:endParaRPr>
          </a:p>
        </p:txBody>
      </p:sp>
    </p:spTree>
    <p:extLst>
      <p:ext uri="{BB962C8B-B14F-4D97-AF65-F5344CB8AC3E}">
        <p14:creationId xmlns:p14="http://schemas.microsoft.com/office/powerpoint/2010/main" val="6731228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弧 15"/>
          <p:cNvSpPr/>
          <p:nvPr/>
        </p:nvSpPr>
        <p:spPr>
          <a:xfrm>
            <a:off x="1060905" y="3981160"/>
            <a:ext cx="7919026" cy="1833129"/>
          </a:xfrm>
          <a:custGeom>
            <a:avLst/>
            <a:gdLst>
              <a:gd name="connsiteX0" fmla="*/ 204050 w 7270096"/>
              <a:gd name="connsiteY0" fmla="*/ 648938 h 1938081"/>
              <a:gd name="connsiteX1" fmla="*/ 3642779 w 7270096"/>
              <a:gd name="connsiteY1" fmla="*/ 1 h 1938081"/>
              <a:gd name="connsiteX2" fmla="*/ 7126548 w 7270096"/>
              <a:gd name="connsiteY2" fmla="*/ 699409 h 1938081"/>
              <a:gd name="connsiteX3" fmla="*/ 3635048 w 7270096"/>
              <a:gd name="connsiteY3" fmla="*/ 969041 h 1938081"/>
              <a:gd name="connsiteX4" fmla="*/ 204050 w 7270096"/>
              <a:gd name="connsiteY4" fmla="*/ 648938 h 1938081"/>
              <a:gd name="connsiteX0" fmla="*/ 204050 w 7270096"/>
              <a:gd name="connsiteY0" fmla="*/ 648938 h 1938081"/>
              <a:gd name="connsiteX1" fmla="*/ 3642779 w 7270096"/>
              <a:gd name="connsiteY1" fmla="*/ 1 h 1938081"/>
              <a:gd name="connsiteX2" fmla="*/ 7126548 w 7270096"/>
              <a:gd name="connsiteY2" fmla="*/ 699409 h 1938081"/>
              <a:gd name="connsiteX0" fmla="*/ 0 w 6922498"/>
              <a:gd name="connsiteY0" fmla="*/ 837624 h 1157727"/>
              <a:gd name="connsiteX1" fmla="*/ 3438729 w 6922498"/>
              <a:gd name="connsiteY1" fmla="*/ 188687 h 1157727"/>
              <a:gd name="connsiteX2" fmla="*/ 6922498 w 6922498"/>
              <a:gd name="connsiteY2" fmla="*/ 888095 h 1157727"/>
              <a:gd name="connsiteX3" fmla="*/ 3430998 w 6922498"/>
              <a:gd name="connsiteY3" fmla="*/ 1157727 h 1157727"/>
              <a:gd name="connsiteX4" fmla="*/ 0 w 6922498"/>
              <a:gd name="connsiteY4" fmla="*/ 837624 h 1157727"/>
              <a:gd name="connsiteX0" fmla="*/ 0 w 6922498"/>
              <a:gd name="connsiteY0" fmla="*/ 837624 h 1157727"/>
              <a:gd name="connsiteX1" fmla="*/ 2800100 w 6922498"/>
              <a:gd name="connsiteY1" fmla="*/ 1 h 1157727"/>
              <a:gd name="connsiteX2" fmla="*/ 6922498 w 6922498"/>
              <a:gd name="connsiteY2" fmla="*/ 888095 h 1157727"/>
              <a:gd name="connsiteX0" fmla="*/ 0 w 6922498"/>
              <a:gd name="connsiteY0" fmla="*/ 895154 h 1215257"/>
              <a:gd name="connsiteX1" fmla="*/ 3438729 w 6922498"/>
              <a:gd name="connsiteY1" fmla="*/ 246217 h 1215257"/>
              <a:gd name="connsiteX2" fmla="*/ 6922498 w 6922498"/>
              <a:gd name="connsiteY2" fmla="*/ 945625 h 1215257"/>
              <a:gd name="connsiteX3" fmla="*/ 3430998 w 6922498"/>
              <a:gd name="connsiteY3" fmla="*/ 1215257 h 1215257"/>
              <a:gd name="connsiteX4" fmla="*/ 0 w 6922498"/>
              <a:gd name="connsiteY4" fmla="*/ 895154 h 1215257"/>
              <a:gd name="connsiteX0" fmla="*/ 0 w 6922498"/>
              <a:gd name="connsiteY0" fmla="*/ 895154 h 1215257"/>
              <a:gd name="connsiteX1" fmla="*/ 3239418 w 6922498"/>
              <a:gd name="connsiteY1" fmla="*/ 1 h 1215257"/>
              <a:gd name="connsiteX2" fmla="*/ 6922498 w 6922498"/>
              <a:gd name="connsiteY2" fmla="*/ 945625 h 1215257"/>
            </a:gdLst>
            <a:ahLst/>
            <a:cxnLst>
              <a:cxn ang="0">
                <a:pos x="connsiteX0" y="connsiteY0"/>
              </a:cxn>
              <a:cxn ang="0">
                <a:pos x="connsiteX1" y="connsiteY1"/>
              </a:cxn>
              <a:cxn ang="0">
                <a:pos x="connsiteX2" y="connsiteY2"/>
              </a:cxn>
            </a:cxnLst>
            <a:rect l="l" t="t" r="r" b="b"/>
            <a:pathLst>
              <a:path w="6922498" h="1215257" stroke="0" extrusionOk="0">
                <a:moveTo>
                  <a:pt x="0" y="895154"/>
                </a:moveTo>
                <a:cubicBezTo>
                  <a:pt x="511204" y="505759"/>
                  <a:pt x="1891172" y="245340"/>
                  <a:pt x="3438729" y="246217"/>
                </a:cubicBezTo>
                <a:cubicBezTo>
                  <a:pt x="5053899" y="247133"/>
                  <a:pt x="6473084" y="532051"/>
                  <a:pt x="6922498" y="945625"/>
                </a:cubicBezTo>
                <a:lnTo>
                  <a:pt x="3430998" y="1215257"/>
                </a:lnTo>
                <a:lnTo>
                  <a:pt x="0" y="895154"/>
                </a:lnTo>
                <a:close/>
              </a:path>
              <a:path w="6922498" h="1215257" fill="none">
                <a:moveTo>
                  <a:pt x="0" y="895154"/>
                </a:moveTo>
                <a:cubicBezTo>
                  <a:pt x="511204" y="505759"/>
                  <a:pt x="1691861" y="-876"/>
                  <a:pt x="3239418" y="1"/>
                </a:cubicBezTo>
                <a:cubicBezTo>
                  <a:pt x="4854588" y="917"/>
                  <a:pt x="6473084" y="532051"/>
                  <a:pt x="6922498" y="945625"/>
                </a:cubicBezTo>
              </a:path>
            </a:pathLst>
          </a:custGeom>
          <a:ln w="3460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68" name="Picture 7" descr="イラスト"/>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828"/>
                    </a14:imgEffect>
                  </a14:imgLayer>
                </a14:imgProps>
              </a:ext>
            </a:extLst>
          </a:blip>
          <a:srcRect/>
          <a:stretch>
            <a:fillRect/>
          </a:stretch>
        </p:blipFill>
        <p:spPr bwMode="auto">
          <a:xfrm>
            <a:off x="5602535" y="3645024"/>
            <a:ext cx="718643" cy="733498"/>
          </a:xfrm>
          <a:prstGeom prst="rect">
            <a:avLst/>
          </a:prstGeom>
          <a:noFill/>
        </p:spPr>
      </p:pic>
      <p:sp>
        <p:nvSpPr>
          <p:cNvPr id="8" name="テキスト ボックス 7"/>
          <p:cNvSpPr txBox="1"/>
          <p:nvPr/>
        </p:nvSpPr>
        <p:spPr>
          <a:xfrm>
            <a:off x="-74961" y="32717"/>
            <a:ext cx="9931332" cy="369332"/>
          </a:xfrm>
          <a:prstGeom prst="rect">
            <a:avLst/>
          </a:prstGeom>
          <a:noFill/>
        </p:spPr>
        <p:txBody>
          <a:bodyPr wrap="square" rtlCol="0">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ナースセンターの機能強化の粗いイメージ</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36863" y="421059"/>
            <a:ext cx="9818078" cy="1959372"/>
          </a:xfrm>
          <a:prstGeom prst="rect">
            <a:avLst/>
          </a:prstGeom>
          <a:noFill/>
          <a:ln w="69850" cmpd="thickThi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ja-JP" altLang="en-US" sz="1000">
              <a:solidFill>
                <a:prstClr val="white"/>
              </a:solidFill>
              <a:latin typeface="HGPｺﾞｼｯｸM" pitchFamily="50" charset="-128"/>
              <a:ea typeface="HGPｺﾞｼｯｸM" pitchFamily="50" charset="-128"/>
            </a:endParaRPr>
          </a:p>
        </p:txBody>
      </p:sp>
      <p:sp>
        <p:nvSpPr>
          <p:cNvPr id="10" name="正方形/長方形 9"/>
          <p:cNvSpPr/>
          <p:nvPr/>
        </p:nvSpPr>
        <p:spPr>
          <a:xfrm>
            <a:off x="35066" y="492737"/>
            <a:ext cx="9819871" cy="188769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marL="174625" indent="-174625">
              <a:lnSpc>
                <a:spcPts val="20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ナースセンターは、届出制度により把握した情報を活用して、離職中の看護師等に対して「求職者」になる前の段階から積極的にアプローチし、「求職者」となる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よう</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働きかける。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そのための体制強化も実施。（例：ナースセンターへのコーディネーター配置、サテライト展開等）</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受け入れる医療機関側へ、地域の看護師等（求職者）を受け入れやすい勤務形態等を提案。</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nSpc>
                <a:spcPts val="2000"/>
              </a:lnSpc>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ナースセンター運営協議会等を活用して、受け入れる医療</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機関（求人</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側</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ニーズも</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汲み取る。</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82550">
              <a:lnSpc>
                <a:spcPts val="2000"/>
              </a:lnSpc>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ナースセンターが医療勤務環境改善支援センターと連携して、「潜在</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看護師等の復職</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支援」と</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55600" indent="95250">
              <a:lnSpc>
                <a:spcPts val="2000"/>
              </a:lnSpc>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「医療機関の勤務</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環境改善による定着</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促進」を一体的に実施</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1" name="Picture 83" descr="C:\Users\THREP\AppData\Local\Microsoft\Windows\Temporary Internet Files\Content.IE5\K3IGGGQG\MC900434814[1].png"/>
          <p:cNvPicPr>
            <a:picLocks noChangeAspect="1" noChangeArrowheads="1"/>
          </p:cNvPicPr>
          <p:nvPr/>
        </p:nvPicPr>
        <p:blipFill>
          <a:blip r:embed="rId5" cstate="print">
            <a:grayscl/>
          </a:blip>
          <a:srcRect/>
          <a:stretch>
            <a:fillRect/>
          </a:stretch>
        </p:blipFill>
        <p:spPr bwMode="auto">
          <a:xfrm>
            <a:off x="4272827" y="3013373"/>
            <a:ext cx="1112222" cy="847675"/>
          </a:xfrm>
          <a:prstGeom prst="rect">
            <a:avLst/>
          </a:prstGeom>
          <a:noFill/>
        </p:spPr>
      </p:pic>
      <p:sp>
        <p:nvSpPr>
          <p:cNvPr id="95" name="角丸四角形 94"/>
          <p:cNvSpPr/>
          <p:nvPr/>
        </p:nvSpPr>
        <p:spPr>
          <a:xfrm>
            <a:off x="764230" y="2485364"/>
            <a:ext cx="3252667" cy="1039150"/>
          </a:xfrm>
          <a:prstGeom prst="roundRect">
            <a:avLst>
              <a:gd name="adj" fmla="val 13229"/>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dirty="0" smtClean="0">
                <a:solidFill>
                  <a:prstClr val="black"/>
                </a:solidFill>
                <a:latin typeface="ＭＳ Ｐゴシック"/>
              </a:rPr>
              <a:t>●届出制度で把握した情報を有効活用</a:t>
            </a:r>
            <a:endParaRPr lang="en-US" altLang="ja-JP" sz="1600" dirty="0" smtClean="0">
              <a:solidFill>
                <a:prstClr val="black"/>
              </a:solidFill>
              <a:latin typeface="ＭＳ Ｐゴシック"/>
            </a:endParaRPr>
          </a:p>
          <a:p>
            <a:pPr marL="177800" indent="-177800"/>
            <a:r>
              <a:rPr lang="ja-JP" altLang="en-US" sz="1600" dirty="0" smtClean="0">
                <a:solidFill>
                  <a:prstClr val="black"/>
                </a:solidFill>
                <a:latin typeface="ＭＳ Ｐゴシック"/>
              </a:rPr>
              <a:t>→潜在看護師等を「求職者」</a:t>
            </a:r>
            <a:r>
              <a:rPr lang="ja-JP" altLang="en-US" sz="1600" dirty="0">
                <a:solidFill>
                  <a:prstClr val="black"/>
                </a:solidFill>
                <a:latin typeface="ＭＳ Ｐゴシック"/>
              </a:rPr>
              <a:t>と</a:t>
            </a:r>
            <a:r>
              <a:rPr lang="ja-JP" altLang="en-US" sz="1600" dirty="0" smtClean="0">
                <a:solidFill>
                  <a:prstClr val="black"/>
                </a:solidFill>
                <a:latin typeface="ＭＳ Ｐゴシック"/>
              </a:rPr>
              <a:t>するサービス提供、復職支援</a:t>
            </a:r>
            <a:endParaRPr lang="en-US" altLang="ja-JP" sz="1600" dirty="0" smtClean="0">
              <a:solidFill>
                <a:prstClr val="black"/>
              </a:solidFill>
              <a:latin typeface="ＭＳ Ｐゴシック"/>
            </a:endParaRPr>
          </a:p>
        </p:txBody>
      </p:sp>
      <p:pic>
        <p:nvPicPr>
          <p:cNvPr id="73" name="Picture 4" descr="WEB（ウェブ）デザイナー"/>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1156" y="5011235"/>
            <a:ext cx="1195621" cy="1087296"/>
          </a:xfrm>
          <a:prstGeom prst="rect">
            <a:avLst/>
          </a:prstGeom>
          <a:noFill/>
          <a:extLst>
            <a:ext uri="{909E8E84-426E-40DD-AFC4-6F175D3DCCD1}">
              <a14:hiddenFill xmlns:a14="http://schemas.microsoft.com/office/drawing/2010/main">
                <a:solidFill>
                  <a:srgbClr val="FFFFFF"/>
                </a:solidFill>
              </a14:hiddenFill>
            </a:ext>
          </a:extLst>
        </p:spPr>
      </p:pic>
      <p:sp>
        <p:nvSpPr>
          <p:cNvPr id="83" name="角丸四角形吹き出し 82"/>
          <p:cNvSpPr/>
          <p:nvPr/>
        </p:nvSpPr>
        <p:spPr>
          <a:xfrm>
            <a:off x="356699" y="6124952"/>
            <a:ext cx="2796121" cy="688424"/>
          </a:xfrm>
          <a:prstGeom prst="wedgeRoundRectCallout">
            <a:avLst>
              <a:gd name="adj1" fmla="val -4378"/>
              <a:gd name="adj2" fmla="val -83552"/>
              <a:gd name="adj3" fmla="val 16667"/>
            </a:avLst>
          </a:prstGeom>
          <a:solidFill>
            <a:schemeClr val="accent2">
              <a:lumMod val="20000"/>
              <a:lumOff val="80000"/>
            </a:schemeClr>
          </a:solidFill>
          <a:ln w="444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944889" y="2420936"/>
            <a:ext cx="1824199" cy="646331"/>
          </a:xfrm>
          <a:prstGeom prst="rect">
            <a:avLst/>
          </a:prstGeom>
          <a:noFill/>
        </p:spPr>
        <p:txBody>
          <a:bodyPr wrap="square" rtlCol="0">
            <a:spAutoFit/>
          </a:bodyPr>
          <a:lstStyle/>
          <a:p>
            <a:pPr marL="177800" indent="-177800" algn="ctr"/>
            <a:r>
              <a:rPr lang="ja-JP" altLang="en-US" b="1" u="sng" dirty="0">
                <a:solidFill>
                  <a:prstClr val="black"/>
                </a:solidFill>
                <a:latin typeface="ＭＳ Ｐゴシック"/>
              </a:rPr>
              <a:t>ナースセンター</a:t>
            </a:r>
            <a:endParaRPr lang="en-US" altLang="ja-JP" b="1" u="sng" dirty="0">
              <a:solidFill>
                <a:prstClr val="black"/>
              </a:solidFill>
              <a:latin typeface="ＭＳ Ｐゴシック"/>
            </a:endParaRPr>
          </a:p>
          <a:p>
            <a:pPr marL="177800" indent="-177800" algn="ctr"/>
            <a:r>
              <a:rPr lang="ja-JP" altLang="en-US" b="1" u="sng" dirty="0">
                <a:solidFill>
                  <a:prstClr val="black"/>
                </a:solidFill>
                <a:latin typeface="ＭＳ Ｐゴシック"/>
              </a:rPr>
              <a:t>（看護協会）</a:t>
            </a:r>
          </a:p>
        </p:txBody>
      </p:sp>
      <p:pic>
        <p:nvPicPr>
          <p:cNvPr id="92" name="図 91"/>
          <p:cNvPicPr>
            <a:picLocks noChangeAspect="1"/>
          </p:cNvPicPr>
          <p:nvPr/>
        </p:nvPicPr>
        <p:blipFill rotWithShape="1">
          <a:blip r:embed="rId7" cstate="print">
            <a:extLst>
              <a:ext uri="{28A0092B-C50C-407E-A947-70E740481C1C}">
                <a14:useLocalDpi xmlns:a14="http://schemas.microsoft.com/office/drawing/2010/main" val="0"/>
              </a:ext>
            </a:extLst>
          </a:blip>
          <a:srcRect b="6702"/>
          <a:stretch/>
        </p:blipFill>
        <p:spPr>
          <a:xfrm>
            <a:off x="3792003" y="4335786"/>
            <a:ext cx="944999" cy="695612"/>
          </a:xfrm>
          <a:prstGeom prst="rect">
            <a:avLst/>
          </a:prstGeom>
        </p:spPr>
      </p:pic>
      <p:sp>
        <p:nvSpPr>
          <p:cNvPr id="32" name="テキスト ボックス 31"/>
          <p:cNvSpPr txBox="1"/>
          <p:nvPr/>
        </p:nvSpPr>
        <p:spPr>
          <a:xfrm>
            <a:off x="6609184" y="4365104"/>
            <a:ext cx="1512168" cy="369332"/>
          </a:xfrm>
          <a:prstGeom prst="rect">
            <a:avLst/>
          </a:prstGeom>
          <a:noFill/>
        </p:spPr>
        <p:txBody>
          <a:bodyPr wrap="square" rtlCol="0">
            <a:spAutoFit/>
          </a:bodyPr>
          <a:lstStyle/>
          <a:p>
            <a:pPr marL="177800" indent="-177800" algn="ctr"/>
            <a:r>
              <a:rPr lang="ja-JP" altLang="en-US" b="1" u="sng" dirty="0" smtClean="0">
                <a:solidFill>
                  <a:prstClr val="black"/>
                </a:solidFill>
                <a:latin typeface="ＭＳ Ｐゴシック"/>
              </a:rPr>
              <a:t>医療機関</a:t>
            </a:r>
            <a:endParaRPr lang="ja-JP" altLang="en-US" b="1" u="sng" dirty="0">
              <a:solidFill>
                <a:prstClr val="black"/>
              </a:solidFill>
              <a:latin typeface="ＭＳ Ｐゴシック"/>
            </a:endParaRPr>
          </a:p>
        </p:txBody>
      </p:sp>
      <p:pic>
        <p:nvPicPr>
          <p:cNvPr id="99" name="図 9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2482" y="3775248"/>
            <a:ext cx="783883" cy="1525965"/>
          </a:xfrm>
          <a:prstGeom prst="rect">
            <a:avLst/>
          </a:prstGeom>
        </p:spPr>
      </p:pic>
      <p:sp>
        <p:nvSpPr>
          <p:cNvPr id="77" name="テキスト ボックス 76"/>
          <p:cNvSpPr txBox="1"/>
          <p:nvPr/>
        </p:nvSpPr>
        <p:spPr>
          <a:xfrm>
            <a:off x="2105795" y="4941168"/>
            <a:ext cx="975023" cy="338554"/>
          </a:xfrm>
          <a:prstGeom prst="rect">
            <a:avLst/>
          </a:prstGeom>
          <a:noFill/>
        </p:spPr>
        <p:txBody>
          <a:bodyPr wrap="square" rtlCol="0">
            <a:spAutoFit/>
          </a:bodyPr>
          <a:lstStyle/>
          <a:p>
            <a:pPr marL="177800" indent="-177800" algn="ctr"/>
            <a:r>
              <a:rPr lang="ja-JP" altLang="en-US" sz="1600" b="1" u="sng" dirty="0">
                <a:solidFill>
                  <a:prstClr val="black"/>
                </a:solidFill>
                <a:latin typeface="ＭＳ Ｐゴシック"/>
              </a:rPr>
              <a:t>求職者</a:t>
            </a:r>
          </a:p>
        </p:txBody>
      </p:sp>
      <p:sp>
        <p:nvSpPr>
          <p:cNvPr id="80" name="テキスト ボックス 79"/>
          <p:cNvSpPr txBox="1"/>
          <p:nvPr/>
        </p:nvSpPr>
        <p:spPr>
          <a:xfrm>
            <a:off x="105683" y="5240607"/>
            <a:ext cx="1695103" cy="469359"/>
          </a:xfrm>
          <a:prstGeom prst="rect">
            <a:avLst/>
          </a:prstGeom>
          <a:noFill/>
        </p:spPr>
        <p:txBody>
          <a:bodyPr wrap="square" rtlCol="0">
            <a:spAutoFit/>
          </a:bodyPr>
          <a:lstStyle/>
          <a:p>
            <a:pPr marL="177800" indent="-177800"/>
            <a:r>
              <a:rPr lang="ja-JP" altLang="en-US" sz="1400" b="1" u="sng" dirty="0">
                <a:solidFill>
                  <a:prstClr val="black"/>
                </a:solidFill>
                <a:latin typeface="ＭＳ Ｐゴシック"/>
              </a:rPr>
              <a:t>潜在</a:t>
            </a:r>
            <a:r>
              <a:rPr lang="ja-JP" altLang="en-US" sz="1400" b="1" u="sng" dirty="0" smtClean="0">
                <a:solidFill>
                  <a:prstClr val="black"/>
                </a:solidFill>
                <a:latin typeface="ＭＳ Ｐゴシック"/>
              </a:rPr>
              <a:t>看護師</a:t>
            </a:r>
            <a:endParaRPr lang="en-US" altLang="ja-JP" sz="1400" b="1" u="sng" dirty="0" smtClean="0">
              <a:solidFill>
                <a:prstClr val="black"/>
              </a:solidFill>
              <a:latin typeface="ＭＳ Ｐゴシック"/>
            </a:endParaRPr>
          </a:p>
          <a:p>
            <a:pPr marL="177800" indent="-177800"/>
            <a:r>
              <a:rPr lang="ja-JP" altLang="en-US" sz="1050" b="1" u="sng" dirty="0" smtClean="0">
                <a:solidFill>
                  <a:prstClr val="black"/>
                </a:solidFill>
                <a:latin typeface="ＭＳ Ｐゴシック"/>
              </a:rPr>
              <a:t>（離職中の看護師等）</a:t>
            </a:r>
            <a:endParaRPr lang="ja-JP" altLang="en-US" sz="1050" b="1" u="sng" dirty="0">
              <a:solidFill>
                <a:prstClr val="black"/>
              </a:solidFill>
              <a:latin typeface="ＭＳ Ｐゴシック"/>
            </a:endParaRPr>
          </a:p>
        </p:txBody>
      </p:sp>
      <p:sp>
        <p:nvSpPr>
          <p:cNvPr id="69" name="下矢印 68"/>
          <p:cNvSpPr/>
          <p:nvPr/>
        </p:nvSpPr>
        <p:spPr>
          <a:xfrm>
            <a:off x="4520952" y="3789040"/>
            <a:ext cx="624000" cy="706564"/>
          </a:xfrm>
          <a:prstGeom prst="downArrow">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テキスト ボックス 69"/>
          <p:cNvSpPr txBox="1"/>
          <p:nvPr/>
        </p:nvSpPr>
        <p:spPr>
          <a:xfrm>
            <a:off x="3555524" y="3819156"/>
            <a:ext cx="2477596" cy="523220"/>
          </a:xfrm>
          <a:prstGeom prst="rect">
            <a:avLst/>
          </a:prstGeom>
          <a:noFill/>
        </p:spPr>
        <p:txBody>
          <a:bodyPr wrap="square" rtlCol="0">
            <a:spAutoFit/>
          </a:bodyPr>
          <a:lstStyle/>
          <a:p>
            <a:pPr algn="ctr"/>
            <a:r>
              <a:rPr lang="ja-JP" altLang="en-US" sz="1400" b="1" dirty="0" smtClean="0">
                <a:solidFill>
                  <a:srgbClr val="1F497D">
                    <a:lumMod val="50000"/>
                  </a:srgbClr>
                </a:solidFill>
                <a:latin typeface="ＭＳ Ｐゴシック"/>
              </a:rPr>
              <a:t>より身近な地域への</a:t>
            </a:r>
            <a:endParaRPr lang="en-US" altLang="ja-JP" sz="1400" b="1" dirty="0" smtClean="0">
              <a:solidFill>
                <a:srgbClr val="1F497D">
                  <a:lumMod val="50000"/>
                </a:srgbClr>
              </a:solidFill>
              <a:latin typeface="ＭＳ Ｐゴシック"/>
            </a:endParaRPr>
          </a:p>
          <a:p>
            <a:pPr algn="ctr"/>
            <a:r>
              <a:rPr lang="ja-JP" altLang="en-US" sz="1400" b="1" dirty="0" smtClean="0">
                <a:solidFill>
                  <a:srgbClr val="1F497D">
                    <a:lumMod val="50000"/>
                  </a:srgbClr>
                </a:solidFill>
                <a:latin typeface="ＭＳ Ｐゴシック"/>
              </a:rPr>
              <a:t>サテライト展開</a:t>
            </a:r>
            <a:endParaRPr lang="en-US" altLang="ja-JP" sz="1400" b="1" dirty="0" smtClean="0">
              <a:solidFill>
                <a:srgbClr val="1F497D">
                  <a:lumMod val="50000"/>
                </a:srgbClr>
              </a:solidFill>
              <a:latin typeface="ＭＳ Ｐゴシック"/>
            </a:endParaRPr>
          </a:p>
        </p:txBody>
      </p:sp>
      <p:sp>
        <p:nvSpPr>
          <p:cNvPr id="20" name="テキスト ボックス 19"/>
          <p:cNvSpPr txBox="1"/>
          <p:nvPr/>
        </p:nvSpPr>
        <p:spPr>
          <a:xfrm>
            <a:off x="356684" y="6199376"/>
            <a:ext cx="2894509" cy="523220"/>
          </a:xfrm>
          <a:prstGeom prst="rect">
            <a:avLst/>
          </a:prstGeom>
          <a:noFill/>
          <a:ln>
            <a:noFill/>
          </a:ln>
        </p:spPr>
        <p:txBody>
          <a:bodyPr wrap="square" rtlCol="0">
            <a:spAutoFit/>
          </a:bodyPr>
          <a:lstStyle/>
          <a:p>
            <a:r>
              <a:rPr lang="ja-JP" altLang="en-US" sz="1400" dirty="0" smtClean="0">
                <a:solidFill>
                  <a:prstClr val="black"/>
                </a:solidFill>
                <a:latin typeface="ＭＳ Ｐゴシック"/>
                <a:cs typeface="メイリオ" panose="020B0604030504040204" pitchFamily="50" charset="-128"/>
              </a:rPr>
              <a:t>ナースセンターによるきめ細やかな復職支援を実施</a:t>
            </a:r>
            <a:endParaRPr lang="ja-JP" altLang="en-US" sz="1400" dirty="0">
              <a:solidFill>
                <a:prstClr val="black"/>
              </a:solidFill>
              <a:latin typeface="ＭＳ Ｐゴシック"/>
              <a:cs typeface="メイリオ" panose="020B0604030504040204" pitchFamily="50" charset="-128"/>
            </a:endParaRPr>
          </a:p>
        </p:txBody>
      </p:sp>
      <p:sp>
        <p:nvSpPr>
          <p:cNvPr id="2" name="下矢印 1"/>
          <p:cNvSpPr/>
          <p:nvPr/>
        </p:nvSpPr>
        <p:spPr>
          <a:xfrm rot="18203886">
            <a:off x="1156721" y="4586283"/>
            <a:ext cx="562141" cy="805355"/>
          </a:xfrm>
          <a:prstGeom prst="downArrow">
            <a:avLst>
              <a:gd name="adj1" fmla="val 56641"/>
              <a:gd name="adj2" fmla="val 5000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角丸四角形吹き出し 2"/>
          <p:cNvSpPr/>
          <p:nvPr/>
        </p:nvSpPr>
        <p:spPr>
          <a:xfrm>
            <a:off x="1280592" y="3656699"/>
            <a:ext cx="2376264" cy="924429"/>
          </a:xfrm>
          <a:prstGeom prst="wedgeRoundRectCallout">
            <a:avLst>
              <a:gd name="adj1" fmla="val -59175"/>
              <a:gd name="adj2" fmla="val 30541"/>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メイリオ" panose="020B0604030504040204" pitchFamily="50" charset="-128"/>
              </a:rPr>
              <a:t>定期的に情報提供等するとともに、ニーズにあったサービス提供を企画・実施</a:t>
            </a:r>
            <a:endParaRPr lang="ja-JP" altLang="en-US" sz="1400" dirty="0">
              <a:solidFill>
                <a:prstClr val="black"/>
              </a:solidFill>
              <a:latin typeface="ＭＳ Ｐゴシック"/>
              <a:cs typeface="メイリオ" panose="020B0604030504040204" pitchFamily="50" charset="-128"/>
            </a:endParaRPr>
          </a:p>
        </p:txBody>
      </p:sp>
      <p:sp>
        <p:nvSpPr>
          <p:cNvPr id="4" name="角丸四角形吹き出し 3"/>
          <p:cNvSpPr/>
          <p:nvPr/>
        </p:nvSpPr>
        <p:spPr>
          <a:xfrm>
            <a:off x="6609185" y="3621832"/>
            <a:ext cx="2066698" cy="520490"/>
          </a:xfrm>
          <a:prstGeom prst="wedgeRoundRectCallout">
            <a:avLst>
              <a:gd name="adj1" fmla="val -66292"/>
              <a:gd name="adj2" fmla="val -1634"/>
              <a:gd name="adj3" fmla="val 16667"/>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cs typeface="メイリオ" panose="020B0604030504040204" pitchFamily="50" charset="-128"/>
              </a:rPr>
              <a:t>地域の関係者がナースセンターの運営を協議</a:t>
            </a:r>
            <a:endParaRPr lang="ja-JP" altLang="en-US" sz="1400" dirty="0">
              <a:solidFill>
                <a:prstClr val="black"/>
              </a:solidFill>
              <a:latin typeface="ＭＳ Ｐゴシック"/>
              <a:cs typeface="メイリオ" panose="020B0604030504040204" pitchFamily="50" charset="-128"/>
            </a:endParaRPr>
          </a:p>
        </p:txBody>
      </p:sp>
      <p:sp>
        <p:nvSpPr>
          <p:cNvPr id="33" name="角丸四角形 32"/>
          <p:cNvSpPr/>
          <p:nvPr/>
        </p:nvSpPr>
        <p:spPr>
          <a:xfrm>
            <a:off x="3224808" y="5517280"/>
            <a:ext cx="3384377" cy="388547"/>
          </a:xfrm>
          <a:prstGeom prst="roundRect">
            <a:avLst>
              <a:gd name="adj" fmla="val 132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a:solidFill>
                  <a:prstClr val="black"/>
                </a:solidFill>
                <a:latin typeface="ＭＳ Ｐゴシック"/>
              </a:rPr>
              <a:t>医療勤務環境改善支援</a:t>
            </a:r>
            <a:r>
              <a:rPr lang="ja-JP" altLang="en-US" b="1" u="sng" dirty="0" smtClean="0">
                <a:solidFill>
                  <a:prstClr val="black"/>
                </a:solidFill>
                <a:latin typeface="ＭＳ Ｐゴシック"/>
              </a:rPr>
              <a:t>センター</a:t>
            </a:r>
            <a:endParaRPr lang="en-US" altLang="ja-JP" b="1" u="sng" dirty="0" smtClean="0">
              <a:solidFill>
                <a:prstClr val="black"/>
              </a:solidFill>
              <a:latin typeface="ＭＳ Ｐゴシック"/>
            </a:endParaRPr>
          </a:p>
        </p:txBody>
      </p:sp>
      <p:sp>
        <p:nvSpPr>
          <p:cNvPr id="35" name="図形 34"/>
          <p:cNvSpPr/>
          <p:nvPr/>
        </p:nvSpPr>
        <p:spPr>
          <a:xfrm rot="8006289" flipH="1">
            <a:off x="6532193" y="5322745"/>
            <a:ext cx="927460" cy="634932"/>
          </a:xfrm>
          <a:prstGeom prst="swooshArrow">
            <a:avLst>
              <a:gd name="adj1" fmla="val 31005"/>
              <a:gd name="adj2" fmla="val 41624"/>
            </a:avLst>
          </a:prstGeom>
          <a:solidFill>
            <a:schemeClr val="accent1">
              <a:lumMod val="60000"/>
              <a:lumOff val="4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6" name="角丸四角形 35"/>
          <p:cNvSpPr/>
          <p:nvPr/>
        </p:nvSpPr>
        <p:spPr>
          <a:xfrm>
            <a:off x="7473306" y="5570381"/>
            <a:ext cx="2405205" cy="1176887"/>
          </a:xfrm>
          <a:prstGeom prst="roundRect">
            <a:avLst>
              <a:gd name="adj" fmla="val 10063"/>
            </a:avLst>
          </a:prstGeom>
          <a:solidFill>
            <a:schemeClr val="bg1">
              <a:lumMod val="85000"/>
              <a:alpha val="70000"/>
            </a:schemeClr>
          </a:solidFill>
          <a:effectLst>
            <a:softEdge rad="31750"/>
          </a:effectLst>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rtlCol="0" anchor="ctr"/>
          <a:lstStyle/>
          <a:p>
            <a:pPr algn="ctr"/>
            <a:endParaRPr lang="ja-JP" altLang="en-US">
              <a:solidFill>
                <a:prstClr val="black">
                  <a:hueOff val="0"/>
                  <a:satOff val="0"/>
                  <a:lumOff val="0"/>
                  <a:alphaOff val="0"/>
                </a:prstClr>
              </a:solidFill>
            </a:endParaRPr>
          </a:p>
        </p:txBody>
      </p:sp>
      <p:sp>
        <p:nvSpPr>
          <p:cNvPr id="37" name="テキスト ボックス 36"/>
          <p:cNvSpPr txBox="1"/>
          <p:nvPr/>
        </p:nvSpPr>
        <p:spPr bwMode="auto">
          <a:xfrm>
            <a:off x="7473306" y="5171201"/>
            <a:ext cx="2327233" cy="418063"/>
          </a:xfrm>
          <a:prstGeom prst="rect">
            <a:avLst/>
          </a:prstGeom>
          <a:solidFill>
            <a:schemeClr val="tx2">
              <a:lumMod val="20000"/>
              <a:lumOff val="80000"/>
            </a:schemeClr>
          </a:solidFill>
          <a:ln w="25400">
            <a:solidFill>
              <a:schemeClr val="tx2">
                <a:lumMod val="75000"/>
              </a:schemeClr>
            </a:solidFill>
            <a:miter lim="800000"/>
            <a:headEnd/>
            <a:tailEnd/>
          </a:ln>
        </p:spPr>
        <p:txBody>
          <a:bodyPr wrap="square" lIns="74295" tIns="8890" rIns="74295" bIns="8890" rtlCol="0">
            <a:spAutoFit/>
          </a:bodyPr>
          <a:lstStyle/>
          <a:p>
            <a:pPr algn="ctr">
              <a:spcBef>
                <a:spcPts val="800"/>
              </a:spcBef>
              <a:defRPr/>
            </a:pPr>
            <a:r>
              <a:rPr lang="ja-JP" altLang="en-US" sz="1300" kern="0" dirty="0" smtClean="0">
                <a:solidFill>
                  <a:sysClr val="windowText" lastClr="000000"/>
                </a:solidFill>
                <a:latin typeface="ＭＳ Ｐゴシック"/>
              </a:rPr>
              <a:t>勤務</a:t>
            </a:r>
            <a:r>
              <a:rPr lang="ja-JP" altLang="en-US" sz="1300" kern="0" dirty="0">
                <a:solidFill>
                  <a:sysClr val="windowText" lastClr="000000"/>
                </a:solidFill>
                <a:latin typeface="ＭＳ Ｐゴシック"/>
              </a:rPr>
              <a:t>環境</a:t>
            </a:r>
            <a:r>
              <a:rPr lang="ja-JP" altLang="en-US" sz="1300" kern="0" dirty="0" smtClean="0">
                <a:solidFill>
                  <a:sysClr val="windowText" lastClr="000000"/>
                </a:solidFill>
                <a:latin typeface="ＭＳ Ｐゴシック"/>
              </a:rPr>
              <a:t>改善の「指針」「手引書」を参考に改善計画を策定</a:t>
            </a:r>
          </a:p>
        </p:txBody>
      </p:sp>
      <p:sp>
        <p:nvSpPr>
          <p:cNvPr id="38" name="円/楕円 37"/>
          <p:cNvSpPr/>
          <p:nvPr/>
        </p:nvSpPr>
        <p:spPr bwMode="auto">
          <a:xfrm>
            <a:off x="8764392" y="5631406"/>
            <a:ext cx="1092001" cy="269320"/>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lang="ja-JP" altLang="en-US" sz="1200" kern="0" dirty="0" smtClean="0">
                <a:solidFill>
                  <a:srgbClr val="000000"/>
                </a:solidFill>
                <a:latin typeface="Arial"/>
              </a:rPr>
              <a:t>現状の評価</a:t>
            </a:r>
            <a:endParaRPr lang="ja-JP" altLang="en-US" sz="1200" kern="0" dirty="0">
              <a:solidFill>
                <a:srgbClr val="000000"/>
              </a:solidFill>
              <a:latin typeface="Arial"/>
            </a:endParaRPr>
          </a:p>
        </p:txBody>
      </p:sp>
      <p:sp>
        <p:nvSpPr>
          <p:cNvPr id="39" name="円/楕円 38"/>
          <p:cNvSpPr/>
          <p:nvPr/>
        </p:nvSpPr>
        <p:spPr bwMode="auto">
          <a:xfrm>
            <a:off x="7435552" y="5944634"/>
            <a:ext cx="1053001" cy="307794"/>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kumimoji="0" lang="ja-JP" altLang="en-US" sz="1200" kern="0" dirty="0" smtClean="0">
                <a:solidFill>
                  <a:srgbClr val="000000"/>
                </a:solidFill>
                <a:latin typeface="Arial"/>
              </a:rPr>
              <a:t>課題の抽出</a:t>
            </a:r>
            <a:endParaRPr lang="ja-JP" altLang="en-US" sz="1200" kern="0" dirty="0">
              <a:solidFill>
                <a:srgbClr val="000000"/>
              </a:solidFill>
              <a:latin typeface="Arial"/>
            </a:endParaRPr>
          </a:p>
        </p:txBody>
      </p:sp>
      <p:sp>
        <p:nvSpPr>
          <p:cNvPr id="40" name="円/楕円 39"/>
          <p:cNvSpPr/>
          <p:nvPr/>
        </p:nvSpPr>
        <p:spPr bwMode="auto">
          <a:xfrm>
            <a:off x="8268518" y="6481430"/>
            <a:ext cx="1365002" cy="288000"/>
          </a:xfrm>
          <a:prstGeom prst="ellipse">
            <a:avLst/>
          </a:prstGeom>
          <a:solidFill>
            <a:srgbClr val="FFFFFF"/>
          </a:solidFill>
          <a:ln w="9525" cap="flat" cmpd="sng" algn="ctr">
            <a:solidFill>
              <a:srgbClr val="333399">
                <a:shade val="95000"/>
                <a:satMod val="105000"/>
              </a:srgbClr>
            </a:solidFill>
            <a:prstDash val="solid"/>
            <a:headEnd/>
            <a:tailEnd/>
          </a:ln>
          <a:effectLst>
            <a:outerShdw blurRad="40000" dist="20000" dir="5400000" rotWithShape="0">
              <a:srgbClr val="000000">
                <a:alpha val="38000"/>
              </a:srgbClr>
            </a:outerShdw>
          </a:effectLst>
        </p:spPr>
        <p:txBody>
          <a:bodyPr wrap="none" rtlCol="0" anchor="ctr"/>
          <a:lstStyle/>
          <a:p>
            <a:pPr algn="ctr">
              <a:spcBef>
                <a:spcPct val="0"/>
              </a:spcBef>
              <a:defRPr/>
            </a:pPr>
            <a:r>
              <a:rPr lang="ja-JP" altLang="en-US" sz="1200" kern="0" dirty="0" smtClean="0">
                <a:solidFill>
                  <a:srgbClr val="000000"/>
                </a:solidFill>
                <a:latin typeface="Arial"/>
              </a:rPr>
              <a:t>改善方針の決定</a:t>
            </a:r>
            <a:endParaRPr lang="ja-JP" altLang="en-US" sz="1200" kern="0" dirty="0">
              <a:solidFill>
                <a:srgbClr val="000000"/>
              </a:solidFill>
              <a:latin typeface="Arial"/>
            </a:endParaRPr>
          </a:p>
        </p:txBody>
      </p:sp>
      <p:cxnSp>
        <p:nvCxnSpPr>
          <p:cNvPr id="42" name="直線矢印コネクタ 41"/>
          <p:cNvCxnSpPr>
            <a:endCxn id="40" idx="1"/>
          </p:cNvCxnSpPr>
          <p:nvPr/>
        </p:nvCxnSpPr>
        <p:spPr bwMode="auto">
          <a:xfrm>
            <a:off x="8036845" y="6252476"/>
            <a:ext cx="431599" cy="271179"/>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43" name="直線矢印コネクタ 42"/>
          <p:cNvCxnSpPr>
            <a:stCxn id="38" idx="3"/>
            <a:endCxn id="39" idx="7"/>
          </p:cNvCxnSpPr>
          <p:nvPr/>
        </p:nvCxnSpPr>
        <p:spPr bwMode="auto">
          <a:xfrm flipH="1">
            <a:off x="8334345" y="5861285"/>
            <a:ext cx="589967" cy="128424"/>
          </a:xfrm>
          <a:prstGeom prst="straightConnector1">
            <a:avLst/>
          </a:prstGeom>
          <a:solidFill>
            <a:srgbClr val="BBE0E3"/>
          </a:solidFill>
          <a:ln w="38100" cap="flat" cmpd="sng" algn="ctr">
            <a:solidFill>
              <a:srgbClr val="2D2D8A"/>
            </a:solidFill>
            <a:prstDash val="solid"/>
            <a:round/>
            <a:headEnd type="none" w="med" len="med"/>
            <a:tailEnd type="arrow"/>
          </a:ln>
          <a:effectLst/>
        </p:spPr>
      </p:cxnSp>
      <p:cxnSp>
        <p:nvCxnSpPr>
          <p:cNvPr id="44" name="直線矢印コネクタ 43"/>
          <p:cNvCxnSpPr>
            <a:endCxn id="38" idx="4"/>
          </p:cNvCxnSpPr>
          <p:nvPr/>
        </p:nvCxnSpPr>
        <p:spPr bwMode="auto">
          <a:xfrm flipV="1">
            <a:off x="9310392" y="5900756"/>
            <a:ext cx="1" cy="622899"/>
          </a:xfrm>
          <a:prstGeom prst="straightConnector1">
            <a:avLst/>
          </a:prstGeom>
          <a:solidFill>
            <a:srgbClr val="BBE0E3"/>
          </a:solidFill>
          <a:ln w="38100" cap="flat" cmpd="sng" algn="ctr">
            <a:solidFill>
              <a:srgbClr val="2D2D8A"/>
            </a:solidFill>
            <a:prstDash val="solid"/>
            <a:round/>
            <a:headEnd type="none" w="med" len="med"/>
            <a:tailEnd type="arrow"/>
          </a:ln>
          <a:effectLst/>
        </p:spPr>
      </p:cxnSp>
      <p:pic>
        <p:nvPicPr>
          <p:cNvPr id="45" name="Picture 7" descr="イラスト"/>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828"/>
                    </a14:imgEffect>
                  </a14:imgLayer>
                </a14:imgProps>
              </a:ext>
            </a:extLst>
          </a:blip>
          <a:srcRect/>
          <a:stretch>
            <a:fillRect/>
          </a:stretch>
        </p:blipFill>
        <p:spPr bwMode="auto">
          <a:xfrm>
            <a:off x="8593672" y="5991476"/>
            <a:ext cx="535792" cy="396000"/>
          </a:xfrm>
          <a:prstGeom prst="rect">
            <a:avLst/>
          </a:prstGeom>
          <a:noFill/>
        </p:spPr>
      </p:pic>
      <p:sp>
        <p:nvSpPr>
          <p:cNvPr id="47" name="角丸四角形 46"/>
          <p:cNvSpPr/>
          <p:nvPr/>
        </p:nvSpPr>
        <p:spPr>
          <a:xfrm>
            <a:off x="0" y="3015380"/>
            <a:ext cx="711966" cy="171811"/>
          </a:xfrm>
          <a:prstGeom prst="roundRect">
            <a:avLst>
              <a:gd name="adj" fmla="val 50000"/>
            </a:avLst>
          </a:prstGeom>
          <a:solidFill>
            <a:schemeClr val="accent3">
              <a:lumMod val="60000"/>
              <a:lumOff val="4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48" name="テキスト ボックス 47"/>
          <p:cNvSpPr txBox="1"/>
          <p:nvPr/>
        </p:nvSpPr>
        <p:spPr>
          <a:xfrm>
            <a:off x="-20846" y="2602416"/>
            <a:ext cx="755056" cy="584775"/>
          </a:xfrm>
          <a:prstGeom prst="rect">
            <a:avLst/>
          </a:prstGeom>
          <a:noFill/>
        </p:spPr>
        <p:txBody>
          <a:bodyPr wrap="square" rtlCol="0">
            <a:spAutoFit/>
          </a:bodyPr>
          <a:lstStyle/>
          <a:p>
            <a:pPr algn="ctr"/>
            <a:r>
              <a:rPr lang="ja-JP" altLang="en-US" sz="1600" dirty="0" smtClean="0">
                <a:solidFill>
                  <a:srgbClr val="9BBB59">
                    <a:lumMod val="50000"/>
                  </a:srgbClr>
                </a:solidFill>
                <a:latin typeface="ＤＨＰ特太ゴシック体" panose="020B0500000000000000" pitchFamily="50" charset="-128"/>
                <a:ea typeface="ＤＨＰ特太ゴシック体" panose="020B0500000000000000" pitchFamily="50" charset="-128"/>
              </a:rPr>
              <a:t>復職</a:t>
            </a:r>
            <a:r>
              <a:rPr lang="ja-JP" altLang="en-US" sz="1600" dirty="0">
                <a:solidFill>
                  <a:srgbClr val="9BBB59">
                    <a:lumMod val="50000"/>
                  </a:srgbClr>
                </a:solidFill>
                <a:latin typeface="ＤＨＰ特太ゴシック体" panose="020B0500000000000000" pitchFamily="50" charset="-128"/>
                <a:ea typeface="ＤＨＰ特太ゴシック体" panose="020B0500000000000000" pitchFamily="50" charset="-128"/>
              </a:rPr>
              <a:t>支援</a:t>
            </a:r>
          </a:p>
        </p:txBody>
      </p:sp>
      <p:grpSp>
        <p:nvGrpSpPr>
          <p:cNvPr id="52" name="グループ化 51"/>
          <p:cNvGrpSpPr/>
          <p:nvPr/>
        </p:nvGrpSpPr>
        <p:grpSpPr>
          <a:xfrm>
            <a:off x="7843821" y="4219864"/>
            <a:ext cx="1789701" cy="920383"/>
            <a:chOff x="7067217" y="5185183"/>
            <a:chExt cx="2154840" cy="1308110"/>
          </a:xfrm>
        </p:grpSpPr>
        <p:pic>
          <p:nvPicPr>
            <p:cNvPr id="53" name="図 52"/>
            <p:cNvPicPr>
              <a:picLocks noChangeAspect="1"/>
            </p:cNvPicPr>
            <p:nvPr/>
          </p:nvPicPr>
          <p:blipFill rotWithShape="1">
            <a:blip r:embed="rId9" cstate="print">
              <a:extLst>
                <a:ext uri="{28A0092B-C50C-407E-A947-70E740481C1C}">
                  <a14:useLocalDpi xmlns:a14="http://schemas.microsoft.com/office/drawing/2010/main" val="0"/>
                </a:ext>
              </a:extLst>
            </a:blip>
            <a:srcRect b="7973"/>
            <a:stretch/>
          </p:blipFill>
          <p:spPr>
            <a:xfrm flipH="1">
              <a:off x="7067217" y="5185183"/>
              <a:ext cx="2154840" cy="1308110"/>
            </a:xfrm>
            <a:prstGeom prst="rect">
              <a:avLst/>
            </a:prstGeom>
          </p:spPr>
        </p:pic>
        <p:sp>
          <p:nvSpPr>
            <p:cNvPr id="54" name="正方形/長方形 53"/>
            <p:cNvSpPr/>
            <p:nvPr/>
          </p:nvSpPr>
          <p:spPr>
            <a:xfrm>
              <a:off x="7812360" y="5215163"/>
              <a:ext cx="332277" cy="1939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60" name="図 59"/>
          <p:cNvPicPr>
            <a:picLocks noChangeAspect="1"/>
          </p:cNvPicPr>
          <p:nvPr/>
        </p:nvPicPr>
        <p:blipFill rotWithShape="1">
          <a:blip r:embed="rId10" cstate="print">
            <a:extLst>
              <a:ext uri="{28A0092B-C50C-407E-A947-70E740481C1C}">
                <a14:useLocalDpi xmlns:a14="http://schemas.microsoft.com/office/drawing/2010/main" val="0"/>
              </a:ext>
            </a:extLst>
          </a:blip>
          <a:srcRect l="21566" r="18135" b="18255"/>
          <a:stretch/>
        </p:blipFill>
        <p:spPr>
          <a:xfrm>
            <a:off x="3328374" y="5949328"/>
            <a:ext cx="904548" cy="797099"/>
          </a:xfrm>
          <a:prstGeom prst="rect">
            <a:avLst/>
          </a:prstGeom>
        </p:spPr>
      </p:pic>
      <p:pic>
        <p:nvPicPr>
          <p:cNvPr id="62" name="Picture 12"/>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69117" y="4441818"/>
            <a:ext cx="1019987" cy="715374"/>
          </a:xfrm>
          <a:prstGeom prst="rect">
            <a:avLst/>
          </a:prstGeom>
          <a:noFill/>
          <a:ln w="9525">
            <a:noFill/>
            <a:miter lim="800000"/>
            <a:headEnd/>
            <a:tailEnd/>
          </a:ln>
        </p:spPr>
      </p:pic>
      <p:sp>
        <p:nvSpPr>
          <p:cNvPr id="76" name="角丸四角形 75"/>
          <p:cNvSpPr/>
          <p:nvPr/>
        </p:nvSpPr>
        <p:spPr>
          <a:xfrm>
            <a:off x="3224809" y="5024743"/>
            <a:ext cx="3240361" cy="348521"/>
          </a:xfrm>
          <a:prstGeom prst="roundRect">
            <a:avLst>
              <a:gd name="adj" fmla="val 27587"/>
            </a:avLst>
          </a:prstGeom>
          <a:solidFill>
            <a:srgbClr val="163C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1400" b="1" dirty="0" smtClean="0">
                <a:solidFill>
                  <a:prstClr val="white"/>
                </a:solidFill>
                <a:latin typeface="ＭＳ Ｐゴシック"/>
                <a:cs typeface="メイリオ" panose="020B0604030504040204" pitchFamily="50" charset="-128"/>
              </a:rPr>
              <a:t>地域の</a:t>
            </a:r>
            <a:r>
              <a:rPr lang="ja-JP" altLang="en-US" sz="1400" b="1" dirty="0">
                <a:solidFill>
                  <a:prstClr val="white"/>
                </a:solidFill>
                <a:latin typeface="ＭＳ Ｐゴシック"/>
                <a:cs typeface="メイリオ" panose="020B0604030504040204" pitchFamily="50" charset="-128"/>
              </a:rPr>
              <a:t>役所</a:t>
            </a:r>
            <a:r>
              <a:rPr lang="ja-JP" altLang="en-US" sz="1400" b="1" dirty="0" smtClean="0">
                <a:solidFill>
                  <a:prstClr val="white"/>
                </a:solidFill>
                <a:latin typeface="ＭＳ Ｐゴシック"/>
                <a:cs typeface="メイリオ" panose="020B0604030504040204" pitchFamily="50" charset="-128"/>
              </a:rPr>
              <a:t>、医療団体、医療機関</a:t>
            </a: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等</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4304928" y="5920848"/>
            <a:ext cx="2232248" cy="892552"/>
          </a:xfrm>
          <a:prstGeom prst="rect">
            <a:avLst/>
          </a:prstGeom>
          <a:solidFill>
            <a:schemeClr val="tx2">
              <a:lumMod val="20000"/>
              <a:lumOff val="80000"/>
            </a:schemeClr>
          </a:solidFill>
          <a:ln w="25400">
            <a:solidFill>
              <a:schemeClr val="tx2">
                <a:lumMod val="75000"/>
              </a:schemeClr>
            </a:solidFill>
          </a:ln>
        </p:spPr>
        <p:txBody>
          <a:bodyPr wrap="square" rtlCol="0">
            <a:spAutoFit/>
          </a:bodyPr>
          <a:lstStyle/>
          <a:p>
            <a:r>
              <a:rPr lang="ja-JP" altLang="en-US" sz="1300" dirty="0" smtClean="0">
                <a:solidFill>
                  <a:prstClr val="black"/>
                </a:solidFill>
                <a:latin typeface="ＭＳ Ｐゴシック"/>
              </a:rPr>
              <a:t>労務管理と医業分野のアドバイザーを配置し、ワンストップで、医療機関のニーズに応じて、総合的に支援</a:t>
            </a:r>
            <a:endParaRPr lang="en-US" altLang="ja-JP" sz="1300" dirty="0" smtClean="0">
              <a:solidFill>
                <a:prstClr val="black"/>
              </a:solidFill>
              <a:latin typeface="ＭＳ Ｐゴシック"/>
            </a:endParaRPr>
          </a:p>
        </p:txBody>
      </p:sp>
      <p:sp>
        <p:nvSpPr>
          <p:cNvPr id="34" name="テキスト ボックス 33"/>
          <p:cNvSpPr txBox="1"/>
          <p:nvPr/>
        </p:nvSpPr>
        <p:spPr>
          <a:xfrm>
            <a:off x="6609184" y="5322694"/>
            <a:ext cx="729860" cy="338554"/>
          </a:xfrm>
          <a:prstGeom prst="rect">
            <a:avLst/>
          </a:prstGeom>
          <a:noFill/>
        </p:spPr>
        <p:txBody>
          <a:bodyPr wrap="square" rtlCol="0">
            <a:spAutoFit/>
          </a:bodyPr>
          <a:lstStyle/>
          <a:p>
            <a:r>
              <a:rPr lang="ja-JP" altLang="en-US" sz="1600" dirty="0">
                <a:solidFill>
                  <a:srgbClr val="1F497D">
                    <a:lumMod val="75000"/>
                  </a:srgbClr>
                </a:solidFill>
                <a:latin typeface="ＤＨＰ特太ゴシック体" panose="020B0500000000000000" pitchFamily="50" charset="-128"/>
                <a:ea typeface="ＤＨＰ特太ゴシック体" panose="020B0500000000000000" pitchFamily="50" charset="-128"/>
              </a:rPr>
              <a:t>支援</a:t>
            </a:r>
          </a:p>
        </p:txBody>
      </p:sp>
      <p:sp>
        <p:nvSpPr>
          <p:cNvPr id="64" name="角丸四角形 63"/>
          <p:cNvSpPr/>
          <p:nvPr/>
        </p:nvSpPr>
        <p:spPr>
          <a:xfrm>
            <a:off x="5732782" y="2492896"/>
            <a:ext cx="3375145" cy="1039150"/>
          </a:xfrm>
          <a:prstGeom prst="roundRect">
            <a:avLst>
              <a:gd name="adj" fmla="val 13229"/>
            </a:avLst>
          </a:prstGeom>
          <a:solidFill>
            <a:schemeClr val="accent1">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dirty="0">
                <a:solidFill>
                  <a:prstClr val="black"/>
                </a:solidFill>
                <a:latin typeface="ＭＳ Ｐゴシック"/>
              </a:rPr>
              <a:t>●医療機関へ、離職中の看護師等が働きやすい勤務形態等を提案</a:t>
            </a:r>
          </a:p>
          <a:p>
            <a:pPr marL="177800" indent="-177800"/>
            <a:r>
              <a:rPr lang="ja-JP" altLang="en-US" sz="1600" dirty="0">
                <a:solidFill>
                  <a:prstClr val="black"/>
                </a:solidFill>
                <a:latin typeface="ＭＳ Ｐゴシック"/>
              </a:rPr>
              <a:t>→医療勤務環境改善支援センター</a:t>
            </a:r>
            <a:r>
              <a:rPr lang="ja-JP" altLang="en-US" sz="1600" dirty="0" smtClean="0">
                <a:solidFill>
                  <a:prstClr val="black"/>
                </a:solidFill>
                <a:latin typeface="ＭＳ Ｐゴシック"/>
              </a:rPr>
              <a:t>と連携</a:t>
            </a:r>
            <a:endParaRPr lang="en-US" altLang="ja-JP" sz="1600" dirty="0" smtClean="0">
              <a:solidFill>
                <a:prstClr val="black"/>
              </a:solidFill>
              <a:latin typeface="ＭＳ Ｐゴシック"/>
            </a:endParaRPr>
          </a:p>
        </p:txBody>
      </p:sp>
      <p:sp>
        <p:nvSpPr>
          <p:cNvPr id="65" name="角丸四角形 64"/>
          <p:cNvSpPr/>
          <p:nvPr/>
        </p:nvSpPr>
        <p:spPr>
          <a:xfrm>
            <a:off x="9156768" y="3013917"/>
            <a:ext cx="711966" cy="171811"/>
          </a:xfrm>
          <a:prstGeom prst="roundRect">
            <a:avLst>
              <a:gd name="adj" fmla="val 50000"/>
            </a:avLst>
          </a:prstGeom>
          <a:solidFill>
            <a:schemeClr val="accent3">
              <a:lumMod val="60000"/>
              <a:lumOff val="40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300" dirty="0" smtClean="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6" name="テキスト ボックス 65"/>
          <p:cNvSpPr txBox="1"/>
          <p:nvPr/>
        </p:nvSpPr>
        <p:spPr>
          <a:xfrm>
            <a:off x="9112408" y="2600953"/>
            <a:ext cx="755056" cy="584775"/>
          </a:xfrm>
          <a:prstGeom prst="rect">
            <a:avLst/>
          </a:prstGeom>
          <a:noFill/>
        </p:spPr>
        <p:txBody>
          <a:bodyPr wrap="square" rtlCol="0">
            <a:spAutoFit/>
          </a:bodyPr>
          <a:lstStyle/>
          <a:p>
            <a:pPr algn="ctr"/>
            <a:r>
              <a:rPr lang="ja-JP" altLang="en-US" sz="1600" dirty="0" smtClean="0">
                <a:solidFill>
                  <a:srgbClr val="9BBB59">
                    <a:lumMod val="50000"/>
                  </a:srgbClr>
                </a:solidFill>
                <a:latin typeface="ＤＨＰ特太ゴシック体" panose="020B0500000000000000" pitchFamily="50" charset="-128"/>
                <a:ea typeface="ＤＨＰ特太ゴシック体" panose="020B0500000000000000" pitchFamily="50" charset="-128"/>
              </a:rPr>
              <a:t>定着促進</a:t>
            </a:r>
            <a:endParaRPr lang="ja-JP" altLang="en-US" sz="1600" dirty="0">
              <a:solidFill>
                <a:srgbClr val="9BBB59">
                  <a:lumMod val="50000"/>
                </a:srgbClr>
              </a:solidFill>
              <a:latin typeface="ＤＨＰ特太ゴシック体" panose="020B0500000000000000" pitchFamily="50" charset="-128"/>
              <a:ea typeface="ＤＨＰ特太ゴシック体" panose="020B0500000000000000" pitchFamily="50" charset="-128"/>
            </a:endParaRPr>
          </a:p>
        </p:txBody>
      </p:sp>
      <p:sp>
        <p:nvSpPr>
          <p:cNvPr id="49" name="スライド番号プレースホルダー 2"/>
          <p:cNvSpPr txBox="1">
            <a:spLocks/>
          </p:cNvSpPr>
          <p:nvPr/>
        </p:nvSpPr>
        <p:spPr>
          <a:xfrm>
            <a:off x="7682160" y="6487167"/>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73C0A70-B13F-4947-A920-ECA22281B0DF}" type="slidenum">
              <a:rPr lang="ja-JP" altLang="en-US" sz="2000" smtClean="0">
                <a:solidFill>
                  <a:prstClr val="black"/>
                </a:solidFill>
              </a:rPr>
              <a:pPr/>
              <a:t>40</a:t>
            </a:fld>
            <a:endParaRPr lang="ja-JP" altLang="en-US" sz="2000" dirty="0">
              <a:solidFill>
                <a:prstClr val="black"/>
              </a:solidFill>
            </a:endParaRPr>
          </a:p>
        </p:txBody>
      </p:sp>
      <p:sp>
        <p:nvSpPr>
          <p:cNvPr id="50" name="スライド番号プレースホルダ 49"/>
          <p:cNvSpPr>
            <a:spLocks noGrp="1"/>
          </p:cNvSpPr>
          <p:nvPr>
            <p:ph type="sldNum" sz="quarter" idx="12"/>
          </p:nvPr>
        </p:nvSpPr>
        <p:spPr/>
        <p:txBody>
          <a:bodyPr/>
          <a:lstStyle/>
          <a:p>
            <a:fld id="{873C0A70-B13F-4947-A920-ECA22281B0DF}" type="slidenum">
              <a:rPr lang="ja-JP" altLang="en-US" smtClean="0">
                <a:solidFill>
                  <a:prstClr val="black">
                    <a:tint val="75000"/>
                  </a:prstClr>
                </a:solidFill>
              </a:rPr>
              <a:pPr/>
              <a:t>40</a:t>
            </a:fld>
            <a:endParaRPr lang="ja-JP" altLang="en-US">
              <a:solidFill>
                <a:prstClr val="black">
                  <a:tint val="75000"/>
                </a:prstClr>
              </a:solidFill>
            </a:endParaRPr>
          </a:p>
        </p:txBody>
      </p:sp>
    </p:spTree>
    <p:extLst>
      <p:ext uri="{BB962C8B-B14F-4D97-AF65-F5344CB8AC3E}">
        <p14:creationId xmlns:p14="http://schemas.microsoft.com/office/powerpoint/2010/main" val="28861115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94343" y="188913"/>
            <a:ext cx="4488656" cy="417512"/>
          </a:xfrm>
          <a:noFill/>
          <a:ln w="25400">
            <a:solidFill>
              <a:schemeClr val="accent6">
                <a:lumMod val="60000"/>
                <a:lumOff val="40000"/>
              </a:schemeClr>
            </a:solidFill>
          </a:ln>
        </p:spPr>
        <p:txBody>
          <a:bodyPr/>
          <a:lstStyle/>
          <a:p>
            <a:pPr eaLnBrk="1" hangingPunct="1">
              <a:defRPr/>
            </a:pPr>
            <a:r>
              <a:rPr lang="ja-JP" altLang="en-US" sz="2000" b="1" dirty="0" smtClean="0">
                <a:latin typeface="メイリオ" panose="020B0604030504040204" pitchFamily="50" charset="-128"/>
                <a:ea typeface="メイリオ" panose="020B0604030504040204" pitchFamily="50" charset="-128"/>
              </a:rPr>
              <a:t>ナースセンター事業（概要）</a:t>
            </a:r>
          </a:p>
        </p:txBody>
      </p:sp>
      <p:sp>
        <p:nvSpPr>
          <p:cNvPr id="2051" name="Rectangle 5"/>
          <p:cNvSpPr>
            <a:spLocks noChangeArrowheads="1"/>
          </p:cNvSpPr>
          <p:nvPr/>
        </p:nvSpPr>
        <p:spPr bwMode="auto">
          <a:xfrm>
            <a:off x="271727" y="620713"/>
            <a:ext cx="94399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400" b="1" dirty="0" smtClean="0">
                <a:solidFill>
                  <a:srgbClr val="000000"/>
                </a:solidFill>
              </a:rPr>
              <a:t>（ア）中央ナースセンター　　　　　</a:t>
            </a:r>
            <a:r>
              <a:rPr lang="en-US" altLang="ja-JP" sz="1400" b="1" dirty="0" smtClean="0">
                <a:solidFill>
                  <a:srgbClr val="000000"/>
                </a:solidFill>
              </a:rPr>
              <a:t>1</a:t>
            </a:r>
            <a:r>
              <a:rPr lang="ja-JP" altLang="en-US" sz="1400" b="1" dirty="0" smtClean="0">
                <a:solidFill>
                  <a:srgbClr val="000000"/>
                </a:solidFill>
              </a:rPr>
              <a:t>か所（各都道府県ナースセンターの中央機関）</a:t>
            </a:r>
          </a:p>
          <a:p>
            <a:pPr fontAlgn="base">
              <a:spcBef>
                <a:spcPct val="0"/>
              </a:spcBef>
              <a:spcAft>
                <a:spcPct val="0"/>
              </a:spcAft>
            </a:pPr>
            <a:r>
              <a:rPr lang="ja-JP" altLang="en-US" sz="1400" b="1" dirty="0" smtClean="0">
                <a:solidFill>
                  <a:srgbClr val="000000"/>
                </a:solidFill>
              </a:rPr>
              <a:t>（イ）都道府県ナースセンター　</a:t>
            </a:r>
            <a:r>
              <a:rPr lang="en-US" altLang="ja-JP" sz="1400" b="1" dirty="0" smtClean="0">
                <a:solidFill>
                  <a:srgbClr val="000000"/>
                </a:solidFill>
              </a:rPr>
              <a:t>47</a:t>
            </a:r>
            <a:r>
              <a:rPr lang="ja-JP" altLang="en-US" sz="1400" b="1" dirty="0" smtClean="0">
                <a:solidFill>
                  <a:srgbClr val="000000"/>
                </a:solidFill>
              </a:rPr>
              <a:t>か所（</a:t>
            </a:r>
            <a:r>
              <a:rPr lang="ja-JP" altLang="en-US" sz="1400" b="1" u="sng" dirty="0" smtClean="0">
                <a:solidFill>
                  <a:srgbClr val="FF0000"/>
                </a:solidFill>
              </a:rPr>
              <a:t>看護職員確保対策との拠点として無料職業紹介などの事業を行う機関</a:t>
            </a:r>
            <a:r>
              <a:rPr lang="ja-JP" altLang="en-US" sz="1400" b="1" dirty="0" smtClean="0">
                <a:solidFill>
                  <a:srgbClr val="000000"/>
                </a:solidFill>
              </a:rPr>
              <a:t>）</a:t>
            </a:r>
            <a:r>
              <a:rPr lang="ja-JP" altLang="en-US" sz="1400" dirty="0" smtClean="0">
                <a:solidFill>
                  <a:srgbClr val="000000"/>
                </a:solidFill>
              </a:rPr>
              <a:t/>
            </a:r>
            <a:br>
              <a:rPr lang="ja-JP" altLang="en-US" sz="1400" dirty="0" smtClean="0">
                <a:solidFill>
                  <a:srgbClr val="000000"/>
                </a:solidFill>
              </a:rPr>
            </a:br>
            <a:r>
              <a:rPr lang="ja-JP" altLang="en-US" sz="1200" dirty="0" smtClean="0">
                <a:solidFill>
                  <a:srgbClr val="000000"/>
                </a:solidFill>
              </a:rPr>
              <a:t>　　　　各都道府県の看護職員確保対策の拠点として、次の事業を行う。</a:t>
            </a:r>
            <a:br>
              <a:rPr lang="ja-JP" altLang="en-US" sz="1200" dirty="0" smtClean="0">
                <a:solidFill>
                  <a:srgbClr val="000000"/>
                </a:solidFill>
              </a:rPr>
            </a:br>
            <a:r>
              <a:rPr lang="ja-JP" altLang="en-US" sz="1200" dirty="0" smtClean="0">
                <a:solidFill>
                  <a:srgbClr val="000000"/>
                </a:solidFill>
              </a:rPr>
              <a:t>　　　　　①　近年の少子化傾向から若年労働力人口の減少を踏まえ、潜在看護職員の就業促進を行うナースバンク事業</a:t>
            </a:r>
            <a:br>
              <a:rPr lang="ja-JP" altLang="en-US" sz="1200" dirty="0" smtClean="0">
                <a:solidFill>
                  <a:srgbClr val="000000"/>
                </a:solidFill>
              </a:rPr>
            </a:br>
            <a:r>
              <a:rPr lang="ja-JP" altLang="en-US" sz="1200" dirty="0" smtClean="0">
                <a:solidFill>
                  <a:srgbClr val="000000"/>
                </a:solidFill>
              </a:rPr>
              <a:t>　　　　　②　高齢社会の到来に対応するための訪問看護支援事業（訪問看護師養成講習会等）</a:t>
            </a:r>
            <a:br>
              <a:rPr lang="ja-JP" altLang="en-US" sz="1200" dirty="0" smtClean="0">
                <a:solidFill>
                  <a:srgbClr val="000000"/>
                </a:solidFill>
              </a:rPr>
            </a:br>
            <a:r>
              <a:rPr lang="ja-JP" altLang="en-US" sz="1200" dirty="0" smtClean="0">
                <a:solidFill>
                  <a:srgbClr val="000000"/>
                </a:solidFill>
              </a:rPr>
              <a:t>　　　　　③　看護対策の基盤となる「看護の心」の普及に関する事業</a:t>
            </a:r>
          </a:p>
        </p:txBody>
      </p:sp>
      <p:sp>
        <p:nvSpPr>
          <p:cNvPr id="2052" name="Rectangle 6"/>
          <p:cNvSpPr>
            <a:spLocks noChangeArrowheads="1"/>
          </p:cNvSpPr>
          <p:nvPr/>
        </p:nvSpPr>
        <p:spPr bwMode="auto">
          <a:xfrm>
            <a:off x="350837" y="1989138"/>
            <a:ext cx="1638962" cy="360362"/>
          </a:xfrm>
          <a:prstGeom prst="rect">
            <a:avLst/>
          </a:prstGeom>
          <a:solidFill>
            <a:schemeClr val="bg1"/>
          </a:solidFill>
          <a:ln w="9525">
            <a:solidFill>
              <a:schemeClr val="tx1"/>
            </a:solidFill>
            <a:miter lim="800000"/>
            <a:headEnd/>
            <a:tailEnd/>
          </a:ln>
        </p:spPr>
        <p:txBody>
          <a:bodyPr anchor="ctr"/>
          <a:lstStyle/>
          <a:p>
            <a:pPr algn="ctr" fontAlgn="base">
              <a:spcBef>
                <a:spcPct val="0"/>
              </a:spcBef>
              <a:spcAft>
                <a:spcPct val="0"/>
              </a:spcAft>
            </a:pPr>
            <a:r>
              <a:rPr lang="ja-JP" altLang="en-US" sz="1000" b="1" smtClean="0">
                <a:solidFill>
                  <a:srgbClr val="000000"/>
                </a:solidFill>
              </a:rPr>
              <a:t>ナースセンター組織図</a:t>
            </a:r>
          </a:p>
        </p:txBody>
      </p:sp>
      <p:sp>
        <p:nvSpPr>
          <p:cNvPr id="2053" name="Rectangle 8"/>
          <p:cNvSpPr>
            <a:spLocks noChangeArrowheads="1"/>
          </p:cNvSpPr>
          <p:nvPr/>
        </p:nvSpPr>
        <p:spPr bwMode="auto">
          <a:xfrm>
            <a:off x="2221997" y="1989138"/>
            <a:ext cx="6084623" cy="215900"/>
          </a:xfrm>
          <a:prstGeom prst="rect">
            <a:avLst/>
          </a:prstGeom>
          <a:solidFill>
            <a:schemeClr val="accent1"/>
          </a:solidFill>
          <a:ln w="19050">
            <a:solidFill>
              <a:schemeClr val="tx1"/>
            </a:solidFill>
            <a:miter lim="800000"/>
            <a:headEnd/>
            <a:tailEnd/>
          </a:ln>
        </p:spPr>
        <p:txBody>
          <a:bodyPr anchor="ctr"/>
          <a:lstStyle/>
          <a:p>
            <a:pPr algn="ctr" fontAlgn="base">
              <a:spcBef>
                <a:spcPct val="0"/>
              </a:spcBef>
              <a:spcAft>
                <a:spcPct val="0"/>
              </a:spcAft>
            </a:pPr>
            <a:r>
              <a:rPr lang="ja-JP" altLang="en-US" sz="1200" b="1" smtClean="0">
                <a:solidFill>
                  <a:srgbClr val="000000"/>
                </a:solidFill>
              </a:rPr>
              <a:t>中央ナースセンター（人材確保法第</a:t>
            </a:r>
            <a:r>
              <a:rPr lang="en-US" altLang="ja-JP" sz="1200" b="1" smtClean="0">
                <a:solidFill>
                  <a:srgbClr val="000000"/>
                </a:solidFill>
              </a:rPr>
              <a:t>20</a:t>
            </a:r>
            <a:r>
              <a:rPr lang="ja-JP" altLang="en-US" sz="1200" b="1" smtClean="0">
                <a:solidFill>
                  <a:srgbClr val="000000"/>
                </a:solidFill>
              </a:rPr>
              <a:t>条）</a:t>
            </a:r>
          </a:p>
        </p:txBody>
      </p:sp>
      <p:sp>
        <p:nvSpPr>
          <p:cNvPr id="2054" name="Rectangle 9"/>
          <p:cNvSpPr>
            <a:spLocks noChangeArrowheads="1"/>
          </p:cNvSpPr>
          <p:nvPr/>
        </p:nvSpPr>
        <p:spPr bwMode="auto">
          <a:xfrm>
            <a:off x="2301083" y="2349549"/>
            <a:ext cx="592812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［事業概要］</a:t>
            </a:r>
            <a:endParaRPr lang="en-US" altLang="ja-JP" sz="1000" smtClean="0">
              <a:solidFill>
                <a:srgbClr val="000000"/>
              </a:solidFill>
            </a:endParaRPr>
          </a:p>
          <a:p>
            <a:pPr fontAlgn="base">
              <a:spcBef>
                <a:spcPct val="0"/>
              </a:spcBef>
              <a:spcAft>
                <a:spcPct val="0"/>
              </a:spcAft>
            </a:pPr>
            <a:r>
              <a:rPr lang="ja-JP" altLang="en-US" sz="1000" smtClean="0">
                <a:solidFill>
                  <a:srgbClr val="000000"/>
                </a:solidFill>
              </a:rPr>
              <a:t>　①　都道府県ナースセンターの業務に関する啓発活動</a:t>
            </a:r>
            <a:br>
              <a:rPr lang="ja-JP" altLang="en-US" sz="1000" smtClean="0">
                <a:solidFill>
                  <a:srgbClr val="000000"/>
                </a:solidFill>
              </a:rPr>
            </a:br>
            <a:r>
              <a:rPr lang="ja-JP" altLang="en-US" sz="1000" smtClean="0">
                <a:solidFill>
                  <a:srgbClr val="000000"/>
                </a:solidFill>
              </a:rPr>
              <a:t>　②　都道府県ナースセンターの業務について、連絡調整、指導その他の援助</a:t>
            </a:r>
            <a:br>
              <a:rPr lang="ja-JP" altLang="en-US" sz="1000" smtClean="0">
                <a:solidFill>
                  <a:srgbClr val="000000"/>
                </a:solidFill>
              </a:rPr>
            </a:br>
            <a:r>
              <a:rPr lang="ja-JP" altLang="en-US" sz="1000" smtClean="0">
                <a:solidFill>
                  <a:srgbClr val="000000"/>
                </a:solidFill>
              </a:rPr>
              <a:t>　③　都道府県ナースセンターの業務に関する情報及び資料を収集し、都道府県　　</a:t>
            </a:r>
            <a:endParaRPr lang="en-US" altLang="ja-JP" sz="1000" smtClean="0">
              <a:solidFill>
                <a:srgbClr val="000000"/>
              </a:solidFill>
            </a:endParaRPr>
          </a:p>
          <a:p>
            <a:pPr fontAlgn="base">
              <a:spcBef>
                <a:spcPct val="0"/>
              </a:spcBef>
              <a:spcAft>
                <a:spcPct val="0"/>
              </a:spcAft>
            </a:pPr>
            <a:r>
              <a:rPr lang="ja-JP" altLang="en-US" sz="1000" smtClean="0">
                <a:solidFill>
                  <a:srgbClr val="000000"/>
                </a:solidFill>
              </a:rPr>
              <a:t>　　　 ナースセンターその他の関係者に対し提供</a:t>
            </a:r>
            <a:br>
              <a:rPr lang="ja-JP" altLang="en-US" sz="1000" smtClean="0">
                <a:solidFill>
                  <a:srgbClr val="000000"/>
                </a:solidFill>
              </a:rPr>
            </a:br>
            <a:r>
              <a:rPr lang="ja-JP" altLang="en-US" sz="1000" smtClean="0">
                <a:solidFill>
                  <a:srgbClr val="000000"/>
                </a:solidFill>
              </a:rPr>
              <a:t>　④　２以上の都道府県の区域における看護に関する啓発活動</a:t>
            </a:r>
            <a:br>
              <a:rPr lang="ja-JP" altLang="en-US" sz="1000" smtClean="0">
                <a:solidFill>
                  <a:srgbClr val="000000"/>
                </a:solidFill>
              </a:rPr>
            </a:br>
            <a:r>
              <a:rPr lang="ja-JP" altLang="en-US" sz="1000" smtClean="0">
                <a:solidFill>
                  <a:srgbClr val="000000"/>
                </a:solidFill>
              </a:rPr>
              <a:t>　⑤　その他都道府県ナースセンタ－の健全な発展及び看護師等の確保を図るために必要な業務</a:t>
            </a:r>
          </a:p>
        </p:txBody>
      </p:sp>
      <p:sp>
        <p:nvSpPr>
          <p:cNvPr id="2055" name="Rectangle 10"/>
          <p:cNvSpPr>
            <a:spLocks noChangeArrowheads="1"/>
          </p:cNvSpPr>
          <p:nvPr/>
        </p:nvSpPr>
        <p:spPr bwMode="auto">
          <a:xfrm>
            <a:off x="2221997" y="2205038"/>
            <a:ext cx="6084623" cy="1223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56" name="Rectangle 12"/>
          <p:cNvSpPr>
            <a:spLocks noChangeArrowheads="1"/>
          </p:cNvSpPr>
          <p:nvPr/>
        </p:nvSpPr>
        <p:spPr bwMode="auto">
          <a:xfrm>
            <a:off x="818628" y="3573463"/>
            <a:ext cx="8581760" cy="3603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200" b="1" smtClean="0">
                <a:solidFill>
                  <a:srgbClr val="000000"/>
                </a:solidFill>
              </a:rPr>
              <a:t>都道府県ナースセンター（人材確保法第</a:t>
            </a:r>
            <a:r>
              <a:rPr lang="en-US" altLang="ja-JP" sz="1200" b="1" smtClean="0">
                <a:solidFill>
                  <a:srgbClr val="000000"/>
                </a:solidFill>
              </a:rPr>
              <a:t>14</a:t>
            </a:r>
            <a:r>
              <a:rPr lang="ja-JP" altLang="en-US" sz="1200" b="1" smtClean="0">
                <a:solidFill>
                  <a:srgbClr val="000000"/>
                </a:solidFill>
              </a:rPr>
              <a:t>条）</a:t>
            </a:r>
          </a:p>
        </p:txBody>
      </p:sp>
      <p:sp>
        <p:nvSpPr>
          <p:cNvPr id="2057" name="Rectangle 13"/>
          <p:cNvSpPr>
            <a:spLocks noChangeArrowheads="1"/>
          </p:cNvSpPr>
          <p:nvPr/>
        </p:nvSpPr>
        <p:spPr bwMode="auto">
          <a:xfrm>
            <a:off x="5967677" y="4005263"/>
            <a:ext cx="1246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事業運営委員会</a:t>
            </a:r>
          </a:p>
        </p:txBody>
      </p:sp>
      <p:sp>
        <p:nvSpPr>
          <p:cNvPr id="2058" name="Rectangle 14"/>
          <p:cNvSpPr>
            <a:spLocks noChangeArrowheads="1"/>
          </p:cNvSpPr>
          <p:nvPr/>
        </p:nvSpPr>
        <p:spPr bwMode="auto">
          <a:xfrm>
            <a:off x="1363802" y="4365625"/>
            <a:ext cx="312142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ナースバンク・「看護の心」普及事業部</a:t>
            </a:r>
          </a:p>
        </p:txBody>
      </p:sp>
      <p:sp>
        <p:nvSpPr>
          <p:cNvPr id="2059" name="Rectangle 15"/>
          <p:cNvSpPr>
            <a:spLocks noChangeArrowheads="1"/>
          </p:cNvSpPr>
          <p:nvPr/>
        </p:nvSpPr>
        <p:spPr bwMode="auto">
          <a:xfrm>
            <a:off x="1286405" y="4724449"/>
            <a:ext cx="3198813"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（１）ナースバンク事業</a:t>
            </a:r>
            <a:br>
              <a:rPr lang="ja-JP" altLang="en-US" sz="1000" smtClean="0">
                <a:solidFill>
                  <a:srgbClr val="000000"/>
                </a:solidFill>
              </a:rPr>
            </a:br>
            <a:r>
              <a:rPr lang="ja-JP" altLang="en-US" sz="1000" smtClean="0">
                <a:solidFill>
                  <a:srgbClr val="000000"/>
                </a:solidFill>
              </a:rPr>
              <a:t>　　①　再就業相談事業</a:t>
            </a:r>
            <a:br>
              <a:rPr lang="ja-JP" altLang="en-US" sz="1000" smtClean="0">
                <a:solidFill>
                  <a:srgbClr val="000000"/>
                </a:solidFill>
              </a:rPr>
            </a:br>
            <a:r>
              <a:rPr lang="ja-JP" altLang="en-US" sz="1000" smtClean="0">
                <a:solidFill>
                  <a:srgbClr val="000000"/>
                </a:solidFill>
              </a:rPr>
              <a:t>　　②　看護力再開発講習会</a:t>
            </a:r>
            <a:br>
              <a:rPr lang="ja-JP" altLang="en-US" sz="1000" smtClean="0">
                <a:solidFill>
                  <a:srgbClr val="000000"/>
                </a:solidFill>
              </a:rPr>
            </a:br>
            <a:r>
              <a:rPr lang="ja-JP" altLang="en-US" sz="1000" smtClean="0">
                <a:solidFill>
                  <a:srgbClr val="000000"/>
                </a:solidFill>
              </a:rPr>
              <a:t>　　③　准看護師養成所専任教員再就業研修</a:t>
            </a:r>
            <a:br>
              <a:rPr lang="ja-JP" altLang="en-US" sz="1000" smtClean="0">
                <a:solidFill>
                  <a:srgbClr val="000000"/>
                </a:solidFill>
              </a:rPr>
            </a:br>
            <a:r>
              <a:rPr lang="ja-JP" altLang="en-US" sz="1000" smtClean="0">
                <a:solidFill>
                  <a:srgbClr val="000000"/>
                </a:solidFill>
              </a:rPr>
              <a:t>（２）「看護の心」普及事業　</a:t>
            </a:r>
            <a:br>
              <a:rPr lang="ja-JP" altLang="en-US" sz="1000" smtClean="0">
                <a:solidFill>
                  <a:srgbClr val="000000"/>
                </a:solidFill>
              </a:rPr>
            </a:br>
            <a:r>
              <a:rPr lang="ja-JP" altLang="en-US" sz="1000" smtClean="0">
                <a:solidFill>
                  <a:srgbClr val="000000"/>
                </a:solidFill>
              </a:rPr>
              <a:t>　　看護職員リフレッシュ研修会</a:t>
            </a:r>
            <a:br>
              <a:rPr lang="ja-JP" altLang="en-US" sz="1000" smtClean="0">
                <a:solidFill>
                  <a:srgbClr val="000000"/>
                </a:solidFill>
              </a:rPr>
            </a:br>
            <a:r>
              <a:rPr lang="ja-JP" altLang="en-US" sz="1000" smtClean="0">
                <a:solidFill>
                  <a:srgbClr val="000000"/>
                </a:solidFill>
              </a:rPr>
              <a:t>（３）看護職員確保対策連絡協議会</a:t>
            </a:r>
            <a:br>
              <a:rPr lang="ja-JP" altLang="en-US" sz="1000" smtClean="0">
                <a:solidFill>
                  <a:srgbClr val="000000"/>
                </a:solidFill>
              </a:rPr>
            </a:br>
            <a:r>
              <a:rPr lang="ja-JP" altLang="en-US" sz="1000" smtClean="0">
                <a:solidFill>
                  <a:srgbClr val="000000"/>
                </a:solidFill>
              </a:rPr>
              <a:t>（</a:t>
            </a:r>
            <a:r>
              <a:rPr lang="en-US" altLang="ja-JP" sz="1000" smtClean="0">
                <a:solidFill>
                  <a:srgbClr val="000000"/>
                </a:solidFill>
              </a:rPr>
              <a:t>4</a:t>
            </a:r>
            <a:r>
              <a:rPr lang="ja-JP" altLang="en-US" sz="1000" smtClean="0">
                <a:solidFill>
                  <a:srgbClr val="000000"/>
                </a:solidFill>
              </a:rPr>
              <a:t>）電算機（</a:t>
            </a:r>
            <a:r>
              <a:rPr lang="en-US" altLang="ja-JP" sz="1000" smtClean="0">
                <a:solidFill>
                  <a:srgbClr val="000000"/>
                </a:solidFill>
              </a:rPr>
              <a:t>NCCS)</a:t>
            </a:r>
            <a:r>
              <a:rPr lang="ja-JP" altLang="en-US" sz="1000" smtClean="0">
                <a:solidFill>
                  <a:srgbClr val="000000"/>
                </a:solidFill>
              </a:rPr>
              <a:t>の運用　</a:t>
            </a:r>
            <a:br>
              <a:rPr lang="ja-JP" altLang="en-US" sz="1000" smtClean="0">
                <a:solidFill>
                  <a:srgbClr val="000000"/>
                </a:solidFill>
              </a:rPr>
            </a:br>
            <a:r>
              <a:rPr lang="ja-JP" altLang="en-US" sz="1000" smtClean="0">
                <a:solidFill>
                  <a:srgbClr val="000000"/>
                </a:solidFill>
              </a:rPr>
              <a:t>　　</a:t>
            </a:r>
          </a:p>
        </p:txBody>
      </p:sp>
      <p:sp>
        <p:nvSpPr>
          <p:cNvPr id="2060" name="Rectangle 16"/>
          <p:cNvSpPr>
            <a:spLocks noChangeArrowheads="1"/>
          </p:cNvSpPr>
          <p:nvPr/>
        </p:nvSpPr>
        <p:spPr bwMode="auto">
          <a:xfrm>
            <a:off x="1286429" y="6237288"/>
            <a:ext cx="265191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重点地域（支所設置）</a:t>
            </a:r>
            <a:br>
              <a:rPr lang="ja-JP" altLang="en-US" sz="1000" smtClean="0">
                <a:solidFill>
                  <a:srgbClr val="000000"/>
                </a:solidFill>
              </a:rPr>
            </a:br>
            <a:r>
              <a:rPr lang="ja-JP" altLang="en-US" sz="1000" smtClean="0">
                <a:solidFill>
                  <a:srgbClr val="000000"/>
                </a:solidFill>
              </a:rPr>
              <a:t>（北海道、東京都、神奈川県、静岡県）</a:t>
            </a:r>
          </a:p>
        </p:txBody>
      </p:sp>
      <p:sp>
        <p:nvSpPr>
          <p:cNvPr id="2061" name="Rectangle 17"/>
          <p:cNvSpPr>
            <a:spLocks noChangeArrowheads="1"/>
          </p:cNvSpPr>
          <p:nvPr/>
        </p:nvSpPr>
        <p:spPr bwMode="auto">
          <a:xfrm>
            <a:off x="3704431" y="6237288"/>
            <a:ext cx="140507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　・再就業相談事業</a:t>
            </a:r>
          </a:p>
        </p:txBody>
      </p:sp>
      <p:sp>
        <p:nvSpPr>
          <p:cNvPr id="2062" name="Rectangle 18"/>
          <p:cNvSpPr>
            <a:spLocks noChangeArrowheads="1"/>
          </p:cNvSpPr>
          <p:nvPr/>
        </p:nvSpPr>
        <p:spPr bwMode="auto">
          <a:xfrm>
            <a:off x="5654678" y="4437063"/>
            <a:ext cx="31988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ja-JP" altLang="en-US" sz="1000" smtClean="0">
                <a:solidFill>
                  <a:srgbClr val="000000"/>
                </a:solidFill>
              </a:rPr>
              <a:t>訪　問　看　護　支　援　事　業　部</a:t>
            </a:r>
          </a:p>
        </p:txBody>
      </p:sp>
      <p:sp>
        <p:nvSpPr>
          <p:cNvPr id="2063" name="Rectangle 19"/>
          <p:cNvSpPr>
            <a:spLocks noChangeArrowheads="1"/>
          </p:cNvSpPr>
          <p:nvPr/>
        </p:nvSpPr>
        <p:spPr bwMode="auto">
          <a:xfrm>
            <a:off x="5654675" y="4724400"/>
            <a:ext cx="3276204"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ja-JP" altLang="en-US" sz="1000" smtClean="0">
                <a:solidFill>
                  <a:srgbClr val="000000"/>
                </a:solidFill>
              </a:rPr>
              <a:t>［事業内容］　</a:t>
            </a:r>
            <a:br>
              <a:rPr lang="ja-JP" altLang="en-US" sz="1000" smtClean="0">
                <a:solidFill>
                  <a:srgbClr val="000000"/>
                </a:solidFill>
              </a:rPr>
            </a:br>
            <a:r>
              <a:rPr lang="ja-JP" altLang="en-US" sz="1000" smtClean="0">
                <a:solidFill>
                  <a:srgbClr val="000000"/>
                </a:solidFill>
              </a:rPr>
              <a:t>（１）訪問看護支援事業</a:t>
            </a:r>
            <a:br>
              <a:rPr lang="ja-JP" altLang="en-US" sz="1000" smtClean="0">
                <a:solidFill>
                  <a:srgbClr val="000000"/>
                </a:solidFill>
              </a:rPr>
            </a:br>
            <a:r>
              <a:rPr lang="ja-JP" altLang="en-US" sz="1000" smtClean="0">
                <a:solidFill>
                  <a:srgbClr val="000000"/>
                </a:solidFill>
              </a:rPr>
              <a:t>　　（訪問看護師からの相談受付）</a:t>
            </a:r>
            <a:br>
              <a:rPr lang="ja-JP" altLang="en-US" sz="1000" smtClean="0">
                <a:solidFill>
                  <a:srgbClr val="000000"/>
                </a:solidFill>
              </a:rPr>
            </a:br>
            <a:r>
              <a:rPr lang="ja-JP" altLang="en-US" sz="1000" smtClean="0">
                <a:solidFill>
                  <a:srgbClr val="000000"/>
                </a:solidFill>
              </a:rPr>
              <a:t>　　（訪問看護業務の実態把握）</a:t>
            </a:r>
            <a:br>
              <a:rPr lang="ja-JP" altLang="en-US" sz="1000" smtClean="0">
                <a:solidFill>
                  <a:srgbClr val="000000"/>
                </a:solidFill>
              </a:rPr>
            </a:br>
            <a:r>
              <a:rPr lang="ja-JP" altLang="en-US" sz="1000" smtClean="0">
                <a:solidFill>
                  <a:srgbClr val="000000"/>
                </a:solidFill>
              </a:rPr>
              <a:t>（２）訪問看護相談事業　</a:t>
            </a:r>
            <a:br>
              <a:rPr lang="ja-JP" altLang="en-US" sz="1000" smtClean="0">
                <a:solidFill>
                  <a:srgbClr val="000000"/>
                </a:solidFill>
              </a:rPr>
            </a:br>
            <a:r>
              <a:rPr lang="ja-JP" altLang="en-US" sz="1000" smtClean="0">
                <a:solidFill>
                  <a:srgbClr val="000000"/>
                </a:solidFill>
              </a:rPr>
              <a:t>　　（在宅療養者等に対する相談・普及）</a:t>
            </a:r>
            <a:br>
              <a:rPr lang="ja-JP" altLang="en-US" sz="1000" smtClean="0">
                <a:solidFill>
                  <a:srgbClr val="000000"/>
                </a:solidFill>
              </a:rPr>
            </a:br>
            <a:r>
              <a:rPr lang="ja-JP" altLang="en-US" sz="1000" smtClean="0">
                <a:solidFill>
                  <a:srgbClr val="000000"/>
                </a:solidFill>
              </a:rPr>
              <a:t>（３）訪問看護師養成講習会</a:t>
            </a:r>
          </a:p>
        </p:txBody>
      </p:sp>
      <p:sp>
        <p:nvSpPr>
          <p:cNvPr id="2064" name="Rectangle 20"/>
          <p:cNvSpPr>
            <a:spLocks noChangeArrowheads="1"/>
          </p:cNvSpPr>
          <p:nvPr/>
        </p:nvSpPr>
        <p:spPr bwMode="auto">
          <a:xfrm>
            <a:off x="818622" y="3573463"/>
            <a:ext cx="8580041" cy="31686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5" name="Line 21"/>
          <p:cNvSpPr>
            <a:spLocks noChangeShapeType="1"/>
          </p:cNvSpPr>
          <p:nvPr/>
        </p:nvSpPr>
        <p:spPr bwMode="auto">
          <a:xfrm>
            <a:off x="818622" y="3933825"/>
            <a:ext cx="858004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66" name="Rectangle 22"/>
          <p:cNvSpPr>
            <a:spLocks noChangeArrowheads="1"/>
          </p:cNvSpPr>
          <p:nvPr/>
        </p:nvSpPr>
        <p:spPr bwMode="auto">
          <a:xfrm>
            <a:off x="5967684" y="4005263"/>
            <a:ext cx="1325960" cy="215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7" name="Rectangle 23"/>
          <p:cNvSpPr>
            <a:spLocks noChangeArrowheads="1"/>
          </p:cNvSpPr>
          <p:nvPr/>
        </p:nvSpPr>
        <p:spPr bwMode="auto">
          <a:xfrm>
            <a:off x="1286405" y="4365625"/>
            <a:ext cx="3198813" cy="172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68" name="Line 24"/>
          <p:cNvSpPr>
            <a:spLocks noChangeShapeType="1"/>
          </p:cNvSpPr>
          <p:nvPr/>
        </p:nvSpPr>
        <p:spPr bwMode="auto">
          <a:xfrm>
            <a:off x="1286405" y="4652963"/>
            <a:ext cx="31988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69" name="Rectangle 25"/>
          <p:cNvSpPr>
            <a:spLocks noChangeArrowheads="1"/>
          </p:cNvSpPr>
          <p:nvPr/>
        </p:nvSpPr>
        <p:spPr bwMode="auto">
          <a:xfrm>
            <a:off x="5654675" y="4365674"/>
            <a:ext cx="3276204" cy="1584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70" name="Line 26"/>
          <p:cNvSpPr>
            <a:spLocks noChangeShapeType="1"/>
          </p:cNvSpPr>
          <p:nvPr/>
        </p:nvSpPr>
        <p:spPr bwMode="auto">
          <a:xfrm>
            <a:off x="5654675" y="4724400"/>
            <a:ext cx="32762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1" name="Rectangle 27"/>
          <p:cNvSpPr>
            <a:spLocks noChangeArrowheads="1"/>
          </p:cNvSpPr>
          <p:nvPr/>
        </p:nvSpPr>
        <p:spPr bwMode="auto">
          <a:xfrm>
            <a:off x="1286431" y="6237288"/>
            <a:ext cx="3823097" cy="360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ja-JP" altLang="en-US" smtClean="0">
              <a:solidFill>
                <a:srgbClr val="000000"/>
              </a:solidFill>
            </a:endParaRPr>
          </a:p>
        </p:txBody>
      </p:sp>
      <p:sp>
        <p:nvSpPr>
          <p:cNvPr id="2072" name="Line 28"/>
          <p:cNvSpPr>
            <a:spLocks noChangeShapeType="1"/>
          </p:cNvSpPr>
          <p:nvPr/>
        </p:nvSpPr>
        <p:spPr bwMode="auto">
          <a:xfrm>
            <a:off x="4953000" y="3429003"/>
            <a:ext cx="0"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3" name="Line 29"/>
          <p:cNvSpPr>
            <a:spLocks noChangeShapeType="1"/>
          </p:cNvSpPr>
          <p:nvPr/>
        </p:nvSpPr>
        <p:spPr bwMode="auto">
          <a:xfrm>
            <a:off x="4953000" y="3933825"/>
            <a:ext cx="0" cy="2873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4" name="Line 30"/>
          <p:cNvSpPr>
            <a:spLocks noChangeShapeType="1"/>
          </p:cNvSpPr>
          <p:nvPr/>
        </p:nvSpPr>
        <p:spPr bwMode="auto">
          <a:xfrm>
            <a:off x="4953027" y="4076700"/>
            <a:ext cx="101467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5" name="Line 32"/>
          <p:cNvSpPr>
            <a:spLocks noChangeShapeType="1"/>
          </p:cNvSpPr>
          <p:nvPr/>
        </p:nvSpPr>
        <p:spPr bwMode="auto">
          <a:xfrm>
            <a:off x="2612366" y="4292600"/>
            <a:ext cx="460216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6" name="Line 33"/>
          <p:cNvSpPr>
            <a:spLocks noChangeShapeType="1"/>
          </p:cNvSpPr>
          <p:nvPr/>
        </p:nvSpPr>
        <p:spPr bwMode="auto">
          <a:xfrm>
            <a:off x="4953000" y="3933829"/>
            <a:ext cx="0" cy="3587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7" name="Line 34"/>
          <p:cNvSpPr>
            <a:spLocks noChangeShapeType="1"/>
          </p:cNvSpPr>
          <p:nvPr/>
        </p:nvSpPr>
        <p:spPr bwMode="auto">
          <a:xfrm>
            <a:off x="2534973" y="6092874"/>
            <a:ext cx="0" cy="144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8" name="Line 35"/>
          <p:cNvSpPr>
            <a:spLocks noChangeShapeType="1"/>
          </p:cNvSpPr>
          <p:nvPr/>
        </p:nvSpPr>
        <p:spPr bwMode="auto">
          <a:xfrm>
            <a:off x="2612364" y="4292649"/>
            <a:ext cx="0" cy="73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79" name="Line 36"/>
          <p:cNvSpPr>
            <a:spLocks noChangeShapeType="1"/>
          </p:cNvSpPr>
          <p:nvPr/>
        </p:nvSpPr>
        <p:spPr bwMode="auto">
          <a:xfrm>
            <a:off x="7214527" y="4292649"/>
            <a:ext cx="0" cy="73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endParaRPr>
          </a:p>
        </p:txBody>
      </p:sp>
      <p:sp>
        <p:nvSpPr>
          <p:cNvPr id="2082" name="Rectangle 7"/>
          <p:cNvSpPr>
            <a:spLocks noChangeArrowheads="1"/>
          </p:cNvSpPr>
          <p:nvPr/>
        </p:nvSpPr>
        <p:spPr bwMode="auto">
          <a:xfrm>
            <a:off x="6825857" y="3573463"/>
            <a:ext cx="249541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r>
              <a:rPr lang="en-US" altLang="ja-JP" sz="1000" smtClean="0">
                <a:solidFill>
                  <a:srgbClr val="000000"/>
                </a:solidFill>
              </a:rPr>
              <a:t>※</a:t>
            </a:r>
            <a:r>
              <a:rPr lang="ja-JP" altLang="en-US" sz="1000" smtClean="0">
                <a:solidFill>
                  <a:srgbClr val="000000"/>
                </a:solidFill>
              </a:rPr>
              <a:t>平成</a:t>
            </a:r>
            <a:r>
              <a:rPr lang="en-US" altLang="ja-JP" sz="1000" smtClean="0">
                <a:solidFill>
                  <a:srgbClr val="000000"/>
                </a:solidFill>
              </a:rPr>
              <a:t>10</a:t>
            </a:r>
            <a:r>
              <a:rPr lang="ja-JP" altLang="en-US" sz="1000" smtClean="0">
                <a:solidFill>
                  <a:srgbClr val="000000"/>
                </a:solidFill>
              </a:rPr>
              <a:t>年度　運営費を一般財源化</a:t>
            </a:r>
          </a:p>
        </p:txBody>
      </p:sp>
      <p:sp>
        <p:nvSpPr>
          <p:cNvPr id="37" name="Rectangle 7"/>
          <p:cNvSpPr>
            <a:spLocks noChangeArrowheads="1"/>
          </p:cNvSpPr>
          <p:nvPr/>
        </p:nvSpPr>
        <p:spPr bwMode="auto">
          <a:xfrm>
            <a:off x="6045068" y="1628778"/>
            <a:ext cx="3666596" cy="360363"/>
          </a:xfrm>
          <a:prstGeom prst="rect">
            <a:avLst/>
          </a:prstGeom>
          <a:noFill/>
          <a:ln w="9525">
            <a:noFill/>
            <a:miter lim="800000"/>
            <a:headEnd/>
            <a:tailEnd/>
          </a:ln>
        </p:spPr>
        <p:txBody>
          <a:bodyPr wrap="none" anchor="ctr"/>
          <a:lstStyle/>
          <a:p>
            <a:pPr fontAlgn="base">
              <a:spcBef>
                <a:spcPct val="0"/>
              </a:spcBef>
              <a:spcAft>
                <a:spcPct val="0"/>
              </a:spcAft>
              <a:defRPr/>
            </a:pPr>
            <a:r>
              <a:rPr lang="en-US" altLang="ja-JP" sz="900" dirty="0">
                <a:solidFill>
                  <a:srgbClr val="000000"/>
                </a:solidFill>
                <a:latin typeface="ＭＳ Ｐゴシック"/>
              </a:rPr>
              <a:t>※</a:t>
            </a:r>
            <a:r>
              <a:rPr lang="ja-JP" altLang="en-US" sz="900" dirty="0">
                <a:solidFill>
                  <a:srgbClr val="000000"/>
                </a:solidFill>
                <a:latin typeface="ＭＳ Ｐゴシック"/>
              </a:rPr>
              <a:t>人材確保法：看護師等の人材確保の促進に関する法律（平成４年）</a:t>
            </a:r>
            <a:endParaRPr lang="en-US" altLang="ja-JP" sz="900" dirty="0">
              <a:solidFill>
                <a:srgbClr val="000000"/>
              </a:solidFill>
              <a:latin typeface="ＭＳ Ｐゴシック"/>
            </a:endParaRPr>
          </a:p>
        </p:txBody>
      </p:sp>
      <p:sp>
        <p:nvSpPr>
          <p:cNvPr id="3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41</a:t>
            </a:fld>
            <a:endParaRPr kumimoji="1" lang="ja-JP" altLang="en-US" sz="2000" dirty="0">
              <a:solidFill>
                <a:schemeClr val="tx1"/>
              </a:solidFill>
            </a:endParaRPr>
          </a:p>
        </p:txBody>
      </p:sp>
    </p:spTree>
    <p:extLst>
      <p:ext uri="{BB962C8B-B14F-4D97-AF65-F5344CB8AC3E}">
        <p14:creationId xmlns:p14="http://schemas.microsoft.com/office/powerpoint/2010/main" val="424658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額縁 3"/>
          <p:cNvSpPr/>
          <p:nvPr/>
        </p:nvSpPr>
        <p:spPr>
          <a:xfrm>
            <a:off x="4917209" y="595636"/>
            <a:ext cx="4977991" cy="1609228"/>
          </a:xfrm>
          <a:prstGeom prst="bevel">
            <a:avLst>
              <a:gd name="adj" fmla="val 6449"/>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■離職後、復職するか否かを迷っている看護師等に対して、適切なタイミングで効果的なアプローチが可能になる。</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5" name="ホームベース 4"/>
          <p:cNvSpPr/>
          <p:nvPr/>
        </p:nvSpPr>
        <p:spPr>
          <a:xfrm>
            <a:off x="22054" y="620688"/>
            <a:ext cx="4895114" cy="1584176"/>
          </a:xfrm>
          <a:prstGeom prst="homePlate">
            <a:avLst>
              <a:gd name="adj" fmla="val 12940"/>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（ナースセンターの業務拡充）</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■現行の無料職業紹介事業に加え、「離職後、求職者になる前」の段階から支援をできるようにナースセンター業務規定を改正</a:t>
            </a:r>
            <a:endParaRPr lang="en-US" altLang="ja-JP" u="sng" dirty="0">
              <a:solidFill>
                <a:prstClr val="black"/>
              </a:solidFill>
              <a:latin typeface="メイリオ" pitchFamily="50" charset="-128"/>
              <a:ea typeface="メイリオ" pitchFamily="50" charset="-128"/>
              <a:cs typeface="メイリオ" pitchFamily="50" charset="-128"/>
            </a:endParaRPr>
          </a:p>
        </p:txBody>
      </p:sp>
      <p:sp>
        <p:nvSpPr>
          <p:cNvPr id="7" name="ホームベース 6"/>
          <p:cNvSpPr/>
          <p:nvPr/>
        </p:nvSpPr>
        <p:spPr>
          <a:xfrm>
            <a:off x="22051" y="2239305"/>
            <a:ext cx="5242985" cy="2815971"/>
          </a:xfrm>
          <a:prstGeom prst="homePlate">
            <a:avLst>
              <a:gd name="adj" fmla="val 17109"/>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（ナースセンターの情報把握強化）</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■ナースセンターが効果的な支援を行えるよう看護師等に対して、離職した場合等にナースセンターへの住所、氏名、連絡先その他の情報等の「届出の努力義務」を規定。</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■ナースセンターが官公署に対し情報提供を求めることができる旨の規定を整備。</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■併せて、ナースセンター役職員等について、守秘義務規定を整備。</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8" name="額縁 7"/>
          <p:cNvSpPr/>
          <p:nvPr/>
        </p:nvSpPr>
        <p:spPr>
          <a:xfrm>
            <a:off x="4917165" y="2251838"/>
            <a:ext cx="4995298" cy="2567235"/>
          </a:xfrm>
          <a:prstGeom prst="bevel">
            <a:avLst>
              <a:gd name="adj" fmla="val 3558"/>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■ナースセンターが、離職している看護師等の情報を効果的に把握することにより、離職した看護師等の潜在化を予防し、効果的な復職支援につなげることが可能になる。</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■「届出」事務を合理的に実施するため、中央ナースセンターシステムを活用し、看護師等が自らインターネット経由で登録する方法等を検討。</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0" name="額縁 9"/>
          <p:cNvSpPr/>
          <p:nvPr/>
        </p:nvSpPr>
        <p:spPr>
          <a:xfrm>
            <a:off x="4917165" y="4876436"/>
            <a:ext cx="4995298" cy="1981564"/>
          </a:xfrm>
          <a:prstGeom prst="bevel">
            <a:avLst>
              <a:gd name="adj" fmla="val 6449"/>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r>
              <a:rPr lang="ja-JP" altLang="en-US" dirty="0">
                <a:solidFill>
                  <a:prstClr val="black"/>
                </a:solidFill>
                <a:latin typeface="メイリオ" pitchFamily="50" charset="-128"/>
                <a:ea typeface="メイリオ" pitchFamily="50" charset="-128"/>
                <a:cs typeface="メイリオ" pitchFamily="50" charset="-128"/>
              </a:rPr>
              <a:t>■サテライト展開等が可能になり、利用者にとって、より身近な地域で相談等のサービスが受けられるようになる。</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■財源として「新たな財政支援基金」の活用も可能。</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■地域の関係者との連携体制を強化。</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9" name="ホームベース 8"/>
          <p:cNvSpPr/>
          <p:nvPr/>
        </p:nvSpPr>
        <p:spPr>
          <a:xfrm>
            <a:off x="24308" y="5093114"/>
            <a:ext cx="4940004" cy="1765157"/>
          </a:xfrm>
          <a:prstGeom prst="homePlate">
            <a:avLst>
              <a:gd name="adj" fmla="val 12285"/>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prstClr val="black"/>
                </a:solidFill>
                <a:latin typeface="メイリオ" pitchFamily="50" charset="-128"/>
                <a:ea typeface="メイリオ" pitchFamily="50" charset="-128"/>
                <a:cs typeface="メイリオ" pitchFamily="50" charset="-128"/>
              </a:rPr>
              <a:t>（支援体制の強化）</a:t>
            </a:r>
            <a:endParaRPr lang="en-US" altLang="ja-JP" b="1"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■より身近な地域でナースセンターによる支援が受けられるよう、ナースセンターの業務を地域の医療機関等に委託することができる旨の規定を整備。</a:t>
            </a:r>
            <a:endParaRPr lang="en-US" altLang="ja-JP" dirty="0">
              <a:solidFill>
                <a:prstClr val="black"/>
              </a:solidFill>
              <a:latin typeface="メイリオ" pitchFamily="50" charset="-128"/>
              <a:ea typeface="メイリオ" pitchFamily="50" charset="-128"/>
              <a:cs typeface="メイリオ" pitchFamily="50" charset="-128"/>
            </a:endParaRPr>
          </a:p>
          <a:p>
            <a:pPr marL="176213" indent="-176213"/>
            <a:r>
              <a:rPr lang="ja-JP" altLang="en-US" dirty="0">
                <a:solidFill>
                  <a:prstClr val="black"/>
                </a:solidFill>
                <a:latin typeface="メイリオ" pitchFamily="50" charset="-128"/>
                <a:ea typeface="メイリオ" pitchFamily="50" charset="-128"/>
                <a:cs typeface="メイリオ" pitchFamily="50" charset="-128"/>
              </a:rPr>
              <a:t>■関係機関との連携規定を整備。</a:t>
            </a:r>
            <a:endParaRPr lang="en-US" altLang="ja-JP" dirty="0">
              <a:solidFill>
                <a:prstClr val="black"/>
              </a:solidFill>
              <a:latin typeface="メイリオ" pitchFamily="50" charset="-128"/>
              <a:ea typeface="メイリオ" pitchFamily="50" charset="-128"/>
              <a:cs typeface="メイリオ" pitchFamily="50" charset="-128"/>
            </a:endParaRPr>
          </a:p>
        </p:txBody>
      </p:sp>
      <p:sp>
        <p:nvSpPr>
          <p:cNvPr id="11" name="正方形/長方形 10"/>
          <p:cNvSpPr/>
          <p:nvPr/>
        </p:nvSpPr>
        <p:spPr>
          <a:xfrm>
            <a:off x="314654" y="71056"/>
            <a:ext cx="9205023" cy="424014"/>
          </a:xfrm>
          <a:prstGeom prst="rect">
            <a:avLst/>
          </a:prstGeom>
          <a:solidFill>
            <a:srgbClr val="FFFF00">
              <a:alpha val="30000"/>
            </a:srgbClr>
          </a:solidFill>
          <a:ln w="25400" cap="flat" cmpd="sng" algn="ctr">
            <a:solidFill>
              <a:srgbClr val="4F81BD">
                <a:shade val="50000"/>
              </a:srgbClr>
            </a:solidFill>
            <a:prstDash val="solid"/>
          </a:ln>
          <a:effectLst/>
        </p:spPr>
        <p:txBody>
          <a:bodyPr rtlCol="0" anchor="ctr"/>
          <a:lstStyle/>
          <a:p>
            <a:pPr algn="ctr" defTabSz="914125">
              <a:defRPr/>
            </a:pPr>
            <a:r>
              <a:rPr kumimoji="0" lang="ja-JP" altLang="en-US" b="1" kern="0" dirty="0">
                <a:solidFill>
                  <a:prstClr val="black"/>
                </a:solidFill>
                <a:latin typeface="メイリオ" pitchFamily="50" charset="-128"/>
                <a:ea typeface="メイリオ" pitchFamily="50" charset="-128"/>
              </a:rPr>
              <a:t>看護師等人材確保促進法改正のポイント</a:t>
            </a:r>
            <a:endParaRPr kumimoji="0" lang="en-US" altLang="ja-JP" b="1" kern="0" dirty="0">
              <a:solidFill>
                <a:prstClr val="black"/>
              </a:solidFill>
              <a:latin typeface="メイリオ" pitchFamily="50" charset="-128"/>
              <a:ea typeface="メイリオ" pitchFamily="50" charset="-128"/>
            </a:endParaRPr>
          </a:p>
        </p:txBody>
      </p:sp>
      <p:sp>
        <p:nvSpPr>
          <p:cNvPr id="12" name="テキスト ボックス 11"/>
          <p:cNvSpPr txBox="1"/>
          <p:nvPr/>
        </p:nvSpPr>
        <p:spPr bwMode="auto">
          <a:xfrm>
            <a:off x="215655" y="71856"/>
            <a:ext cx="9497316" cy="433452"/>
          </a:xfrm>
          <a:prstGeom prst="rect">
            <a:avLst/>
          </a:prstGeom>
          <a:solidFill>
            <a:schemeClr val="bg1"/>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■看護師等人材確保促進法改正のポイント</a:t>
            </a:r>
          </a:p>
        </p:txBody>
      </p:sp>
      <p:sp>
        <p:nvSpPr>
          <p:cNvPr id="16" name="スライド番号プレースホルダー 1"/>
          <p:cNvSpPr>
            <a:spLocks noGrp="1"/>
          </p:cNvSpPr>
          <p:nvPr>
            <p:ph type="sldNum" sz="quarter" idx="12"/>
          </p:nvPr>
        </p:nvSpPr>
        <p:spPr>
          <a:xfrm>
            <a:off x="7634155" y="6520308"/>
            <a:ext cx="2311400" cy="365125"/>
          </a:xfrm>
        </p:spPr>
        <p:txBody>
          <a:bodyPr vert="horz" lIns="91440" tIns="45720" rIns="91440" bIns="45720" rtlCol="0" anchor="ctr"/>
          <a:lstStyle/>
          <a:p>
            <a:fld id="{ADCBEEE1-67C7-4924-AE6B-BD4C2FD3A70E}" type="slidenum">
              <a:rPr lang="ja-JP" altLang="en-US" sz="2000">
                <a:solidFill>
                  <a:prstClr val="black"/>
                </a:solidFill>
              </a:rPr>
              <a:pPr/>
              <a:t>42</a:t>
            </a:fld>
            <a:endParaRPr lang="ja-JP" altLang="en-US" sz="2000" dirty="0">
              <a:solidFill>
                <a:prstClr val="black"/>
              </a:solidFill>
            </a:endParaRPr>
          </a:p>
        </p:txBody>
      </p:sp>
    </p:spTree>
    <p:extLst>
      <p:ext uri="{BB962C8B-B14F-4D97-AF65-F5344CB8AC3E}">
        <p14:creationId xmlns:p14="http://schemas.microsoft.com/office/powerpoint/2010/main" val="1743237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58684" y="620690"/>
            <a:ext cx="8881266" cy="1723549"/>
          </a:xfrm>
          <a:prstGeom prst="rect">
            <a:avLst/>
          </a:prstGeom>
          <a:ln w="25400">
            <a:solidFill>
              <a:schemeClr val="tx2">
                <a:lumMod val="60000"/>
                <a:lumOff val="40000"/>
              </a:schemeClr>
            </a:solidFill>
          </a:ln>
        </p:spPr>
        <p:txBody>
          <a:bodyPr wrap="square">
            <a:spAutoFit/>
          </a:bodyPr>
          <a:lstStyle/>
          <a:p>
            <a:pPr algn="just"/>
            <a:r>
              <a:rPr lang="ja-JP" altLang="en-US" sz="1600" dirty="0">
                <a:solidFill>
                  <a:prstClr val="black"/>
                </a:solidFill>
                <a:latin typeface="ＭＳ ゴシック" pitchFamily="49" charset="-128"/>
                <a:ea typeface="ＭＳ ゴシック" pitchFamily="49" charset="-128"/>
              </a:rPr>
              <a:t>○　都道府県が、キャリア形成支援と一体となって医師不足の医療機関の医師確保の支援等を</a:t>
            </a:r>
            <a:endParaRPr lang="en-US" altLang="ja-JP" sz="1600" dirty="0">
              <a:solidFill>
                <a:prstClr val="black"/>
              </a:solidFill>
              <a:latin typeface="ＭＳ ゴシック" pitchFamily="49" charset="-128"/>
              <a:ea typeface="ＭＳ ゴシック" pitchFamily="49" charset="-128"/>
            </a:endParaRPr>
          </a:p>
          <a:p>
            <a:pPr algn="just"/>
            <a:r>
              <a:rPr lang="ja-JP" altLang="en-US" sz="1600" dirty="0">
                <a:solidFill>
                  <a:prstClr val="black"/>
                </a:solidFill>
                <a:latin typeface="ＭＳ ゴシック" pitchFamily="49" charset="-128"/>
                <a:ea typeface="ＭＳ ゴシック" pitchFamily="49" charset="-128"/>
              </a:rPr>
              <a:t>　行う地域医療支援センターの機能を医療法上位置づけ。</a:t>
            </a:r>
            <a:endParaRPr lang="en-US" altLang="ja-JP" sz="1600" dirty="0">
              <a:solidFill>
                <a:prstClr val="black"/>
              </a:solidFill>
              <a:latin typeface="ＭＳ ゴシック" pitchFamily="49" charset="-128"/>
              <a:ea typeface="ＭＳ ゴシック" pitchFamily="49" charset="-128"/>
            </a:endParaRPr>
          </a:p>
          <a:p>
            <a:pPr algn="just"/>
            <a:endParaRPr lang="en-US" altLang="ja-JP" sz="1600" dirty="0">
              <a:solidFill>
                <a:prstClr val="black"/>
              </a:solidFill>
              <a:latin typeface="ＭＳ ゴシック" pitchFamily="49" charset="-128"/>
              <a:ea typeface="ＭＳ ゴシック" pitchFamily="49" charset="-128"/>
            </a:endParaRPr>
          </a:p>
          <a:p>
            <a:pPr algn="just"/>
            <a:r>
              <a:rPr lang="ja-JP" altLang="en-US" sz="16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都道府県を事業主体として平成</a:t>
            </a:r>
            <a:r>
              <a:rPr lang="en-US" altLang="ja-JP" sz="1400" dirty="0">
                <a:solidFill>
                  <a:prstClr val="black"/>
                </a:solidFill>
                <a:latin typeface="ＭＳ ゴシック" pitchFamily="49" charset="-128"/>
                <a:ea typeface="ＭＳ ゴシック" pitchFamily="49" charset="-128"/>
              </a:rPr>
              <a:t>23</a:t>
            </a:r>
            <a:r>
              <a:rPr lang="ja-JP" altLang="en-US" sz="1400" dirty="0">
                <a:solidFill>
                  <a:prstClr val="black"/>
                </a:solidFill>
                <a:latin typeface="ＭＳ ゴシック" pitchFamily="49" charset="-128"/>
                <a:ea typeface="ＭＳ ゴシック" pitchFamily="49" charset="-128"/>
              </a:rPr>
              <a:t>年度から設置し、運営費に対する補助を実施</a:t>
            </a:r>
            <a:endParaRPr lang="en-US" altLang="ja-JP" sz="1400" dirty="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（平成</a:t>
            </a:r>
            <a:r>
              <a:rPr lang="en-US" altLang="ja-JP" sz="1400" dirty="0">
                <a:solidFill>
                  <a:prstClr val="black"/>
                </a:solidFill>
                <a:latin typeface="ＭＳ ゴシック" pitchFamily="49" charset="-128"/>
                <a:ea typeface="ＭＳ ゴシック" pitchFamily="49" charset="-128"/>
              </a:rPr>
              <a:t>25</a:t>
            </a:r>
            <a:r>
              <a:rPr lang="ja-JP" altLang="en-US" sz="1400" dirty="0">
                <a:solidFill>
                  <a:prstClr val="black"/>
                </a:solidFill>
                <a:latin typeface="ＭＳ ゴシック" pitchFamily="49" charset="-128"/>
                <a:ea typeface="ＭＳ ゴシック" pitchFamily="49" charset="-128"/>
              </a:rPr>
              <a:t>年度予算</a:t>
            </a:r>
            <a:r>
              <a:rPr lang="en-US" altLang="ja-JP" sz="1400" dirty="0">
                <a:solidFill>
                  <a:prstClr val="black"/>
                </a:solidFill>
                <a:latin typeface="ＭＳ ゴシック" pitchFamily="49" charset="-128"/>
                <a:ea typeface="ＭＳ ゴシック" pitchFamily="49" charset="-128"/>
              </a:rPr>
              <a:t>9.6</a:t>
            </a:r>
            <a:r>
              <a:rPr lang="ja-JP" altLang="en-US" sz="1400" dirty="0">
                <a:solidFill>
                  <a:prstClr val="black"/>
                </a:solidFill>
                <a:latin typeface="ＭＳ ゴシック" pitchFamily="49" charset="-128"/>
                <a:ea typeface="ＭＳ ゴシック" pitchFamily="49" charset="-128"/>
              </a:rPr>
              <a:t>億円、</a:t>
            </a:r>
            <a:r>
              <a:rPr lang="en-US" altLang="ja-JP" sz="1400" dirty="0">
                <a:solidFill>
                  <a:prstClr val="black"/>
                </a:solidFill>
                <a:latin typeface="ＭＳ ゴシック" pitchFamily="49" charset="-128"/>
                <a:ea typeface="ＭＳ ゴシック" pitchFamily="49" charset="-128"/>
              </a:rPr>
              <a:t>30</a:t>
            </a:r>
            <a:r>
              <a:rPr lang="ja-JP" altLang="en-US" sz="1400" dirty="0">
                <a:solidFill>
                  <a:prstClr val="black"/>
                </a:solidFill>
                <a:latin typeface="ＭＳ ゴシック" pitchFamily="49" charset="-128"/>
                <a:ea typeface="ＭＳ ゴシック" pitchFamily="49" charset="-128"/>
              </a:rPr>
              <a:t>カ所　平成</a:t>
            </a:r>
            <a:r>
              <a:rPr lang="en-US" altLang="ja-JP" sz="1400" dirty="0">
                <a:solidFill>
                  <a:prstClr val="black"/>
                </a:solidFill>
                <a:latin typeface="ＭＳ ゴシック" pitchFamily="49" charset="-128"/>
                <a:ea typeface="ＭＳ ゴシック" pitchFamily="49" charset="-128"/>
              </a:rPr>
              <a:t>26</a:t>
            </a:r>
            <a:r>
              <a:rPr lang="ja-JP" altLang="en-US" sz="1400" dirty="0">
                <a:solidFill>
                  <a:prstClr val="black"/>
                </a:solidFill>
                <a:latin typeface="ＭＳ ゴシック" pitchFamily="49" charset="-128"/>
                <a:ea typeface="ＭＳ ゴシック" pitchFamily="49" charset="-128"/>
              </a:rPr>
              <a:t>年度政府予算（新たな財政支援制度）公費</a:t>
            </a:r>
            <a:r>
              <a:rPr lang="en-US" altLang="ja-JP" sz="1400" dirty="0">
                <a:solidFill>
                  <a:prstClr val="black"/>
                </a:solidFill>
                <a:latin typeface="ＭＳ ゴシック" pitchFamily="49" charset="-128"/>
                <a:ea typeface="ＭＳ ゴシック" pitchFamily="49" charset="-128"/>
              </a:rPr>
              <a:t>904</a:t>
            </a:r>
            <a:r>
              <a:rPr lang="ja-JP" altLang="en-US" sz="1400" dirty="0">
                <a:solidFill>
                  <a:prstClr val="black"/>
                </a:solidFill>
                <a:latin typeface="ＭＳ ゴシック" pitchFamily="49" charset="-128"/>
                <a:ea typeface="ＭＳ ゴシック" pitchFamily="49" charset="-128"/>
              </a:rPr>
              <a:t>億円の内数）</a:t>
            </a:r>
            <a:endParaRPr lang="en-US" altLang="ja-JP" sz="1400" dirty="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平成</a:t>
            </a:r>
            <a:r>
              <a:rPr lang="en-US" altLang="ja-JP" sz="1400" dirty="0">
                <a:solidFill>
                  <a:prstClr val="black"/>
                </a:solidFill>
                <a:latin typeface="ＭＳ ゴシック" pitchFamily="49" charset="-128"/>
                <a:ea typeface="ＭＳ ゴシック" pitchFamily="49" charset="-128"/>
              </a:rPr>
              <a:t>23</a:t>
            </a:r>
            <a:r>
              <a:rPr lang="ja-JP" altLang="en-US" sz="1400" dirty="0">
                <a:solidFill>
                  <a:prstClr val="black"/>
                </a:solidFill>
                <a:latin typeface="ＭＳ ゴシック" pitchFamily="49" charset="-128"/>
                <a:ea typeface="ＭＳ ゴシック" pitchFamily="49" charset="-128"/>
              </a:rPr>
              <a:t>年度以降、</a:t>
            </a:r>
            <a:r>
              <a:rPr lang="en-US" altLang="ja-JP" sz="1400" dirty="0" smtClean="0">
                <a:solidFill>
                  <a:prstClr val="black"/>
                </a:solidFill>
                <a:latin typeface="ＭＳ ゴシック" pitchFamily="49" charset="-128"/>
                <a:ea typeface="ＭＳ ゴシック" pitchFamily="49" charset="-128"/>
              </a:rPr>
              <a:t>42</a:t>
            </a:r>
            <a:r>
              <a:rPr lang="ja-JP" altLang="en-US" sz="1400" dirty="0" smtClean="0">
                <a:solidFill>
                  <a:prstClr val="black"/>
                </a:solidFill>
                <a:latin typeface="ＭＳ ゴシック" pitchFamily="49" charset="-128"/>
                <a:ea typeface="ＭＳ ゴシック" pitchFamily="49" charset="-128"/>
              </a:rPr>
              <a:t>都道</a:t>
            </a:r>
            <a:r>
              <a:rPr lang="ja-JP" altLang="en-US" sz="1400" dirty="0">
                <a:solidFill>
                  <a:prstClr val="black"/>
                </a:solidFill>
                <a:latin typeface="ＭＳ ゴシック" pitchFamily="49" charset="-128"/>
                <a:ea typeface="ＭＳ ゴシック" pitchFamily="49" charset="-128"/>
              </a:rPr>
              <a:t>府県で合計</a:t>
            </a:r>
            <a:r>
              <a:rPr lang="en-US" altLang="ja-JP" sz="1400" dirty="0">
                <a:solidFill>
                  <a:prstClr val="black"/>
                </a:solidFill>
                <a:latin typeface="ＭＳ ゴシック" pitchFamily="49" charset="-128"/>
                <a:ea typeface="ＭＳ ゴシック" pitchFamily="49" charset="-128"/>
              </a:rPr>
              <a:t>2,170</a:t>
            </a:r>
            <a:r>
              <a:rPr lang="ja-JP" altLang="en-US" sz="1400" dirty="0">
                <a:solidFill>
                  <a:prstClr val="black"/>
                </a:solidFill>
                <a:latin typeface="ＭＳ ゴシック" pitchFamily="49" charset="-128"/>
                <a:ea typeface="ＭＳ ゴシック" pitchFamily="49" charset="-128"/>
              </a:rPr>
              <a:t>名の医師を各道府県内の医療機関へあっせん・派遣を</a:t>
            </a:r>
            <a:r>
              <a:rPr lang="ja-JP" altLang="en-US" sz="1400" dirty="0" smtClean="0">
                <a:solidFill>
                  <a:prstClr val="black"/>
                </a:solidFill>
                <a:latin typeface="ＭＳ ゴシック" pitchFamily="49" charset="-128"/>
                <a:ea typeface="ＭＳ ゴシック" pitchFamily="49" charset="-128"/>
              </a:rPr>
              <a:t>する</a:t>
            </a:r>
            <a:endParaRPr lang="en-US" altLang="ja-JP" sz="1400" dirty="0" smtClean="0">
              <a:solidFill>
                <a:prstClr val="black"/>
              </a:solidFill>
              <a:latin typeface="ＭＳ ゴシック" pitchFamily="49" charset="-128"/>
              <a:ea typeface="ＭＳ ゴシック" pitchFamily="49" charset="-128"/>
            </a:endParaRPr>
          </a:p>
          <a:p>
            <a:pPr algn="just"/>
            <a:r>
              <a:rPr lang="ja-JP" altLang="en-US" sz="1400" dirty="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ＭＳ ゴシック" pitchFamily="49" charset="-128"/>
                <a:ea typeface="ＭＳ ゴシック" pitchFamily="49" charset="-128"/>
              </a:rPr>
              <a:t>　などの</a:t>
            </a:r>
            <a:r>
              <a:rPr lang="ja-JP" altLang="en-US" sz="1400" dirty="0">
                <a:solidFill>
                  <a:prstClr val="black"/>
                </a:solidFill>
                <a:latin typeface="ＭＳ ゴシック" pitchFamily="49" charset="-128"/>
                <a:ea typeface="ＭＳ ゴシック" pitchFamily="49" charset="-128"/>
              </a:rPr>
              <a:t>実績を上げている。（平成</a:t>
            </a:r>
            <a:r>
              <a:rPr lang="en-US" altLang="ja-JP" sz="1400" dirty="0">
                <a:solidFill>
                  <a:prstClr val="black"/>
                </a:solidFill>
                <a:latin typeface="ＭＳ ゴシック" pitchFamily="49" charset="-128"/>
                <a:ea typeface="ＭＳ ゴシック" pitchFamily="49" charset="-128"/>
              </a:rPr>
              <a:t>26</a:t>
            </a:r>
            <a:r>
              <a:rPr lang="ja-JP" altLang="en-US" sz="1400" dirty="0">
                <a:solidFill>
                  <a:prstClr val="black"/>
                </a:solidFill>
                <a:latin typeface="ＭＳ ゴシック" pitchFamily="49" charset="-128"/>
                <a:ea typeface="ＭＳ ゴシック" pitchFamily="49" charset="-128"/>
              </a:rPr>
              <a:t>年</a:t>
            </a:r>
            <a:r>
              <a:rPr lang="en-US" altLang="ja-JP" sz="1400" dirty="0">
                <a:solidFill>
                  <a:prstClr val="black"/>
                </a:solidFill>
                <a:latin typeface="ＭＳ ゴシック" pitchFamily="49" charset="-128"/>
                <a:ea typeface="ＭＳ ゴシック" pitchFamily="49" charset="-128"/>
              </a:rPr>
              <a:t>7</a:t>
            </a:r>
            <a:r>
              <a:rPr lang="ja-JP" altLang="en-US" sz="1400" dirty="0">
                <a:solidFill>
                  <a:prstClr val="black"/>
                </a:solidFill>
                <a:latin typeface="ＭＳ ゴシック" pitchFamily="49" charset="-128"/>
                <a:ea typeface="ＭＳ ゴシック" pitchFamily="49" charset="-128"/>
              </a:rPr>
              <a:t>月</a:t>
            </a:r>
            <a:r>
              <a:rPr lang="en-US" altLang="ja-JP" sz="1400" dirty="0">
                <a:solidFill>
                  <a:prstClr val="black"/>
                </a:solidFill>
                <a:latin typeface="ＭＳ ゴシック" pitchFamily="49" charset="-128"/>
                <a:ea typeface="ＭＳ ゴシック" pitchFamily="49" charset="-128"/>
              </a:rPr>
              <a:t>1</a:t>
            </a:r>
            <a:r>
              <a:rPr lang="ja-JP" altLang="en-US" sz="1400" dirty="0">
                <a:solidFill>
                  <a:prstClr val="black"/>
                </a:solidFill>
                <a:latin typeface="ＭＳ ゴシック" pitchFamily="49" charset="-128"/>
                <a:ea typeface="ＭＳ ゴシック" pitchFamily="49" charset="-128"/>
              </a:rPr>
              <a:t>日</a:t>
            </a:r>
            <a:r>
              <a:rPr lang="ja-JP" altLang="en-US" sz="1400" dirty="0" smtClean="0">
                <a:solidFill>
                  <a:prstClr val="black"/>
                </a:solidFill>
                <a:latin typeface="ＭＳ ゴシック" pitchFamily="49" charset="-128"/>
                <a:ea typeface="ＭＳ ゴシック" pitchFamily="49" charset="-128"/>
              </a:rPr>
              <a:t>時点）</a:t>
            </a:r>
            <a:endParaRPr lang="ja-JP" altLang="en-US" sz="1400" dirty="0">
              <a:solidFill>
                <a:prstClr val="black"/>
              </a:solidFill>
              <a:latin typeface="ＭＳ ゴシック" pitchFamily="49" charset="-128"/>
              <a:ea typeface="ＭＳ ゴシック" pitchFamily="49" charset="-128"/>
            </a:endParaRPr>
          </a:p>
        </p:txBody>
      </p:sp>
      <p:sp>
        <p:nvSpPr>
          <p:cNvPr id="20" name="Text Box 53"/>
          <p:cNvSpPr txBox="1">
            <a:spLocks noChangeArrowheads="1"/>
          </p:cNvSpPr>
          <p:nvPr/>
        </p:nvSpPr>
        <p:spPr bwMode="auto">
          <a:xfrm>
            <a:off x="433119" y="2840904"/>
            <a:ext cx="8973305" cy="1440160"/>
          </a:xfrm>
          <a:prstGeom prst="rect">
            <a:avLst/>
          </a:prstGeom>
          <a:noFill/>
          <a:ln w="12700">
            <a:solidFill>
              <a:sysClr val="windowText" lastClr="000000"/>
            </a:solidFill>
            <a:miter lim="800000"/>
            <a:headEnd/>
            <a:tailEnd/>
          </a:ln>
        </p:spPr>
        <p:txBody>
          <a:bodyPr wrap="none" lIns="0" tIns="0" rIns="0" bIns="0"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marL="177800" algn="l" defTabSz="925513">
              <a:lnSpc>
                <a:spcPts val="2000"/>
              </a:lnSpc>
              <a:defRPr/>
            </a:pPr>
            <a:r>
              <a:rPr lang="ja-JP" altLang="en-US" dirty="0">
                <a:solidFill>
                  <a:prstClr val="black"/>
                </a:solidFill>
                <a:latin typeface="ＭＳ Ｐゴシック"/>
                <a:ea typeface="ＭＳ Ｐゴシック"/>
              </a:rPr>
              <a:t>・　都道府県が責任を持って医師の地域偏在の解消に取組むコントロールタワーの確立。</a:t>
            </a:r>
            <a:endParaRPr lang="en-US" altLang="ja-JP" dirty="0">
              <a:solidFill>
                <a:prstClr val="black"/>
              </a:solidFill>
              <a:latin typeface="ＭＳ Ｐゴシック"/>
              <a:ea typeface="ＭＳ Ｐゴシック"/>
            </a:endParaRPr>
          </a:p>
          <a:p>
            <a:pPr marL="177800" algn="l" defTabSz="925513">
              <a:lnSpc>
                <a:spcPts val="2000"/>
              </a:lnSpc>
              <a:defRPr/>
            </a:pPr>
            <a:r>
              <a:rPr lang="ja-JP" altLang="en-US" dirty="0">
                <a:solidFill>
                  <a:prstClr val="black"/>
                </a:solidFill>
                <a:latin typeface="ＭＳ Ｐゴシック"/>
                <a:ea typeface="ＭＳ Ｐゴシック"/>
              </a:rPr>
              <a:t>・　地域枠医師や地域医療支援センター自らが確保した医師などを活用しながら、キャリア形成支援と一体的に</a:t>
            </a:r>
            <a:r>
              <a:rPr lang="ja-JP" altLang="en-US" dirty="0" smtClean="0">
                <a:solidFill>
                  <a:prstClr val="black"/>
                </a:solidFill>
                <a:latin typeface="ＭＳ Ｐゴシック"/>
                <a:ea typeface="ＭＳ Ｐゴシック"/>
              </a:rPr>
              <a:t>、</a:t>
            </a:r>
            <a:endParaRPr lang="en-US" altLang="ja-JP" dirty="0" smtClean="0">
              <a:solidFill>
                <a:prstClr val="black"/>
              </a:solidFill>
              <a:latin typeface="ＭＳ Ｐゴシック"/>
              <a:ea typeface="ＭＳ Ｐゴシック"/>
            </a:endParaRPr>
          </a:p>
          <a:p>
            <a:pPr marL="177800" indent="95250" algn="l" defTabSz="925513">
              <a:lnSpc>
                <a:spcPts val="2000"/>
              </a:lnSpc>
              <a:defRPr/>
            </a:pPr>
            <a:r>
              <a:rPr lang="ja-JP" altLang="en-US" dirty="0" smtClean="0">
                <a:solidFill>
                  <a:prstClr val="black"/>
                </a:solidFill>
                <a:latin typeface="ＭＳ Ｐゴシック"/>
                <a:ea typeface="ＭＳ Ｐゴシック"/>
              </a:rPr>
              <a:t>地域の医師不足病院の医師確保を支援。</a:t>
            </a:r>
            <a:endParaRPr lang="en-US" altLang="ja-JP" dirty="0" smtClean="0">
              <a:solidFill>
                <a:prstClr val="black"/>
              </a:solidFill>
              <a:latin typeface="ＭＳ Ｐゴシック"/>
              <a:ea typeface="ＭＳ Ｐゴシック"/>
            </a:endParaRPr>
          </a:p>
          <a:p>
            <a:pPr marL="177800" algn="l" defTabSz="925513">
              <a:lnSpc>
                <a:spcPts val="2000"/>
              </a:lnSpc>
              <a:defRPr/>
            </a:pPr>
            <a:r>
              <a:rPr lang="ja-JP" altLang="en-US" dirty="0" smtClean="0">
                <a:solidFill>
                  <a:prstClr val="black"/>
                </a:solidFill>
                <a:latin typeface="ＭＳ Ｐゴシック"/>
                <a:ea typeface="ＭＳ Ｐゴシック"/>
              </a:rPr>
              <a:t>・</a:t>
            </a:r>
            <a:r>
              <a:rPr lang="ja-JP" altLang="en-US" dirty="0">
                <a:solidFill>
                  <a:prstClr val="black"/>
                </a:solidFill>
                <a:latin typeface="ＭＳ Ｐゴシック"/>
                <a:ea typeface="ＭＳ Ｐゴシック"/>
              </a:rPr>
              <a:t>　専任の実働部隊として、喫緊の課題である医師の地域偏在解消に取組む。　　　</a:t>
            </a:r>
          </a:p>
          <a:p>
            <a:pPr algn="l" defTabSz="925513">
              <a:lnSpc>
                <a:spcPts val="500"/>
              </a:lnSpc>
              <a:defRPr/>
            </a:pPr>
            <a:r>
              <a:rPr lang="en-US" altLang="ja-JP" dirty="0">
                <a:solidFill>
                  <a:prstClr val="black"/>
                </a:solidFill>
                <a:latin typeface="ＭＳ Ｐゴシック"/>
                <a:ea typeface="ＭＳ Ｐゴシック"/>
              </a:rPr>
              <a:t> </a:t>
            </a:r>
            <a:endParaRPr lang="ja-JP" altLang="en-US" dirty="0">
              <a:solidFill>
                <a:prstClr val="black"/>
              </a:solidFill>
              <a:latin typeface="ＭＳ Ｐゴシック"/>
              <a:ea typeface="ＭＳ Ｐゴシック"/>
            </a:endParaRPr>
          </a:p>
          <a:p>
            <a:pPr algn="l" defTabSz="925513">
              <a:lnSpc>
                <a:spcPts val="900"/>
              </a:lnSpc>
              <a:defRPr/>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　・  設置</a:t>
            </a:r>
            <a:r>
              <a:rPr lang="ja-JP" altLang="en-US" dirty="0">
                <a:solidFill>
                  <a:prstClr val="black"/>
                </a:solidFill>
                <a:latin typeface="ＭＳ Ｐゴシック"/>
                <a:ea typeface="ＭＳ Ｐゴシック"/>
              </a:rPr>
              <a:t>場所 ：都道府県庁、大学病院、都道府県立病院、医師会 等</a:t>
            </a:r>
            <a:endParaRPr lang="ja-JP" altLang="en-US" b="1" dirty="0">
              <a:solidFill>
                <a:prstClr val="black"/>
              </a:solidFill>
              <a:latin typeface="ＭＳ Ｐゴシック"/>
              <a:ea typeface="ＭＳ Ｐゴシック"/>
            </a:endParaRPr>
          </a:p>
          <a:p>
            <a:pPr algn="l" defTabSz="925513">
              <a:lnSpc>
                <a:spcPts val="600"/>
              </a:lnSpc>
              <a:defRPr/>
            </a:pPr>
            <a:endParaRPr lang="en-US" altLang="ja-JP" dirty="0">
              <a:solidFill>
                <a:prstClr val="black"/>
              </a:solidFill>
              <a:latin typeface="ＭＳ Ｐゴシック"/>
              <a:ea typeface="ＭＳ Ｐゴシック"/>
            </a:endParaRPr>
          </a:p>
          <a:p>
            <a:pPr algn="l" defTabSz="925513">
              <a:lnSpc>
                <a:spcPts val="2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lnSpc>
                <a:spcPts val="400"/>
              </a:lnSpc>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p:txBody>
      </p:sp>
      <p:sp>
        <p:nvSpPr>
          <p:cNvPr id="21" name="角丸四角形 20"/>
          <p:cNvSpPr>
            <a:spLocks noChangeArrowheads="1"/>
          </p:cNvSpPr>
          <p:nvPr/>
        </p:nvSpPr>
        <p:spPr bwMode="auto">
          <a:xfrm>
            <a:off x="422036" y="2564904"/>
            <a:ext cx="3600400" cy="288032"/>
          </a:xfrm>
          <a:prstGeom prst="roundRect">
            <a:avLst>
              <a:gd name="adj" fmla="val 16667"/>
            </a:avLst>
          </a:prstGeom>
          <a:noFill/>
          <a:ln w="25400">
            <a:solidFill>
              <a:schemeClr val="tx2">
                <a:lumMod val="60000"/>
                <a:lumOff val="40000"/>
              </a:schemeClr>
            </a:solidFill>
            <a:round/>
            <a:headEnd/>
            <a:tailEnd type="triangle" w="med" len="med"/>
          </a:ln>
        </p:spPr>
        <p:txBody>
          <a:bodyPr lIns="35554" tIns="10800" rIns="35554" bIns="45715"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defRPr/>
            </a:pPr>
            <a:r>
              <a:rPr lang="ja-JP" altLang="en-US" dirty="0">
                <a:solidFill>
                  <a:prstClr val="black"/>
                </a:solidFill>
                <a:latin typeface="ＭＳ Ｐゴシック"/>
                <a:ea typeface="ＭＳ Ｐゴシック"/>
              </a:rPr>
              <a:t>地域医療支援センターの目的と体制</a:t>
            </a:r>
          </a:p>
        </p:txBody>
      </p:sp>
      <p:sp>
        <p:nvSpPr>
          <p:cNvPr id="24" name="Text Box 53"/>
          <p:cNvSpPr txBox="1">
            <a:spLocks noChangeArrowheads="1"/>
          </p:cNvSpPr>
          <p:nvPr/>
        </p:nvSpPr>
        <p:spPr bwMode="auto">
          <a:xfrm>
            <a:off x="444221" y="4941168"/>
            <a:ext cx="8973305" cy="1584176"/>
          </a:xfrm>
          <a:prstGeom prst="rect">
            <a:avLst/>
          </a:prstGeom>
          <a:noFill/>
          <a:ln w="12700">
            <a:solidFill>
              <a:sysClr val="windowText" lastClr="000000"/>
            </a:solidFill>
            <a:miter lim="800000"/>
            <a:headEnd/>
            <a:tailEnd/>
          </a:ln>
        </p:spPr>
        <p:txBody>
          <a:bodyPr wrap="none" lIns="0" tIns="0" rIns="0" bIns="0"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　都道府県内の医師不足の状況を個々の病院レベルで分析し、優先的に支援すべき医療機関を判断</a:t>
            </a:r>
            <a:r>
              <a:rPr lang="ja-JP" altLang="en-US" dirty="0" smtClean="0">
                <a:solidFill>
                  <a:prstClr val="black"/>
                </a:solidFill>
                <a:latin typeface="ＭＳ Ｐゴシック"/>
                <a:ea typeface="ＭＳ Ｐゴシック"/>
              </a:rPr>
              <a:t>。</a:t>
            </a:r>
            <a:endParaRPr lang="en-US" altLang="ja-JP" dirty="0" smtClean="0">
              <a:solidFill>
                <a:prstClr val="black"/>
              </a:solidFill>
              <a:latin typeface="ＭＳ Ｐゴシック"/>
              <a:ea typeface="ＭＳ Ｐゴシック"/>
            </a:endParaRPr>
          </a:p>
          <a:p>
            <a:pPr indent="273050" algn="l" defTabSz="925513">
              <a:lnSpc>
                <a:spcPts val="2500"/>
              </a:lnSpc>
              <a:defRPr/>
            </a:pPr>
            <a:r>
              <a:rPr lang="ja-JP" altLang="en-US" dirty="0">
                <a:solidFill>
                  <a:prstClr val="black"/>
                </a:solidFill>
                <a:latin typeface="ＭＳ Ｐゴシック"/>
                <a:ea typeface="ＭＳ Ｐゴシック"/>
              </a:rPr>
              <a:t>　</a:t>
            </a:r>
            <a:r>
              <a:rPr lang="ja-JP" altLang="en-US" dirty="0" smtClean="0">
                <a:solidFill>
                  <a:prstClr val="black"/>
                </a:solidFill>
                <a:latin typeface="ＭＳ Ｐゴシック"/>
                <a:ea typeface="ＭＳ Ｐゴシック"/>
              </a:rPr>
              <a:t>医師</a:t>
            </a:r>
            <a:r>
              <a:rPr lang="ja-JP" altLang="en-US" dirty="0">
                <a:solidFill>
                  <a:prstClr val="black"/>
                </a:solidFill>
                <a:latin typeface="ＭＳ Ｐゴシック"/>
                <a:ea typeface="ＭＳ Ｐゴシック"/>
              </a:rPr>
              <a:t>の</a:t>
            </a:r>
            <a:r>
              <a:rPr lang="ja-JP" altLang="en-US" dirty="0" smtClean="0">
                <a:solidFill>
                  <a:prstClr val="black"/>
                </a:solidFill>
                <a:latin typeface="ＭＳ Ｐゴシック"/>
                <a:ea typeface="ＭＳ Ｐゴシック"/>
              </a:rPr>
              <a:t>キャリア形成上の不安を解消しながら、大学などの関係者と地域医療対策協議会などにおいて調整の上、</a:t>
            </a:r>
            <a:endParaRPr lang="en-US" altLang="ja-JP" dirty="0" smtClean="0">
              <a:solidFill>
                <a:prstClr val="black"/>
              </a:solidFill>
              <a:latin typeface="ＭＳ Ｐゴシック"/>
              <a:ea typeface="ＭＳ Ｐゴシック"/>
            </a:endParaRPr>
          </a:p>
          <a:p>
            <a:pPr indent="273050" algn="l" defTabSz="925513">
              <a:lnSpc>
                <a:spcPts val="2500"/>
              </a:lnSpc>
              <a:defRPr/>
            </a:pPr>
            <a:r>
              <a:rPr lang="ja-JP" altLang="en-US" dirty="0" smtClean="0">
                <a:solidFill>
                  <a:prstClr val="black"/>
                </a:solidFill>
                <a:latin typeface="ＭＳ Ｐゴシック"/>
                <a:ea typeface="ＭＳ Ｐゴシック"/>
              </a:rPr>
              <a:t>地域の医師不足病院</a:t>
            </a:r>
            <a:r>
              <a:rPr lang="ja-JP" altLang="en-US" dirty="0">
                <a:solidFill>
                  <a:prstClr val="black"/>
                </a:solidFill>
                <a:latin typeface="ＭＳ Ｐゴシック"/>
                <a:ea typeface="ＭＳ Ｐゴシック"/>
              </a:rPr>
              <a:t>の医師確保を支援。</a:t>
            </a:r>
            <a:endParaRPr lang="en-US" altLang="ja-JP" dirty="0">
              <a:solidFill>
                <a:prstClr val="black"/>
              </a:solidFill>
              <a:latin typeface="ＭＳ Ｐゴシック"/>
              <a:ea typeface="ＭＳ Ｐゴシック"/>
            </a:endParaRPr>
          </a:p>
          <a:p>
            <a:pPr marL="177800" algn="l" defTabSz="925513">
              <a:lnSpc>
                <a:spcPts val="2000"/>
              </a:lnSpc>
            </a:pPr>
            <a:r>
              <a:rPr lang="ja-JP" altLang="en-US" dirty="0">
                <a:solidFill>
                  <a:prstClr val="black"/>
                </a:solidFill>
                <a:latin typeface="ＭＳ Ｐゴシック"/>
                <a:ea typeface="ＭＳ Ｐゴシック"/>
              </a:rPr>
              <a:t>・　医師を受入れる医療機関に対し、医師が意欲を持って着任可能な環境作りを指導・支援。また、公的補助金決定</a:t>
            </a:r>
            <a:endParaRPr lang="en-US" altLang="ja-JP" dirty="0">
              <a:solidFill>
                <a:prstClr val="black"/>
              </a:solidFill>
              <a:latin typeface="ＭＳ Ｐゴシック"/>
              <a:ea typeface="ＭＳ Ｐゴシック"/>
            </a:endParaRPr>
          </a:p>
          <a:p>
            <a:pPr marL="177800" algn="l" defTabSz="925513">
              <a:lnSpc>
                <a:spcPts val="2000"/>
              </a:lnSpc>
            </a:pPr>
            <a:r>
              <a:rPr lang="ja-JP" altLang="en-US" dirty="0">
                <a:solidFill>
                  <a:prstClr val="black"/>
                </a:solidFill>
                <a:latin typeface="ＭＳ Ｐゴシック"/>
                <a:ea typeface="ＭＳ Ｐゴシック"/>
              </a:rPr>
              <a:t>　にも参画。</a:t>
            </a:r>
            <a:endParaRPr lang="en-US" altLang="ja-JP" dirty="0">
              <a:solidFill>
                <a:prstClr val="black"/>
              </a:solidFill>
              <a:latin typeface="ＭＳ Ｐゴシック"/>
              <a:ea typeface="ＭＳ Ｐゴシック"/>
            </a:endParaRPr>
          </a:p>
          <a:p>
            <a:pPr algn="l" defTabSz="925513">
              <a:lnSpc>
                <a:spcPts val="400"/>
              </a:lnSpc>
              <a:defRPr/>
            </a:pPr>
            <a:endParaRPr lang="en-US" altLang="ja-JP" dirty="0">
              <a:solidFill>
                <a:prstClr val="black"/>
              </a:solidFill>
              <a:latin typeface="ＭＳ Ｐゴシック"/>
              <a:ea typeface="ＭＳ Ｐゴシック"/>
            </a:endParaRPr>
          </a:p>
          <a:p>
            <a:pPr algn="l" defTabSz="925513">
              <a:lnSpc>
                <a:spcPts val="2500"/>
              </a:lnSpc>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a:p>
            <a:pPr algn="l" defTabSz="925513">
              <a:defRPr/>
            </a:pPr>
            <a:r>
              <a:rPr lang="ja-JP" altLang="en-US" dirty="0">
                <a:solidFill>
                  <a:prstClr val="black"/>
                </a:solidFill>
                <a:latin typeface="ＭＳ Ｐゴシック"/>
                <a:ea typeface="ＭＳ Ｐゴシック"/>
              </a:rPr>
              <a:t>　　</a:t>
            </a:r>
            <a:endParaRPr lang="en-US" altLang="ja-JP" dirty="0">
              <a:solidFill>
                <a:prstClr val="black"/>
              </a:solidFill>
              <a:latin typeface="ＭＳ Ｐゴシック"/>
              <a:ea typeface="ＭＳ Ｐゴシック"/>
            </a:endParaRPr>
          </a:p>
        </p:txBody>
      </p:sp>
      <p:sp>
        <p:nvSpPr>
          <p:cNvPr id="25" name="角丸四角形 24"/>
          <p:cNvSpPr>
            <a:spLocks noChangeArrowheads="1"/>
          </p:cNvSpPr>
          <p:nvPr/>
        </p:nvSpPr>
        <p:spPr bwMode="auto">
          <a:xfrm>
            <a:off x="433114" y="4653136"/>
            <a:ext cx="3600400" cy="288032"/>
          </a:xfrm>
          <a:prstGeom prst="roundRect">
            <a:avLst>
              <a:gd name="adj" fmla="val 16667"/>
            </a:avLst>
          </a:prstGeom>
          <a:noFill/>
          <a:ln w="25400">
            <a:solidFill>
              <a:schemeClr val="tx2">
                <a:lumMod val="60000"/>
                <a:lumOff val="40000"/>
              </a:schemeClr>
            </a:solidFill>
            <a:round/>
            <a:headEnd/>
            <a:tailEnd type="triangle" w="med" len="med"/>
          </a:ln>
        </p:spPr>
        <p:txBody>
          <a:bodyPr lIns="35554" tIns="10800" rIns="35554" bIns="45715" anchor="ctr"/>
          <a:lstStyle>
            <a:defPPr>
              <a:defRPr lang="ja-JP"/>
            </a:defPPr>
            <a:lvl1pPr algn="ctr" rtl="0" fontAlgn="base">
              <a:spcBef>
                <a:spcPct val="0"/>
              </a:spcBef>
              <a:spcAft>
                <a:spcPct val="0"/>
              </a:spcAft>
              <a:defRPr kumimoji="1" sz="1400"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sz="1400"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sz="1400"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sz="1400"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sz="1400" kern="1200">
                <a:solidFill>
                  <a:schemeClr val="tx1"/>
                </a:solidFill>
                <a:latin typeface="Arial" charset="0"/>
                <a:ea typeface="ＭＳ Ｐゴシック" charset="-128"/>
                <a:cs typeface="+mn-cs"/>
              </a:defRPr>
            </a:lvl5pPr>
            <a:lvl6pPr marL="2286000" algn="l" defTabSz="914400" rtl="0" eaLnBrk="1" latinLnBrk="0" hangingPunct="1">
              <a:defRPr kumimoji="1" sz="1400" kern="1200">
                <a:solidFill>
                  <a:schemeClr val="tx1"/>
                </a:solidFill>
                <a:latin typeface="Arial" charset="0"/>
                <a:ea typeface="ＭＳ Ｐゴシック" charset="-128"/>
                <a:cs typeface="+mn-cs"/>
              </a:defRPr>
            </a:lvl6pPr>
            <a:lvl7pPr marL="2743200" algn="l" defTabSz="914400" rtl="0" eaLnBrk="1" latinLnBrk="0" hangingPunct="1">
              <a:defRPr kumimoji="1" sz="1400" kern="1200">
                <a:solidFill>
                  <a:schemeClr val="tx1"/>
                </a:solidFill>
                <a:latin typeface="Arial" charset="0"/>
                <a:ea typeface="ＭＳ Ｐゴシック" charset="-128"/>
                <a:cs typeface="+mn-cs"/>
              </a:defRPr>
            </a:lvl7pPr>
            <a:lvl8pPr marL="3200400" algn="l" defTabSz="914400" rtl="0" eaLnBrk="1" latinLnBrk="0" hangingPunct="1">
              <a:defRPr kumimoji="1" sz="1400" kern="1200">
                <a:solidFill>
                  <a:schemeClr val="tx1"/>
                </a:solidFill>
                <a:latin typeface="Arial" charset="0"/>
                <a:ea typeface="ＭＳ Ｐゴシック" charset="-128"/>
                <a:cs typeface="+mn-cs"/>
              </a:defRPr>
            </a:lvl8pPr>
            <a:lvl9pPr marL="3657600" algn="l" defTabSz="914400" rtl="0" eaLnBrk="1" latinLnBrk="0" hangingPunct="1">
              <a:defRPr kumimoji="1" sz="1400" kern="1200">
                <a:solidFill>
                  <a:schemeClr val="tx1"/>
                </a:solidFill>
                <a:latin typeface="Arial" charset="0"/>
                <a:ea typeface="ＭＳ Ｐゴシック" charset="-128"/>
                <a:cs typeface="+mn-cs"/>
              </a:defRPr>
            </a:lvl9pPr>
          </a:lstStyle>
          <a:p>
            <a:r>
              <a:rPr lang="ja-JP" altLang="en-US" dirty="0">
                <a:solidFill>
                  <a:prstClr val="black"/>
                </a:solidFill>
                <a:latin typeface="ＭＳ Ｐゴシック"/>
                <a:ea typeface="ＭＳ Ｐゴシック"/>
              </a:rPr>
              <a:t>地域医療支援センターの役割</a:t>
            </a:r>
          </a:p>
        </p:txBody>
      </p:sp>
      <p:sp>
        <p:nvSpPr>
          <p:cNvPr id="2" name="正方形/長方形 1"/>
          <p:cNvSpPr/>
          <p:nvPr/>
        </p:nvSpPr>
        <p:spPr>
          <a:xfrm>
            <a:off x="3065354" y="116632"/>
            <a:ext cx="3775393" cy="400110"/>
          </a:xfrm>
          <a:prstGeom prst="rect">
            <a:avLst/>
          </a:prstGeom>
        </p:spPr>
        <p:txBody>
          <a:bodyPr wrap="none">
            <a:spAutoFit/>
          </a:bodyPr>
          <a:lstStyle/>
          <a:p>
            <a:pPr algn="ctr" defTabSz="914125">
              <a:defRPr/>
            </a:pPr>
            <a:r>
              <a:rPr lang="ja-JP" altLang="en-US" sz="2000" b="1" dirty="0">
                <a:solidFill>
                  <a:prstClr val="black"/>
                </a:solidFill>
                <a:latin typeface="メイリオ" pitchFamily="50" charset="-128"/>
                <a:ea typeface="メイリオ" pitchFamily="50" charset="-128"/>
                <a:cs typeface="メイリオ" pitchFamily="50" charset="-128"/>
              </a:rPr>
              <a:t>地域医療支援センターについて</a:t>
            </a:r>
            <a:endParaRPr lang="en-US" altLang="ja-JP" sz="2000" b="1" dirty="0">
              <a:solidFill>
                <a:prstClr val="black"/>
              </a:solidFill>
              <a:latin typeface="メイリオ" pitchFamily="50" charset="-128"/>
              <a:ea typeface="メイリオ" pitchFamily="50" charset="-128"/>
              <a:cs typeface="メイリオ" pitchFamily="50" charset="-128"/>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179" y="404668"/>
            <a:ext cx="13296901"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p:cNvSpPr>
            <a:spLocks noGrp="1"/>
          </p:cNvSpPr>
          <p:nvPr>
            <p:ph type="sldNum" sz="quarter" idx="12"/>
          </p:nvPr>
        </p:nvSpPr>
        <p:spPr>
          <a:xfrm>
            <a:off x="7594600" y="6456962"/>
            <a:ext cx="2311400" cy="365125"/>
          </a:xfrm>
        </p:spPr>
        <p:txBody>
          <a:bodyPr/>
          <a:lstStyle/>
          <a:p>
            <a:fld id="{ADCBEEE1-67C7-4924-AE6B-BD4C2FD3A70E}" type="slidenum">
              <a:rPr lang="ja-JP" altLang="en-US" sz="2000" smtClean="0">
                <a:solidFill>
                  <a:prstClr val="black"/>
                </a:solidFill>
              </a:rPr>
              <a:pPr/>
              <a:t>43</a:t>
            </a:fld>
            <a:endParaRPr lang="ja-JP" altLang="en-US" sz="2000" dirty="0">
              <a:solidFill>
                <a:prstClr val="black"/>
              </a:solidFill>
            </a:endParaRPr>
          </a:p>
        </p:txBody>
      </p:sp>
    </p:spTree>
    <p:extLst>
      <p:ext uri="{BB962C8B-B14F-4D97-AF65-F5344CB8AC3E}">
        <p14:creationId xmlns:p14="http://schemas.microsoft.com/office/powerpoint/2010/main" val="4150171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2487" y="1039368"/>
            <a:ext cx="9433048" cy="5323701"/>
          </a:xfrm>
          <a:prstGeom prst="rect">
            <a:avLst/>
          </a:prstGeom>
          <a:noFill/>
        </p:spPr>
        <p:txBody>
          <a:bodyPr wrap="square" rtlCol="0">
            <a:spAutoFit/>
          </a:bodyPr>
          <a:lstStyle/>
          <a:p>
            <a:pPr>
              <a:lnSpc>
                <a:spcPct val="150000"/>
              </a:lnSpc>
            </a:pPr>
            <a:r>
              <a:rPr lang="ja-JP" altLang="en-US" sz="1200" dirty="0" smtClean="0">
                <a:solidFill>
                  <a:prstClr val="black"/>
                </a:solidFill>
                <a:latin typeface="ＭＳ Ｐゴシック"/>
              </a:rPr>
              <a:t>○改正後</a:t>
            </a:r>
            <a:r>
              <a:rPr lang="ja-JP" altLang="en-US" sz="1200" dirty="0">
                <a:solidFill>
                  <a:prstClr val="black"/>
                </a:solidFill>
                <a:latin typeface="ＭＳ Ｐゴシック"/>
              </a:rPr>
              <a:t>医</a:t>
            </a:r>
            <a:r>
              <a:rPr lang="ja-JP" altLang="en-US" sz="1200" dirty="0" smtClean="0">
                <a:solidFill>
                  <a:prstClr val="black"/>
                </a:solidFill>
                <a:latin typeface="ＭＳ Ｐゴシック"/>
              </a:rPr>
              <a:t>療法（抜粋）　</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平成</a:t>
            </a:r>
            <a:r>
              <a:rPr lang="en-US" altLang="ja-JP" sz="1200" dirty="0" smtClean="0">
                <a:solidFill>
                  <a:prstClr val="black"/>
                </a:solidFill>
                <a:latin typeface="ＭＳ Ｐゴシック"/>
              </a:rPr>
              <a:t>26</a:t>
            </a:r>
            <a:r>
              <a:rPr lang="ja-JP" altLang="en-US" sz="1200" dirty="0" smtClean="0">
                <a:solidFill>
                  <a:prstClr val="black"/>
                </a:solidFill>
                <a:latin typeface="ＭＳ Ｐゴシック"/>
              </a:rPr>
              <a:t>年</a:t>
            </a:r>
            <a:r>
              <a:rPr lang="en-US" altLang="ja-JP" sz="1200" dirty="0" smtClean="0">
                <a:solidFill>
                  <a:prstClr val="black"/>
                </a:solidFill>
                <a:latin typeface="ＭＳ Ｐゴシック"/>
              </a:rPr>
              <a:t>10</a:t>
            </a:r>
            <a:r>
              <a:rPr lang="ja-JP" altLang="en-US" sz="1200" dirty="0" smtClean="0">
                <a:solidFill>
                  <a:prstClr val="black"/>
                </a:solidFill>
                <a:latin typeface="ＭＳ Ｐゴシック"/>
              </a:rPr>
              <a:t>月１日施行</a:t>
            </a:r>
            <a:r>
              <a:rPr lang="en-US" altLang="ja-JP" sz="1200" dirty="0" smtClean="0">
                <a:solidFill>
                  <a:prstClr val="black"/>
                </a:solidFill>
                <a:latin typeface="ＭＳ Ｐゴシック"/>
              </a:rPr>
              <a:t>】</a:t>
            </a:r>
          </a:p>
          <a:p>
            <a:pPr>
              <a:lnSpc>
                <a:spcPct val="150000"/>
              </a:lnSpc>
            </a:pPr>
            <a:endParaRPr lang="en-US" altLang="ja-JP" sz="1200" dirty="0" smtClean="0">
              <a:solidFill>
                <a:prstClr val="black"/>
              </a:solidFill>
              <a:latin typeface="ＭＳ Ｐゴシック"/>
            </a:endParaRPr>
          </a:p>
          <a:p>
            <a:pPr marL="139700" indent="-139700">
              <a:lnSpc>
                <a:spcPct val="150000"/>
              </a:lnSpc>
            </a:pPr>
            <a:r>
              <a:rPr lang="ja-JP" altLang="en-US" sz="1200" dirty="0">
                <a:solidFill>
                  <a:prstClr val="black"/>
                </a:solidFill>
                <a:latin typeface="ＭＳ Ｐゴシック"/>
              </a:rPr>
              <a:t>第三十条の</a:t>
            </a:r>
            <a:r>
              <a:rPr lang="ja-JP" altLang="en-US" sz="1200" dirty="0" smtClean="0">
                <a:solidFill>
                  <a:prstClr val="black"/>
                </a:solidFill>
                <a:latin typeface="ＭＳ Ｐゴシック"/>
              </a:rPr>
              <a:t>十七　都道府県</a:t>
            </a:r>
            <a:r>
              <a:rPr lang="ja-JP" altLang="en-US" sz="1200" dirty="0">
                <a:solidFill>
                  <a:prstClr val="black"/>
                </a:solidFill>
                <a:latin typeface="ＭＳ Ｐゴシック"/>
              </a:rPr>
              <a:t>は、次に掲げる者の管理者その他の関係者との協議の場を設け、これらの者の協力を得て、救急医療等確保事業に係る医療従事者の確保その他当該都道府県において必要とされる医療の確保に関する事項に関し必要な施策を定め、これを公表しなければならない。 </a:t>
            </a:r>
          </a:p>
          <a:p>
            <a:pPr marL="217488">
              <a:lnSpc>
                <a:spcPct val="150000"/>
              </a:lnSpc>
            </a:pPr>
            <a:r>
              <a:rPr lang="ja-JP" altLang="en-US" sz="1200" dirty="0" smtClean="0">
                <a:solidFill>
                  <a:prstClr val="black"/>
                </a:solidFill>
                <a:latin typeface="ＭＳ Ｐゴシック"/>
              </a:rPr>
              <a:t>一</a:t>
            </a:r>
            <a:r>
              <a:rPr lang="ja-JP" altLang="en-US" sz="1200" dirty="0">
                <a:solidFill>
                  <a:prstClr val="black"/>
                </a:solidFill>
                <a:latin typeface="ＭＳ Ｐゴシック"/>
              </a:rPr>
              <a:t>　特定機能病院 </a:t>
            </a:r>
          </a:p>
          <a:p>
            <a:pPr marL="217488">
              <a:lnSpc>
                <a:spcPct val="150000"/>
              </a:lnSpc>
            </a:pPr>
            <a:r>
              <a:rPr lang="ja-JP" altLang="en-US" sz="1200" dirty="0" smtClean="0">
                <a:solidFill>
                  <a:prstClr val="black"/>
                </a:solidFill>
                <a:latin typeface="ＭＳ Ｐゴシック"/>
              </a:rPr>
              <a:t>二</a:t>
            </a:r>
            <a:r>
              <a:rPr lang="ja-JP" altLang="en-US" sz="1200" dirty="0">
                <a:solidFill>
                  <a:prstClr val="black"/>
                </a:solidFill>
                <a:latin typeface="ＭＳ Ｐゴシック"/>
              </a:rPr>
              <a:t>　地域医療支援病院 </a:t>
            </a:r>
          </a:p>
          <a:p>
            <a:pPr marL="217488">
              <a:lnSpc>
                <a:spcPct val="150000"/>
              </a:lnSpc>
            </a:pPr>
            <a:r>
              <a:rPr lang="ja-JP" altLang="en-US" sz="1200" dirty="0" smtClean="0">
                <a:solidFill>
                  <a:prstClr val="black"/>
                </a:solidFill>
                <a:latin typeface="ＭＳ Ｐゴシック"/>
              </a:rPr>
              <a:t>三</a:t>
            </a:r>
            <a:r>
              <a:rPr lang="ja-JP" altLang="en-US" sz="1200" dirty="0">
                <a:solidFill>
                  <a:prstClr val="black"/>
                </a:solidFill>
                <a:latin typeface="ＭＳ Ｐゴシック"/>
              </a:rPr>
              <a:t>　第三十一条に規定する公的医療機関 </a:t>
            </a:r>
          </a:p>
          <a:p>
            <a:pPr marL="217488">
              <a:lnSpc>
                <a:spcPct val="150000"/>
              </a:lnSpc>
            </a:pPr>
            <a:r>
              <a:rPr lang="ja-JP" altLang="en-US" sz="1200" dirty="0" smtClean="0">
                <a:solidFill>
                  <a:prstClr val="black"/>
                </a:solidFill>
                <a:latin typeface="ＭＳ Ｐゴシック"/>
              </a:rPr>
              <a:t>四</a:t>
            </a:r>
            <a:r>
              <a:rPr lang="ja-JP" altLang="en-US" sz="1200" dirty="0">
                <a:solidFill>
                  <a:prstClr val="black"/>
                </a:solidFill>
                <a:latin typeface="ＭＳ Ｐゴシック"/>
              </a:rPr>
              <a:t>　医師法第十六条の二第一項 に規定する厚生労働大臣の指定する病院 </a:t>
            </a:r>
          </a:p>
          <a:p>
            <a:pPr marL="217488">
              <a:lnSpc>
                <a:spcPct val="150000"/>
              </a:lnSpc>
            </a:pPr>
            <a:r>
              <a:rPr lang="ja-JP" altLang="en-US" sz="1200" dirty="0" smtClean="0">
                <a:solidFill>
                  <a:prstClr val="black"/>
                </a:solidFill>
                <a:latin typeface="ＭＳ Ｐゴシック"/>
              </a:rPr>
              <a:t>五</a:t>
            </a:r>
            <a:r>
              <a:rPr lang="ja-JP" altLang="en-US" sz="1200" dirty="0">
                <a:solidFill>
                  <a:prstClr val="black"/>
                </a:solidFill>
                <a:latin typeface="ＭＳ Ｐゴシック"/>
              </a:rPr>
              <a:t>　診療に関する学識経験者の団体 </a:t>
            </a:r>
          </a:p>
          <a:p>
            <a:pPr marL="217488">
              <a:lnSpc>
                <a:spcPct val="150000"/>
              </a:lnSpc>
            </a:pPr>
            <a:r>
              <a:rPr lang="ja-JP" altLang="en-US" sz="1200" dirty="0" smtClean="0">
                <a:solidFill>
                  <a:prstClr val="black"/>
                </a:solidFill>
                <a:latin typeface="ＭＳ Ｐゴシック"/>
              </a:rPr>
              <a:t>六</a:t>
            </a:r>
            <a:r>
              <a:rPr lang="ja-JP" altLang="en-US" sz="1200" dirty="0">
                <a:solidFill>
                  <a:prstClr val="black"/>
                </a:solidFill>
                <a:latin typeface="ＭＳ Ｐゴシック"/>
              </a:rPr>
              <a:t>　大学その他の医療従事者の養成に関係する機関 </a:t>
            </a:r>
          </a:p>
          <a:p>
            <a:pPr marL="217488">
              <a:lnSpc>
                <a:spcPct val="150000"/>
              </a:lnSpc>
            </a:pPr>
            <a:r>
              <a:rPr lang="ja-JP" altLang="en-US" sz="1200" dirty="0" smtClean="0">
                <a:solidFill>
                  <a:prstClr val="black"/>
                </a:solidFill>
                <a:latin typeface="ＭＳ Ｐゴシック"/>
              </a:rPr>
              <a:t>七</a:t>
            </a:r>
            <a:r>
              <a:rPr lang="ja-JP" altLang="en-US" sz="1200" dirty="0">
                <a:solidFill>
                  <a:prstClr val="black"/>
                </a:solidFill>
                <a:latin typeface="ＭＳ Ｐゴシック"/>
              </a:rPr>
              <a:t>　当該都道府県知事の認定を受けた第四十二条の二第一項に規定する社会医療法人 </a:t>
            </a:r>
          </a:p>
          <a:p>
            <a:pPr marL="217488">
              <a:lnSpc>
                <a:spcPct val="150000"/>
              </a:lnSpc>
            </a:pPr>
            <a:r>
              <a:rPr lang="ja-JP" altLang="en-US" sz="1200" dirty="0" smtClean="0">
                <a:solidFill>
                  <a:prstClr val="black"/>
                </a:solidFill>
                <a:latin typeface="ＭＳ Ｐゴシック"/>
              </a:rPr>
              <a:t>八</a:t>
            </a:r>
            <a:r>
              <a:rPr lang="ja-JP" altLang="en-US" sz="1200" dirty="0">
                <a:solidFill>
                  <a:prstClr val="black"/>
                </a:solidFill>
                <a:latin typeface="ＭＳ Ｐゴシック"/>
              </a:rPr>
              <a:t>　その他厚生労働省令で定める者 </a:t>
            </a:r>
          </a:p>
          <a:p>
            <a:pPr marL="228600" indent="-228600">
              <a:lnSpc>
                <a:spcPct val="150000"/>
              </a:lnSpc>
              <a:buFontTx/>
              <a:buAutoNum type="arabicDbPlain" startAt="2"/>
            </a:pPr>
            <a:r>
              <a:rPr lang="ja-JP" altLang="en-US" sz="1200" dirty="0" smtClean="0">
                <a:solidFill>
                  <a:prstClr val="black"/>
                </a:solidFill>
                <a:latin typeface="ＭＳ Ｐゴシック"/>
              </a:rPr>
              <a:t>前項</a:t>
            </a:r>
            <a:r>
              <a:rPr lang="ja-JP" altLang="en-US" sz="1200" dirty="0">
                <a:solidFill>
                  <a:prstClr val="black"/>
                </a:solidFill>
                <a:latin typeface="ＭＳ Ｐゴシック"/>
              </a:rPr>
              <a:t>各号に掲げる者の管理者その他の関係者は、同項の規定に基づき都道府県が行う協議に参画するよう都道府県から求めがあつた場合には、これに協力するよう努めなければならない</a:t>
            </a:r>
            <a:r>
              <a:rPr lang="ja-JP" altLang="en-US" sz="1200" dirty="0" smtClean="0">
                <a:solidFill>
                  <a:prstClr val="black"/>
                </a:solidFill>
                <a:latin typeface="ＭＳ Ｐゴシック"/>
              </a:rPr>
              <a:t>。</a:t>
            </a:r>
            <a:endParaRPr lang="en-US" altLang="ja-JP" sz="1200" dirty="0" smtClean="0">
              <a:solidFill>
                <a:prstClr val="black"/>
              </a:solidFill>
              <a:latin typeface="ＭＳ Ｐゴシック"/>
            </a:endParaRPr>
          </a:p>
          <a:p>
            <a:pPr>
              <a:lnSpc>
                <a:spcPct val="150000"/>
              </a:lnSpc>
            </a:pPr>
            <a:endParaRPr lang="en-US" altLang="ja-JP" sz="1200" dirty="0" smtClean="0">
              <a:solidFill>
                <a:prstClr val="black"/>
              </a:solidFill>
              <a:latin typeface="ＭＳ Ｐゴシック"/>
            </a:endParaRPr>
          </a:p>
          <a:p>
            <a:pPr marL="114300" indent="-114300">
              <a:lnSpc>
                <a:spcPct val="150000"/>
              </a:lnSpc>
            </a:pPr>
            <a:r>
              <a:rPr lang="ja-JP" altLang="en-US" sz="1200" dirty="0" smtClean="0">
                <a:solidFill>
                  <a:prstClr val="black"/>
                </a:solidFill>
                <a:latin typeface="ＭＳ Ｐゴシック"/>
              </a:rPr>
              <a:t>第三十条</a:t>
            </a:r>
            <a:r>
              <a:rPr lang="ja-JP" altLang="en-US" sz="1200" dirty="0">
                <a:solidFill>
                  <a:prstClr val="black"/>
                </a:solidFill>
                <a:latin typeface="ＭＳ Ｐゴシック"/>
              </a:rPr>
              <a:t>の十八　都道府県知事は、前条第一項の規定により定めた施策（以下「地域医療対策」という。）を踏まえ、特に必要があると認めるときは、同項各号に掲げる者の開設者、管理者その他の関係者に対し、医師の派遣、研修体制の整備その他の医師が不足している地域の病院又は診療所における医師の確保に関し必要な協力を要請することができる</a:t>
            </a:r>
            <a:r>
              <a:rPr lang="ja-JP" altLang="en-US" sz="1200" dirty="0" smtClean="0">
                <a:solidFill>
                  <a:prstClr val="black"/>
                </a:solidFill>
                <a:latin typeface="ＭＳ Ｐゴシック"/>
              </a:rPr>
              <a:t>。</a:t>
            </a:r>
            <a:endParaRPr lang="ja-JP" altLang="en-US" sz="1200" u="sng" dirty="0">
              <a:solidFill>
                <a:prstClr val="black"/>
              </a:solidFill>
              <a:latin typeface="ＭＳ Ｐゴシック"/>
            </a:endParaRPr>
          </a:p>
        </p:txBody>
      </p:sp>
      <p:sp>
        <p:nvSpPr>
          <p:cNvPr id="2" name="正方形/長方形 1"/>
          <p:cNvSpPr/>
          <p:nvPr/>
        </p:nvSpPr>
        <p:spPr>
          <a:xfrm>
            <a:off x="1208586" y="260648"/>
            <a:ext cx="7332815" cy="400110"/>
          </a:xfrm>
          <a:prstGeom prst="rect">
            <a:avLst/>
          </a:prstGeom>
        </p:spPr>
        <p:txBody>
          <a:bodyPr wrap="square">
            <a:spAutoFit/>
          </a:bodyPr>
          <a:lstStyle/>
          <a:p>
            <a:pPr algn="ctr"/>
            <a:r>
              <a:rPr lang="ja-JP" altLang="en-US" sz="2000" b="1" dirty="0">
                <a:solidFill>
                  <a:prstClr val="black"/>
                </a:solidFill>
                <a:latin typeface="メイリオ" pitchFamily="50" charset="-128"/>
                <a:ea typeface="メイリオ" pitchFamily="50" charset="-128"/>
                <a:cs typeface="メイリオ" pitchFamily="50" charset="-128"/>
              </a:rPr>
              <a:t>地域医療支援センターの機能の法律への位置づけ</a:t>
            </a:r>
            <a:endParaRPr lang="en-US" altLang="ja-JP" sz="2000" b="1" dirty="0">
              <a:solidFill>
                <a:prstClr val="black"/>
              </a:solidFill>
              <a:latin typeface="メイリオ" pitchFamily="50" charset="-128"/>
              <a:ea typeface="メイリオ" pitchFamily="50" charset="-128"/>
              <a:cs typeface="メイリオ" pitchFamily="50" charset="-12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 y="548713"/>
            <a:ext cx="14404975" cy="1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スライド番号プレースホルダ 5"/>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44</a:t>
            </a:fld>
            <a:endParaRPr lang="ja-JP" altLang="en-US">
              <a:solidFill>
                <a:prstClr val="black">
                  <a:tint val="75000"/>
                </a:prstClr>
              </a:solidFill>
            </a:endParaRPr>
          </a:p>
        </p:txBody>
      </p:sp>
    </p:spTree>
    <p:extLst>
      <p:ext uri="{BB962C8B-B14F-4D97-AF65-F5344CB8AC3E}">
        <p14:creationId xmlns:p14="http://schemas.microsoft.com/office/powerpoint/2010/main" val="4067804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00472" y="116634"/>
            <a:ext cx="9505056" cy="6552727"/>
          </a:xfrm>
          <a:prstGeom prst="rect">
            <a:avLst/>
          </a:prstGeom>
          <a:noFill/>
        </p:spPr>
        <p:txBody>
          <a:bodyPr wrap="square" rtlCol="0">
            <a:normAutofit lnSpcReduction="10000"/>
          </a:bodyPr>
          <a:lstStyle/>
          <a:p>
            <a:pPr marL="139700" indent="-139700">
              <a:lnSpc>
                <a:spcPct val="150000"/>
              </a:lnSpc>
            </a:pPr>
            <a:r>
              <a:rPr lang="ja-JP" altLang="en-US" sz="1200" dirty="0" smtClean="0">
                <a:solidFill>
                  <a:prstClr val="black"/>
                </a:solidFill>
              </a:rPr>
              <a:t>第三十条</a:t>
            </a:r>
            <a:r>
              <a:rPr lang="ja-JP" altLang="en-US" sz="1200" dirty="0">
                <a:solidFill>
                  <a:prstClr val="black"/>
                </a:solidFill>
              </a:rPr>
              <a:t>の</a:t>
            </a:r>
            <a:r>
              <a:rPr lang="ja-JP" altLang="en-US" sz="1200" dirty="0" smtClean="0">
                <a:solidFill>
                  <a:prstClr val="black"/>
                </a:solidFill>
              </a:rPr>
              <a:t>十九　都道府県</a:t>
            </a:r>
            <a:r>
              <a:rPr lang="ja-JP" altLang="en-US" sz="1200" dirty="0">
                <a:solidFill>
                  <a:prstClr val="black"/>
                </a:solidFill>
              </a:rPr>
              <a:t>は、地域医療対策を踏まえ、地域に</a:t>
            </a:r>
            <a:r>
              <a:rPr lang="ja-JP" altLang="en-US" sz="1200" dirty="0" smtClean="0">
                <a:solidFill>
                  <a:prstClr val="black"/>
                </a:solidFill>
              </a:rPr>
              <a:t>おいて</a:t>
            </a:r>
            <a:r>
              <a:rPr lang="ja-JP" altLang="en-US" sz="1200" dirty="0">
                <a:solidFill>
                  <a:prstClr val="black"/>
                </a:solidFill>
              </a:rPr>
              <a:t>必要とされる医療を確保するため、次に掲げる事務を実施</a:t>
            </a:r>
            <a:r>
              <a:rPr lang="ja-JP" altLang="en-US" sz="1200" dirty="0" smtClean="0">
                <a:solidFill>
                  <a:prstClr val="black"/>
                </a:solidFill>
              </a:rPr>
              <a:t>するよう</a:t>
            </a:r>
            <a:r>
              <a:rPr lang="ja-JP" altLang="en-US" sz="1200" dirty="0">
                <a:solidFill>
                  <a:prstClr val="black"/>
                </a:solidFill>
              </a:rPr>
              <a:t>努めるものとする</a:t>
            </a:r>
            <a:r>
              <a:rPr lang="ja-JP" altLang="en-US" sz="1200" dirty="0" smtClean="0">
                <a:solidFill>
                  <a:prstClr val="black"/>
                </a:solidFill>
              </a:rPr>
              <a:t>。</a:t>
            </a:r>
            <a:endParaRPr lang="ja-JP" altLang="en-US" sz="1200" dirty="0">
              <a:solidFill>
                <a:prstClr val="black"/>
              </a:solidFill>
            </a:endParaRPr>
          </a:p>
          <a:p>
            <a:pPr marL="392113" indent="-231775">
              <a:lnSpc>
                <a:spcPct val="150000"/>
              </a:lnSpc>
            </a:pPr>
            <a:r>
              <a:rPr lang="ja-JP" altLang="en-US" sz="1200" dirty="0" smtClean="0">
                <a:solidFill>
                  <a:prstClr val="black"/>
                </a:solidFill>
              </a:rPr>
              <a:t>一　病院</a:t>
            </a:r>
            <a:r>
              <a:rPr lang="ja-JP" altLang="en-US" sz="1200" dirty="0">
                <a:solidFill>
                  <a:prstClr val="black"/>
                </a:solidFill>
              </a:rPr>
              <a:t>及び診療所における</a:t>
            </a:r>
            <a:r>
              <a:rPr lang="ja-JP" altLang="en-US" sz="1200" u="sng" dirty="0">
                <a:solidFill>
                  <a:prstClr val="black"/>
                </a:solidFill>
              </a:rPr>
              <a:t>医師の確保の動向その他の地域に</a:t>
            </a:r>
            <a:r>
              <a:rPr lang="ja-JP" altLang="en-US" sz="1200" u="sng" dirty="0" smtClean="0">
                <a:solidFill>
                  <a:prstClr val="black"/>
                </a:solidFill>
              </a:rPr>
              <a:t>おいて</a:t>
            </a:r>
            <a:r>
              <a:rPr lang="ja-JP" altLang="en-US" sz="1200" u="sng" dirty="0">
                <a:solidFill>
                  <a:prstClr val="black"/>
                </a:solidFill>
              </a:rPr>
              <a:t>必要とされる医療の確保に関する調査及び分析</a:t>
            </a:r>
            <a:r>
              <a:rPr lang="ja-JP" altLang="en-US" sz="1200" dirty="0">
                <a:solidFill>
                  <a:prstClr val="black"/>
                </a:solidFill>
              </a:rPr>
              <a:t>を行う</a:t>
            </a:r>
            <a:r>
              <a:rPr lang="ja-JP" altLang="en-US" sz="1200" dirty="0" smtClean="0">
                <a:solidFill>
                  <a:prstClr val="black"/>
                </a:solidFill>
              </a:rPr>
              <a:t>こと。</a:t>
            </a:r>
            <a:endParaRPr lang="ja-JP" altLang="en-US" sz="1200" dirty="0">
              <a:solidFill>
                <a:prstClr val="black"/>
              </a:solidFill>
            </a:endParaRPr>
          </a:p>
          <a:p>
            <a:pPr marL="420688" indent="-231775">
              <a:lnSpc>
                <a:spcPct val="150000"/>
              </a:lnSpc>
            </a:pPr>
            <a:r>
              <a:rPr lang="ja-JP" altLang="en-US" sz="1200" dirty="0" smtClean="0">
                <a:solidFill>
                  <a:prstClr val="black"/>
                </a:solidFill>
              </a:rPr>
              <a:t>二　病院</a:t>
            </a:r>
            <a:r>
              <a:rPr lang="ja-JP" altLang="en-US" sz="1200" dirty="0">
                <a:solidFill>
                  <a:prstClr val="black"/>
                </a:solidFill>
              </a:rPr>
              <a:t>及び診療所の開設者、管理者その他の関係者に対し、</a:t>
            </a:r>
            <a:r>
              <a:rPr lang="ja-JP" altLang="en-US" sz="1200" u="sng" dirty="0" smtClean="0">
                <a:solidFill>
                  <a:prstClr val="black"/>
                </a:solidFill>
              </a:rPr>
              <a:t>医師</a:t>
            </a:r>
            <a:r>
              <a:rPr lang="ja-JP" altLang="en-US" sz="1200" u="sng" dirty="0">
                <a:solidFill>
                  <a:prstClr val="black"/>
                </a:solidFill>
              </a:rPr>
              <a:t>の確保に関する相談に応じ、必要な情報の提供、助言</a:t>
            </a:r>
            <a:r>
              <a:rPr lang="ja-JP" altLang="en-US" sz="1200" u="sng" dirty="0" smtClean="0">
                <a:solidFill>
                  <a:prstClr val="black"/>
                </a:solidFill>
              </a:rPr>
              <a:t>その他の</a:t>
            </a:r>
            <a:r>
              <a:rPr lang="ja-JP" altLang="en-US" sz="1200" u="sng" dirty="0">
                <a:solidFill>
                  <a:prstClr val="black"/>
                </a:solidFill>
              </a:rPr>
              <a:t>援助を行う</a:t>
            </a:r>
            <a:r>
              <a:rPr lang="ja-JP" altLang="en-US" sz="1200" dirty="0" smtClean="0">
                <a:solidFill>
                  <a:prstClr val="black"/>
                </a:solidFill>
              </a:rPr>
              <a:t>こと。</a:t>
            </a:r>
            <a:endParaRPr lang="ja-JP" altLang="en-US" sz="1200" dirty="0">
              <a:solidFill>
                <a:prstClr val="black"/>
              </a:solidFill>
            </a:endParaRPr>
          </a:p>
          <a:p>
            <a:pPr marL="420688" indent="-231775">
              <a:lnSpc>
                <a:spcPct val="150000"/>
              </a:lnSpc>
            </a:pPr>
            <a:r>
              <a:rPr lang="ja-JP" altLang="en-US" sz="1200" dirty="0" smtClean="0">
                <a:solidFill>
                  <a:prstClr val="black"/>
                </a:solidFill>
              </a:rPr>
              <a:t>三　就業</a:t>
            </a:r>
            <a:r>
              <a:rPr lang="ja-JP" altLang="en-US" sz="1200" dirty="0">
                <a:solidFill>
                  <a:prstClr val="black"/>
                </a:solidFill>
              </a:rPr>
              <a:t>を希望する医師、学校教育法（昭和二十二年法律</a:t>
            </a:r>
            <a:r>
              <a:rPr lang="ja-JP" altLang="en-US" sz="1200" dirty="0" smtClean="0">
                <a:solidFill>
                  <a:prstClr val="black"/>
                </a:solidFill>
              </a:rPr>
              <a:t>第二十六号</a:t>
            </a:r>
            <a:r>
              <a:rPr lang="ja-JP" altLang="en-US" sz="1200" dirty="0">
                <a:solidFill>
                  <a:prstClr val="black"/>
                </a:solidFill>
              </a:rPr>
              <a:t>）第一条に規定する大学の医学部において医学を専攻</a:t>
            </a:r>
            <a:r>
              <a:rPr lang="ja-JP" altLang="en-US" sz="1200" dirty="0" smtClean="0">
                <a:solidFill>
                  <a:prstClr val="black"/>
                </a:solidFill>
              </a:rPr>
              <a:t>する学生</a:t>
            </a:r>
            <a:r>
              <a:rPr lang="ja-JP" altLang="en-US" sz="1200" dirty="0">
                <a:solidFill>
                  <a:prstClr val="black"/>
                </a:solidFill>
              </a:rPr>
              <a:t>その他の関係者に対し、</a:t>
            </a:r>
            <a:r>
              <a:rPr lang="ja-JP" altLang="en-US" sz="1200" u="sng" dirty="0">
                <a:solidFill>
                  <a:prstClr val="black"/>
                </a:solidFill>
              </a:rPr>
              <a:t>就業に関する相談に応じ、必要</a:t>
            </a:r>
            <a:r>
              <a:rPr lang="ja-JP" altLang="en-US" sz="1200" u="sng" dirty="0" smtClean="0">
                <a:solidFill>
                  <a:prstClr val="black"/>
                </a:solidFill>
              </a:rPr>
              <a:t>な情報</a:t>
            </a:r>
            <a:r>
              <a:rPr lang="ja-JP" altLang="en-US" sz="1200" u="sng" dirty="0">
                <a:solidFill>
                  <a:prstClr val="black"/>
                </a:solidFill>
              </a:rPr>
              <a:t>の提供、助言その他の援助を行う</a:t>
            </a:r>
            <a:r>
              <a:rPr lang="ja-JP" altLang="en-US" sz="1200" dirty="0">
                <a:solidFill>
                  <a:prstClr val="black"/>
                </a:solidFill>
              </a:rPr>
              <a:t>こと。</a:t>
            </a:r>
          </a:p>
          <a:p>
            <a:pPr marL="420688" indent="-231775">
              <a:lnSpc>
                <a:spcPct val="150000"/>
              </a:lnSpc>
            </a:pPr>
            <a:r>
              <a:rPr lang="ja-JP" altLang="en-US" sz="1200" dirty="0" smtClean="0">
                <a:solidFill>
                  <a:prstClr val="black"/>
                </a:solidFill>
              </a:rPr>
              <a:t>四　医師</a:t>
            </a:r>
            <a:r>
              <a:rPr lang="ja-JP" altLang="en-US" sz="1200" dirty="0">
                <a:solidFill>
                  <a:prstClr val="black"/>
                </a:solidFill>
              </a:rPr>
              <a:t>に対し、医療に関する</a:t>
            </a:r>
            <a:r>
              <a:rPr lang="ja-JP" altLang="en-US" sz="1200" u="sng" dirty="0">
                <a:solidFill>
                  <a:prstClr val="black"/>
                </a:solidFill>
              </a:rPr>
              <a:t>最新の知見及び技能に関する</a:t>
            </a:r>
            <a:r>
              <a:rPr lang="ja-JP" altLang="en-US" sz="1200" u="sng" dirty="0" smtClean="0">
                <a:solidFill>
                  <a:prstClr val="black"/>
                </a:solidFill>
              </a:rPr>
              <a:t>研修その他</a:t>
            </a:r>
            <a:r>
              <a:rPr lang="ja-JP" altLang="en-US" sz="1200" u="sng" dirty="0">
                <a:solidFill>
                  <a:prstClr val="black"/>
                </a:solidFill>
              </a:rPr>
              <a:t>の能力の開発及び向上に関する相談に応じ、必要な</a:t>
            </a:r>
            <a:r>
              <a:rPr lang="ja-JP" altLang="en-US" sz="1200" u="sng" dirty="0" smtClean="0">
                <a:solidFill>
                  <a:prstClr val="black"/>
                </a:solidFill>
              </a:rPr>
              <a:t>情報の</a:t>
            </a:r>
            <a:r>
              <a:rPr lang="ja-JP" altLang="en-US" sz="1200" u="sng" dirty="0">
                <a:solidFill>
                  <a:prstClr val="black"/>
                </a:solidFill>
              </a:rPr>
              <a:t>提供、助言その他の援助を行う</a:t>
            </a:r>
            <a:r>
              <a:rPr lang="ja-JP" altLang="en-US" sz="1200" dirty="0">
                <a:solidFill>
                  <a:prstClr val="black"/>
                </a:solidFill>
              </a:rPr>
              <a:t>こと。</a:t>
            </a:r>
          </a:p>
          <a:p>
            <a:pPr marL="420688" indent="-231775">
              <a:lnSpc>
                <a:spcPct val="150000"/>
              </a:lnSpc>
            </a:pPr>
            <a:r>
              <a:rPr lang="ja-JP" altLang="en-US" sz="1200" dirty="0" smtClean="0">
                <a:solidFill>
                  <a:prstClr val="black"/>
                </a:solidFill>
              </a:rPr>
              <a:t>五　前各号</a:t>
            </a:r>
            <a:r>
              <a:rPr lang="ja-JP" altLang="en-US" sz="1200" dirty="0">
                <a:solidFill>
                  <a:prstClr val="black"/>
                </a:solidFill>
              </a:rPr>
              <a:t>に掲げるもののほか、</a:t>
            </a:r>
            <a:r>
              <a:rPr lang="ja-JP" altLang="en-US" sz="1200" u="sng" dirty="0">
                <a:solidFill>
                  <a:prstClr val="black"/>
                </a:solidFill>
              </a:rPr>
              <a:t>病院及び診療所における医師</a:t>
            </a:r>
            <a:r>
              <a:rPr lang="ja-JP" altLang="en-US" sz="1200" u="sng" dirty="0" smtClean="0">
                <a:solidFill>
                  <a:prstClr val="black"/>
                </a:solidFill>
              </a:rPr>
              <a:t>の確保</a:t>
            </a:r>
            <a:r>
              <a:rPr lang="ja-JP" altLang="en-US" sz="1200" u="sng" dirty="0">
                <a:solidFill>
                  <a:prstClr val="black"/>
                </a:solidFill>
              </a:rPr>
              <a:t>を図るために必要な支援を行う</a:t>
            </a:r>
            <a:r>
              <a:rPr lang="ja-JP" altLang="en-US" sz="1200" dirty="0">
                <a:solidFill>
                  <a:prstClr val="black"/>
                </a:solidFill>
              </a:rPr>
              <a:t>こと</a:t>
            </a:r>
            <a:r>
              <a:rPr lang="ja-JP" altLang="en-US" sz="1200" dirty="0" smtClean="0">
                <a:solidFill>
                  <a:prstClr val="black"/>
                </a:solidFill>
              </a:rPr>
              <a:t>。</a:t>
            </a:r>
            <a:endParaRPr lang="en-US" altLang="ja-JP" sz="1200" dirty="0">
              <a:solidFill>
                <a:prstClr val="black"/>
              </a:solidFill>
            </a:endParaRPr>
          </a:p>
          <a:p>
            <a:pPr marL="139700" indent="-139700">
              <a:lnSpc>
                <a:spcPct val="150000"/>
              </a:lnSpc>
            </a:pPr>
            <a:r>
              <a:rPr lang="ja-JP" altLang="en-US" sz="1200" dirty="0" smtClean="0">
                <a:solidFill>
                  <a:prstClr val="black"/>
                </a:solidFill>
              </a:rPr>
              <a:t>２</a:t>
            </a:r>
            <a:r>
              <a:rPr lang="ja-JP" altLang="en-US" sz="1200" dirty="0">
                <a:solidFill>
                  <a:prstClr val="black"/>
                </a:solidFill>
              </a:rPr>
              <a:t>　 都道府県は、前項各号に掲げる事務のほか、医師について職業安定法（昭和二十二年法律第百四十一号）第三十三条の四第一項の規定による届出をして</a:t>
            </a:r>
            <a:r>
              <a:rPr lang="ja-JP" altLang="en-US" sz="1200" u="sng" dirty="0">
                <a:solidFill>
                  <a:prstClr val="black"/>
                </a:solidFill>
              </a:rPr>
              <a:t>無料の職業紹介事業を行うこと又は</a:t>
            </a:r>
            <a:r>
              <a:rPr lang="ja-JP" altLang="en-US" sz="1200" dirty="0">
                <a:solidFill>
                  <a:prstClr val="black"/>
                </a:solidFill>
              </a:rPr>
              <a:t>医業について労働者派遣事業の適正な運営の確保及び派遣労働者の保護等に関する法律（昭和六十年法律第八十八号）第五条第一項の許可を受けて若しくは同法第十六条第一項の規定により届出書を提出して</a:t>
            </a:r>
            <a:r>
              <a:rPr lang="ja-JP" altLang="en-US" sz="1200" u="sng" dirty="0">
                <a:solidFill>
                  <a:prstClr val="black"/>
                </a:solidFill>
              </a:rPr>
              <a:t>労働者派遣事業を行うことができる</a:t>
            </a:r>
            <a:r>
              <a:rPr lang="ja-JP" altLang="en-US" sz="1200" dirty="0">
                <a:solidFill>
                  <a:prstClr val="black"/>
                </a:solidFill>
              </a:rPr>
              <a:t>。</a:t>
            </a:r>
            <a:endParaRPr lang="en-US" altLang="ja-JP" sz="1200" dirty="0">
              <a:solidFill>
                <a:prstClr val="black"/>
              </a:solidFill>
            </a:endParaRPr>
          </a:p>
          <a:p>
            <a:pPr marL="139700" indent="-139700">
              <a:lnSpc>
                <a:spcPct val="150000"/>
              </a:lnSpc>
            </a:pPr>
            <a:r>
              <a:rPr lang="ja-JP" altLang="en-US" sz="1200" dirty="0">
                <a:solidFill>
                  <a:prstClr val="black"/>
                </a:solidFill>
              </a:rPr>
              <a:t>３　 都道府県は、第一項各号に掲げる事務及び前項に規定する事務（次項及び次条において「地域医療支援事務」という。）の全部又は一部を厚生労働省令で定める者に委託することができる。</a:t>
            </a:r>
          </a:p>
          <a:p>
            <a:pPr marL="139700" indent="-139700">
              <a:lnSpc>
                <a:spcPct val="150000"/>
              </a:lnSpc>
            </a:pPr>
            <a:r>
              <a:rPr lang="ja-JP" altLang="en-US" sz="1200" dirty="0">
                <a:solidFill>
                  <a:prstClr val="black"/>
                </a:solidFill>
              </a:rPr>
              <a:t>４　 都道府県又は前項の規定による委託を受けた者は地域医療支援事務又は当該委託に係る事務を実施するに当たり、地域において必要とされる医療を確保するための拠点としての機能の確保に努めるものとする。</a:t>
            </a:r>
          </a:p>
          <a:p>
            <a:pPr marL="139700" indent="-139700">
              <a:lnSpc>
                <a:spcPct val="150000"/>
              </a:lnSpc>
            </a:pPr>
            <a:r>
              <a:rPr lang="ja-JP" altLang="en-US" sz="1200" dirty="0">
                <a:solidFill>
                  <a:prstClr val="black"/>
                </a:solidFill>
              </a:rPr>
              <a:t>５　 第三項の規定による委託を受けた者若しくはその役員若しくは職員又はこれらの者であつた者は、正当な理由がなく、当該委託に係る事務に関して知り得た秘密を漏らしてはならない。</a:t>
            </a:r>
          </a:p>
          <a:p>
            <a:pPr marL="203200" indent="-203200">
              <a:lnSpc>
                <a:spcPct val="150000"/>
              </a:lnSpc>
            </a:pPr>
            <a:endParaRPr lang="en-US" altLang="ja-JP" sz="1200" dirty="0">
              <a:solidFill>
                <a:prstClr val="black"/>
              </a:solidFill>
            </a:endParaRPr>
          </a:p>
          <a:p>
            <a:pPr marL="139700" indent="-139700">
              <a:lnSpc>
                <a:spcPct val="150000"/>
              </a:lnSpc>
            </a:pPr>
            <a:r>
              <a:rPr lang="ja-JP" altLang="en-US" sz="1200" dirty="0">
                <a:solidFill>
                  <a:prstClr val="black"/>
                </a:solidFill>
              </a:rPr>
              <a:t>第三十条の二十　国は、地域医療支援事務の適切な実施に資するため、都道府県に対し、必要な情報の提供その他の協力を行うものとする</a:t>
            </a:r>
            <a:r>
              <a:rPr lang="ja-JP" altLang="en-US" sz="1200" dirty="0" smtClean="0">
                <a:solidFill>
                  <a:prstClr val="black"/>
                </a:solidFill>
              </a:rPr>
              <a:t>。</a:t>
            </a:r>
            <a:endParaRPr lang="en-US" altLang="ja-JP" sz="1200" dirty="0">
              <a:solidFill>
                <a:prstClr val="black"/>
              </a:solidFill>
            </a:endParaRPr>
          </a:p>
          <a:p>
            <a:pPr marL="139700" indent="-139700">
              <a:lnSpc>
                <a:spcPct val="150000"/>
              </a:lnSpc>
            </a:pPr>
            <a:endParaRPr lang="en-US" altLang="ja-JP" sz="1200" dirty="0" smtClean="0">
              <a:solidFill>
                <a:prstClr val="black"/>
              </a:solidFill>
            </a:endParaRPr>
          </a:p>
          <a:p>
            <a:pPr marL="139700" indent="-139700">
              <a:lnSpc>
                <a:spcPct val="150000"/>
              </a:lnSpc>
            </a:pPr>
            <a:r>
              <a:rPr lang="ja-JP" altLang="en-US" sz="1200" dirty="0" smtClean="0">
                <a:solidFill>
                  <a:prstClr val="black"/>
                </a:solidFill>
              </a:rPr>
              <a:t>第三十条</a:t>
            </a:r>
            <a:r>
              <a:rPr lang="ja-JP" altLang="en-US" sz="1200" dirty="0">
                <a:solidFill>
                  <a:prstClr val="black"/>
                </a:solidFill>
              </a:rPr>
              <a:t>の二十一　第三十条の十七第一項各号（第三号を除く。） に掲げる者及び医療従事者は、地域医療対策の実施に協力するよう努めるとともに、第三十条の十八の規定により協力を要請されたときは、当該要請に応じ、医師の確保に関し協力するよう努めなければならない</a:t>
            </a:r>
            <a:r>
              <a:rPr lang="ja-JP" altLang="en-US" sz="1200" dirty="0" smtClean="0">
                <a:solidFill>
                  <a:prstClr val="black"/>
                </a:solidFill>
              </a:rPr>
              <a:t>。</a:t>
            </a:r>
            <a:endParaRPr lang="en-US" altLang="ja-JP" sz="1200" dirty="0" smtClean="0">
              <a:solidFill>
                <a:prstClr val="black"/>
              </a:solidFill>
            </a:endParaRPr>
          </a:p>
        </p:txBody>
      </p:sp>
      <p:sp>
        <p:nvSpPr>
          <p:cNvPr id="4" name="スライド番号プレースホルダ 3"/>
          <p:cNvSpPr>
            <a:spLocks noGrp="1"/>
          </p:cNvSpPr>
          <p:nvPr>
            <p:ph type="sldNum" sz="quarter" idx="12"/>
          </p:nvPr>
        </p:nvSpPr>
        <p:spPr/>
        <p:txBody>
          <a:bodyPr/>
          <a:lstStyle/>
          <a:p>
            <a:fld id="{ADCBEEE1-67C7-4924-AE6B-BD4C2FD3A70E}" type="slidenum">
              <a:rPr lang="ja-JP" altLang="en-US" smtClean="0">
                <a:solidFill>
                  <a:prstClr val="black">
                    <a:tint val="75000"/>
                  </a:prstClr>
                </a:solidFill>
              </a:rPr>
              <a:pPr/>
              <a:t>45</a:t>
            </a:fld>
            <a:endParaRPr lang="ja-JP" altLang="en-US">
              <a:solidFill>
                <a:prstClr val="black">
                  <a:tint val="75000"/>
                </a:prstClr>
              </a:solidFill>
            </a:endParaRPr>
          </a:p>
        </p:txBody>
      </p:sp>
    </p:spTree>
    <p:extLst>
      <p:ext uri="{BB962C8B-B14F-4D97-AF65-F5344CB8AC3E}">
        <p14:creationId xmlns:p14="http://schemas.microsoft.com/office/powerpoint/2010/main" val="3481180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３　医療勤務環境改善システムの概略⑤</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50491" y="1052742"/>
            <a:ext cx="9283031" cy="5660524"/>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■「医療機関の勤務環境改善計画づくり」推進のための</a:t>
            </a:r>
            <a:endParaRPr lang="en-US" altLang="ja-JP" sz="2400" b="1" u="sng" dirty="0" smtClean="0">
              <a:solidFill>
                <a:prstClr val="black"/>
              </a:solidFill>
              <a:latin typeface="メイリオ" pitchFamily="50" charset="-128"/>
              <a:ea typeface="メイリオ" pitchFamily="50" charset="-128"/>
            </a:endParaRPr>
          </a:p>
          <a:p>
            <a:pPr indent="273050"/>
            <a:r>
              <a:rPr lang="ja-JP" altLang="en-US" sz="2400" b="1" u="sng" dirty="0" smtClean="0">
                <a:solidFill>
                  <a:prstClr val="black"/>
                </a:solidFill>
                <a:latin typeface="メイリオ" pitchFamily="50" charset="-128"/>
                <a:ea typeface="メイリオ" pitchFamily="50" charset="-128"/>
              </a:rPr>
              <a:t>具体的な「支援」のイメージ（一例）</a:t>
            </a:r>
            <a:endParaRPr lang="en-US" altLang="ja-JP" sz="2400" b="1" u="sng" dirty="0" smtClean="0">
              <a:solidFill>
                <a:prstClr val="black"/>
              </a:solidFill>
              <a:latin typeface="メイリオ" pitchFamily="50" charset="-128"/>
              <a:ea typeface="メイリオ" pitchFamily="50" charset="-128"/>
            </a:endParaRPr>
          </a:p>
          <a:p>
            <a:endParaRPr lang="en-US" altLang="ja-JP" sz="2400" b="1" u="sng" dirty="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○勤務環境改善支援センターによる支援に当たっては、</a:t>
            </a:r>
            <a:endParaRPr lang="en-US" altLang="ja-JP" sz="2400"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勤務環境改善に</a:t>
            </a:r>
            <a:r>
              <a:rPr lang="ja-JP" altLang="en-US" sz="2400" u="sng" dirty="0">
                <a:solidFill>
                  <a:prstClr val="black"/>
                </a:solidFill>
                <a:latin typeface="メイリオ" pitchFamily="50" charset="-128"/>
                <a:ea typeface="メイリオ" pitchFamily="50" charset="-128"/>
              </a:rPr>
              <a:t>係る</a:t>
            </a:r>
            <a:r>
              <a:rPr lang="ja-JP" altLang="en-US" sz="2400" u="sng" dirty="0" smtClean="0">
                <a:solidFill>
                  <a:prstClr val="black"/>
                </a:solidFill>
                <a:latin typeface="メイリオ" pitchFamily="50" charset="-128"/>
                <a:ea typeface="メイリオ" pitchFamily="50" charset="-128"/>
              </a:rPr>
              <a:t>診療報酬制度の活用</a:t>
            </a:r>
            <a:r>
              <a:rPr lang="ja-JP" altLang="en-US" sz="2400" dirty="0" smtClean="0">
                <a:solidFill>
                  <a:prstClr val="black"/>
                </a:solidFill>
                <a:latin typeface="メイリオ" pitchFamily="50" charset="-128"/>
                <a:ea typeface="メイリオ" pitchFamily="50" charset="-128"/>
              </a:rPr>
              <a:t>も視野に入れながら、</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医師と看護職員その他のコメディカルスタッフなどとの</a:t>
            </a:r>
            <a:endParaRPr lang="en-US" altLang="ja-JP" sz="2400" dirty="0" smtClean="0">
              <a:solidFill>
                <a:prstClr val="black"/>
              </a:solidFill>
              <a:latin typeface="メイリオ" pitchFamily="50" charset="-128"/>
              <a:ea typeface="メイリオ" pitchFamily="50" charset="-128"/>
            </a:endParaRPr>
          </a:p>
          <a:p>
            <a:pPr indent="273050"/>
            <a:r>
              <a:rPr lang="ja-JP" altLang="en-US" sz="2400" u="sng" dirty="0" smtClean="0">
                <a:solidFill>
                  <a:prstClr val="black"/>
                </a:solidFill>
                <a:latin typeface="メイリオ" pitchFamily="50" charset="-128"/>
                <a:ea typeface="メイリオ" pitchFamily="50" charset="-128"/>
              </a:rPr>
              <a:t>役割分担の推進</a:t>
            </a:r>
            <a:r>
              <a:rPr lang="ja-JP" altLang="en-US" sz="2400" dirty="0" smtClean="0">
                <a:solidFill>
                  <a:prstClr val="black"/>
                </a:solidFill>
                <a:latin typeface="メイリオ" pitchFamily="50" charset="-128"/>
                <a:ea typeface="メイリオ" pitchFamily="50" charset="-128"/>
              </a:rPr>
              <a:t>、いわゆる医療クラークなどの</a:t>
            </a:r>
            <a:r>
              <a:rPr lang="ja-JP" altLang="en-US" sz="2400" u="sng" dirty="0" smtClean="0">
                <a:solidFill>
                  <a:prstClr val="black"/>
                </a:solidFill>
                <a:latin typeface="メイリオ" pitchFamily="50" charset="-128"/>
                <a:ea typeface="メイリオ" pitchFamily="50" charset="-128"/>
              </a:rPr>
              <a:t>補助職の活用</a:t>
            </a:r>
            <a:endParaRPr lang="en-US" altLang="ja-JP" sz="2400" u="sng"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短時間正職員制度など</a:t>
            </a:r>
            <a:r>
              <a:rPr lang="ja-JP" altLang="en-US" sz="2400" dirty="0">
                <a:solidFill>
                  <a:prstClr val="black"/>
                </a:solidFill>
                <a:latin typeface="メイリオ" pitchFamily="50" charset="-128"/>
                <a:ea typeface="メイリオ" pitchFamily="50" charset="-128"/>
              </a:rPr>
              <a:t>多様</a:t>
            </a:r>
            <a:r>
              <a:rPr lang="ja-JP" altLang="en-US" sz="2400" dirty="0" smtClean="0">
                <a:solidFill>
                  <a:prstClr val="black"/>
                </a:solidFill>
                <a:latin typeface="メイリオ" pitchFamily="50" charset="-128"/>
                <a:ea typeface="メイリオ" pitchFamily="50" charset="-128"/>
              </a:rPr>
              <a:t>な働き方ができる環境整備を通じた</a:t>
            </a:r>
            <a:endParaRPr lang="en-US" altLang="ja-JP" sz="2400" dirty="0" smtClean="0">
              <a:solidFill>
                <a:prstClr val="black"/>
              </a:solidFill>
              <a:latin typeface="メイリオ" pitchFamily="50" charset="-128"/>
              <a:ea typeface="メイリオ" pitchFamily="50" charset="-128"/>
            </a:endParaRPr>
          </a:p>
          <a:p>
            <a:r>
              <a:rPr lang="ja-JP" altLang="en-US" sz="2400" dirty="0">
                <a:solidFill>
                  <a:prstClr val="black"/>
                </a:solidFill>
                <a:latin typeface="メイリオ" pitchFamily="50" charset="-128"/>
                <a:ea typeface="メイリオ" pitchFamily="50" charset="-128"/>
              </a:rPr>
              <a:t>　</a:t>
            </a:r>
            <a:r>
              <a:rPr lang="ja-JP" altLang="en-US" sz="2400" dirty="0" smtClean="0">
                <a:solidFill>
                  <a:prstClr val="black"/>
                </a:solidFill>
                <a:latin typeface="メイリオ" pitchFamily="50" charset="-128"/>
                <a:ea typeface="メイリオ" pitchFamily="50" charset="-128"/>
              </a:rPr>
              <a:t>医療従事者の確保推進</a:t>
            </a:r>
            <a:endParaRPr lang="en-US" altLang="ja-JP" sz="2400" dirty="0" smtClean="0">
              <a:solidFill>
                <a:prstClr val="black"/>
              </a:solidFill>
              <a:latin typeface="メイリオ" pitchFamily="50" charset="-128"/>
              <a:ea typeface="メイリオ" pitchFamily="50" charset="-128"/>
            </a:endParaRPr>
          </a:p>
          <a:p>
            <a:pPr>
              <a:lnSpc>
                <a:spcPts val="1000"/>
              </a:lnSpc>
            </a:pPr>
            <a:endParaRPr lang="en-US" altLang="ja-JP" sz="2400"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a:t>
            </a:r>
            <a:r>
              <a:rPr lang="ja-JP" altLang="en-US" sz="2400" u="sng" dirty="0" smtClean="0">
                <a:solidFill>
                  <a:prstClr val="black"/>
                </a:solidFill>
                <a:latin typeface="メイリオ" pitchFamily="50" charset="-128"/>
                <a:ea typeface="メイリオ" pitchFamily="50" charset="-128"/>
              </a:rPr>
              <a:t>地域の医療機関相互の役割分担推進</a:t>
            </a:r>
            <a:endParaRPr lang="en-US" altLang="ja-JP" sz="2400" u="sng" dirty="0" smtClean="0">
              <a:solidFill>
                <a:prstClr val="black"/>
              </a:solidFill>
              <a:latin typeface="メイリオ" pitchFamily="50" charset="-128"/>
              <a:ea typeface="メイリオ" pitchFamily="50" charset="-128"/>
            </a:endParaRPr>
          </a:p>
          <a:p>
            <a:pPr>
              <a:lnSpc>
                <a:spcPts val="1000"/>
              </a:lnSpc>
            </a:pPr>
            <a:endParaRPr lang="en-US" altLang="ja-JP" sz="2400" u="sng" dirty="0" smtClean="0">
              <a:solidFill>
                <a:prstClr val="black"/>
              </a:solidFill>
              <a:latin typeface="メイリオ" pitchFamily="50" charset="-128"/>
              <a:ea typeface="メイリオ" pitchFamily="50" charset="-128"/>
            </a:endParaRPr>
          </a:p>
          <a:p>
            <a:r>
              <a:rPr lang="ja-JP" altLang="en-US" sz="2400" dirty="0" smtClean="0">
                <a:solidFill>
                  <a:prstClr val="black"/>
                </a:solidFill>
                <a:latin typeface="メイリオ" pitchFamily="50" charset="-128"/>
                <a:ea typeface="メイリオ" pitchFamily="50" charset="-128"/>
              </a:rPr>
              <a:t>などの取組を通じた勤務環境改善を促進</a:t>
            </a:r>
            <a:endParaRPr lang="en-US" altLang="ja-JP" sz="2400" dirty="0" smtClean="0">
              <a:solidFill>
                <a:prstClr val="black"/>
              </a:solidFill>
              <a:latin typeface="メイリオ" pitchFamily="50" charset="-128"/>
              <a:ea typeface="メイリオ" pitchFamily="50" charset="-128"/>
            </a:endParaRPr>
          </a:p>
          <a:p>
            <a:pPr>
              <a:lnSpc>
                <a:spcPts val="1500"/>
              </a:lnSpc>
            </a:pPr>
            <a:endParaRPr lang="en-US" altLang="ja-JP" sz="2400" dirty="0">
              <a:solidFill>
                <a:prstClr val="black"/>
              </a:solidFill>
              <a:latin typeface="メイリオ" pitchFamily="50" charset="-128"/>
              <a:ea typeface="メイリオ" pitchFamily="50" charset="-128"/>
            </a:endParaRPr>
          </a:p>
          <a:p>
            <a:r>
              <a:rPr lang="ja-JP" altLang="en-US" sz="2400" b="1" dirty="0" smtClean="0">
                <a:solidFill>
                  <a:prstClr val="black"/>
                </a:solidFill>
                <a:latin typeface="メイリオ" pitchFamily="50" charset="-128"/>
                <a:ea typeface="メイリオ" pitchFamily="50" charset="-128"/>
              </a:rPr>
              <a:t>＝これまでの「好事例」を分析して効果ある取組を実施</a:t>
            </a:r>
            <a:endParaRPr lang="en-US" altLang="ja-JP" sz="2400" b="1" dirty="0" smtClean="0">
              <a:solidFill>
                <a:prstClr val="black"/>
              </a:solidFill>
              <a:latin typeface="メイリオ" pitchFamily="50" charset="-128"/>
              <a:ea typeface="メイリオ" pitchFamily="50" charset="-128"/>
            </a:endParaRPr>
          </a:p>
          <a:p>
            <a:pPr indent="273050"/>
            <a:r>
              <a:rPr lang="en-US" altLang="ja-JP" sz="1400" b="1" dirty="0">
                <a:solidFill>
                  <a:prstClr val="black"/>
                </a:solidFill>
                <a:latin typeface="メイリオ" pitchFamily="50" charset="-128"/>
                <a:ea typeface="メイリオ" pitchFamily="50" charset="-128"/>
                <a:cs typeface="メイリオ" panose="020B0604030504040204" pitchFamily="50" charset="-128"/>
              </a:rPr>
              <a:t>※</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http://</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www.mhlw.go.jp/seisakunitsuite/bunya/kenkou_iryou/iryou/quality/houkokusyo.html</a:t>
            </a:r>
          </a:p>
          <a:p>
            <a:pPr indent="450850"/>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環境の改善</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に向けた手法の確立のための調査・</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研究 調査報告書（平成２６年３月）</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46</a:t>
            </a:fld>
            <a:endParaRPr kumimoji="1" lang="ja-JP" altLang="en-US" sz="2000" dirty="0">
              <a:solidFill>
                <a:schemeClr val="tx1"/>
              </a:solidFill>
            </a:endParaRPr>
          </a:p>
        </p:txBody>
      </p:sp>
    </p:spTree>
    <p:extLst>
      <p:ext uri="{BB962C8B-B14F-4D97-AF65-F5344CB8AC3E}">
        <p14:creationId xmlns:p14="http://schemas.microsoft.com/office/powerpoint/2010/main" val="25294965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4478" y="1052736"/>
            <a:ext cx="9569473" cy="2304256"/>
          </a:xfrm>
        </p:spPr>
        <p:txBody>
          <a:bodyPr>
            <a:normAutofit fontScale="90000"/>
          </a:bodyPr>
          <a:lstStyle/>
          <a:p>
            <a:pPr marL="176213" indent="-176213" algn="l"/>
            <a:r>
              <a:rPr lang="ja-JP" altLang="en-US" sz="2700" dirty="0" smtClean="0"/>
              <a:t>－</a:t>
            </a:r>
            <a:r>
              <a:rPr lang="ja-JP" altLang="en-US" sz="2700" dirty="0"/>
              <a:t>－</a:t>
            </a:r>
            <a:r>
              <a:rPr lang="ja-JP" altLang="en-US" sz="2700" dirty="0" smtClean="0"/>
              <a:t>勤務医の勤務環境改善のための方策</a:t>
            </a:r>
            <a:r>
              <a:rPr kumimoji="1" lang="en-US" altLang="ja-JP" sz="2700" dirty="0" smtClean="0"/>
              <a:t/>
            </a:r>
            <a:br>
              <a:rPr kumimoji="1" lang="en-US" altLang="ja-JP" sz="2700" dirty="0" smtClean="0"/>
            </a:br>
            <a:r>
              <a:rPr kumimoji="1" lang="en-US" altLang="ja-JP" sz="2700" dirty="0" smtClean="0"/>
              <a:t/>
            </a:r>
            <a:br>
              <a:rPr kumimoji="1" lang="en-US" altLang="ja-JP" sz="2700" dirty="0" smtClean="0"/>
            </a:b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医師数の増加（非常勤・研修医を含む）」が</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55.4</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％ともっとも多く、次いで、「当直明けの休み・休憩時間の確保」（</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53.4</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％）、「他職種（看護師、薬剤師等）との役割分担の促進</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GB" altLang="ja-JP" sz="1800" dirty="0" smtClean="0">
                <a:latin typeface="メイリオ" panose="020B0604030504040204" pitchFamily="50" charset="-128"/>
                <a:ea typeface="メイリオ" panose="020B0604030504040204" pitchFamily="50" charset="-128"/>
                <a:cs typeface="メイリオ" panose="020B0604030504040204" pitchFamily="50" charset="-128"/>
              </a:rPr>
              <a:t>50.8</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％）、「診療以外の業務の負担軽減」（</a:t>
            </a:r>
            <a:r>
              <a:rPr lang="en-GB" altLang="ja-JP" sz="1800" dirty="0">
                <a:latin typeface="メイリオ" panose="020B0604030504040204" pitchFamily="50" charset="-128"/>
                <a:ea typeface="メイリオ" panose="020B0604030504040204" pitchFamily="50" charset="-128"/>
                <a:cs typeface="メイリオ" panose="020B0604030504040204" pitchFamily="50" charset="-128"/>
              </a:rPr>
              <a:t>45.9</a:t>
            </a:r>
            <a:r>
              <a:rPr lang="ja-JP" altLang="ja-JP" sz="1800" dirty="0">
                <a:latin typeface="メイリオ" panose="020B0604030504040204" pitchFamily="50" charset="-128"/>
                <a:ea typeface="メイリオ" panose="020B0604030504040204" pitchFamily="50" charset="-128"/>
                <a:cs typeface="メイリオ" panose="020B0604030504040204" pitchFamily="50" charset="-128"/>
              </a:rPr>
              <a:t>％）などとなって</a:t>
            </a:r>
            <a:r>
              <a:rPr lang="ja-JP" altLang="ja-JP" sz="1800" dirty="0" smtClean="0">
                <a:latin typeface="メイリオ" panose="020B0604030504040204" pitchFamily="50" charset="-128"/>
                <a:ea typeface="メイリオ" panose="020B0604030504040204" pitchFamily="50" charset="-128"/>
                <a:cs typeface="メイリオ" panose="020B0604030504040204" pitchFamily="50" charset="-128"/>
              </a:rPr>
              <a:t>いる。</a:t>
            </a:r>
            <a: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⇒医師数の増加のみならず、</a:t>
            </a:r>
            <a:r>
              <a:rPr lang="ja-JP" altLang="en-US" sz="1800" b="1" u="sng" dirty="0" smtClean="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休日確保による疲労回復、役割分担促進による業務量の軽減、診療以外の負担軽減、過度な医療需要の抑制が重要</a:t>
            </a:r>
            <a:r>
              <a:rPr lang="ja-JP" altLang="en-US" sz="1800" b="1" u="sng"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b="1" dirty="0">
              <a:solidFill>
                <a:srgbClr val="002060"/>
              </a:solidFill>
            </a:endParaRPr>
          </a:p>
        </p:txBody>
      </p:sp>
      <p:pic>
        <p:nvPicPr>
          <p:cNvPr id="40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7" y="3284984"/>
            <a:ext cx="9905999"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フローチャート : 代替処理 4"/>
          <p:cNvSpPr/>
          <p:nvPr/>
        </p:nvSpPr>
        <p:spPr>
          <a:xfrm>
            <a:off x="194471" y="188640"/>
            <a:ext cx="9205023" cy="72008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a:t>
            </a:r>
            <a:r>
              <a:rPr lang="ja-JP" altLang="en-US" dirty="0" smtClean="0">
                <a:solidFill>
                  <a:prstClr val="black"/>
                </a:solidFill>
                <a:latin typeface="メイリオ" pitchFamily="50" charset="-128"/>
                <a:ea typeface="メイリオ" pitchFamily="50" charset="-128"/>
                <a:cs typeface="メイリオ" pitchFamily="50" charset="-128"/>
              </a:rPr>
              <a:t>「</a:t>
            </a:r>
            <a:r>
              <a:rPr lang="ja-JP" altLang="en-US" dirty="0">
                <a:solidFill>
                  <a:prstClr val="black"/>
                </a:solidFill>
                <a:latin typeface="メイリオ" pitchFamily="50" charset="-128"/>
                <a:ea typeface="メイリオ" pitchFamily="50" charset="-128"/>
                <a:cs typeface="メイリオ" pitchFamily="50" charset="-128"/>
              </a:rPr>
              <a:t>勤務医の就労実態と意識に関する調査」</a:t>
            </a:r>
            <a:r>
              <a:rPr lang="en-US" altLang="ja-JP" dirty="0">
                <a:solidFill>
                  <a:prstClr val="black"/>
                </a:solidFill>
                <a:latin typeface="メイリオ" pitchFamily="50" charset="-128"/>
                <a:ea typeface="メイリオ" pitchFamily="50" charset="-128"/>
                <a:cs typeface="メイリオ" pitchFamily="50" charset="-128"/>
              </a:rPr>
              <a:t/>
            </a:r>
            <a:br>
              <a:rPr lang="en-US" altLang="ja-JP" dirty="0">
                <a:solidFill>
                  <a:prstClr val="black"/>
                </a:solidFill>
                <a:latin typeface="メイリオ" pitchFamily="50" charset="-128"/>
                <a:ea typeface="メイリオ" pitchFamily="50" charset="-128"/>
                <a:cs typeface="メイリオ" pitchFamily="50" charset="-128"/>
              </a:rPr>
            </a:br>
            <a:r>
              <a:rPr lang="ja-JP" altLang="en-US" dirty="0">
                <a:solidFill>
                  <a:prstClr val="black"/>
                </a:solidFill>
                <a:latin typeface="メイリオ" pitchFamily="50" charset="-128"/>
                <a:ea typeface="メイリオ" pitchFamily="50" charset="-128"/>
                <a:cs typeface="メイリオ" pitchFamily="50" charset="-128"/>
              </a:rPr>
              <a:t>（労働政策研究・研修機構２０１１年１２月</a:t>
            </a:r>
            <a:r>
              <a:rPr lang="ja-JP" altLang="en-US" dirty="0" smtClean="0">
                <a:solidFill>
                  <a:prstClr val="black"/>
                </a:solidFill>
                <a:latin typeface="メイリオ" pitchFamily="50" charset="-128"/>
                <a:ea typeface="メイリオ" pitchFamily="50" charset="-128"/>
                <a:cs typeface="メイリオ" pitchFamily="50" charset="-128"/>
              </a:rPr>
              <a:t>）より</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a:t>
            </a:r>
            <a:r>
              <a:rPr lang="ja-JP" altLang="en-US" sz="1400" dirty="0" smtClean="0">
                <a:solidFill>
                  <a:prstClr val="black"/>
                </a:solidFill>
                <a:latin typeface="メイリオ" pitchFamily="50" charset="-128"/>
                <a:ea typeface="メイリオ" pitchFamily="50" charset="-128"/>
              </a:rPr>
              <a:t>３４６７</a:t>
            </a:r>
            <a:endParaRPr lang="en-US" altLang="ja-JP" sz="1400" dirty="0" smtClean="0">
              <a:solidFill>
                <a:prstClr val="black"/>
              </a:solidFill>
              <a:latin typeface="メイリオ" pitchFamily="50" charset="-128"/>
              <a:ea typeface="メイリオ" pitchFamily="50" charset="-128"/>
            </a:endParaRP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47</a:t>
            </a:fld>
            <a:endParaRPr lang="ja-JP" altLang="en-US" sz="2000" dirty="0">
              <a:solidFill>
                <a:prstClr val="black"/>
              </a:solidFill>
            </a:endParaRPr>
          </a:p>
        </p:txBody>
      </p:sp>
    </p:spTree>
    <p:extLst>
      <p:ext uri="{BB962C8B-B14F-4D97-AF65-F5344CB8AC3E}">
        <p14:creationId xmlns:p14="http://schemas.microsoft.com/office/powerpoint/2010/main" val="1288149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ホームベース 1"/>
          <p:cNvSpPr/>
          <p:nvPr/>
        </p:nvSpPr>
        <p:spPr>
          <a:xfrm>
            <a:off x="350492" y="1406664"/>
            <a:ext cx="5322591" cy="342038"/>
          </a:xfrm>
          <a:prstGeom prst="homePlate">
            <a:avLst>
              <a:gd name="adj" fmla="val 1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rPr>
              <a:t>医療機関</a:t>
            </a:r>
            <a:r>
              <a:rPr lang="ja-JP" altLang="en-US" b="1" dirty="0" smtClean="0">
                <a:solidFill>
                  <a:prstClr val="white"/>
                </a:solidFill>
                <a:latin typeface="メイリオ" pitchFamily="50" charset="-128"/>
                <a:ea typeface="メイリオ" pitchFamily="50" charset="-128"/>
              </a:rPr>
              <a:t>内での取組</a:t>
            </a:r>
            <a:endParaRPr lang="ja-JP" altLang="en-US" b="1" dirty="0">
              <a:solidFill>
                <a:prstClr val="white"/>
              </a:solidFill>
              <a:latin typeface="メイリオ" pitchFamily="50" charset="-128"/>
              <a:ea typeface="メイリオ" pitchFamily="50" charset="-128"/>
            </a:endParaRPr>
          </a:p>
        </p:txBody>
      </p:sp>
      <p:sp>
        <p:nvSpPr>
          <p:cNvPr id="3" name="ホームベース 2"/>
          <p:cNvSpPr/>
          <p:nvPr/>
        </p:nvSpPr>
        <p:spPr>
          <a:xfrm>
            <a:off x="356901" y="5449578"/>
            <a:ext cx="5322591" cy="342038"/>
          </a:xfrm>
          <a:prstGeom prst="homePlate">
            <a:avLst>
              <a:gd name="adj" fmla="val 17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rPr>
              <a:t>他</a:t>
            </a:r>
            <a:r>
              <a:rPr lang="ja-JP" altLang="en-US" b="1" dirty="0" smtClean="0">
                <a:solidFill>
                  <a:prstClr val="white"/>
                </a:solidFill>
                <a:latin typeface="メイリオ" pitchFamily="50" charset="-128"/>
                <a:ea typeface="メイリオ" pitchFamily="50" charset="-128"/>
              </a:rPr>
              <a:t>の</a:t>
            </a:r>
            <a:r>
              <a:rPr lang="ja-JP" altLang="en-US" b="1" dirty="0">
                <a:solidFill>
                  <a:prstClr val="white"/>
                </a:solidFill>
                <a:latin typeface="メイリオ" pitchFamily="50" charset="-128"/>
                <a:ea typeface="メイリオ" pitchFamily="50" charset="-128"/>
              </a:rPr>
              <a:t>医療</a:t>
            </a:r>
            <a:r>
              <a:rPr lang="ja-JP" altLang="en-US" b="1" dirty="0" smtClean="0">
                <a:solidFill>
                  <a:prstClr val="white"/>
                </a:solidFill>
                <a:latin typeface="メイリオ" pitchFamily="50" charset="-128"/>
                <a:ea typeface="メイリオ" pitchFamily="50" charset="-128"/>
              </a:rPr>
              <a:t>機関</a:t>
            </a:r>
            <a:r>
              <a:rPr lang="ja-JP" altLang="en-US" b="1" dirty="0">
                <a:solidFill>
                  <a:prstClr val="white"/>
                </a:solidFill>
                <a:latin typeface="メイリオ" pitchFamily="50" charset="-128"/>
                <a:ea typeface="メイリオ" pitchFamily="50" charset="-128"/>
              </a:rPr>
              <a:t>と</a:t>
            </a:r>
            <a:r>
              <a:rPr lang="ja-JP" altLang="en-US" b="1" dirty="0" smtClean="0">
                <a:solidFill>
                  <a:prstClr val="white"/>
                </a:solidFill>
                <a:latin typeface="メイリオ" pitchFamily="50" charset="-128"/>
                <a:ea typeface="メイリオ" pitchFamily="50" charset="-128"/>
              </a:rPr>
              <a:t>の連携</a:t>
            </a:r>
            <a:endParaRPr lang="ja-JP" altLang="en-US" b="1" dirty="0">
              <a:solidFill>
                <a:prstClr val="white"/>
              </a:solidFill>
              <a:latin typeface="メイリオ" pitchFamily="50" charset="-128"/>
              <a:ea typeface="メイリオ" pitchFamily="50" charset="-128"/>
            </a:endParaRPr>
          </a:p>
        </p:txBody>
      </p:sp>
      <p:sp>
        <p:nvSpPr>
          <p:cNvPr id="4" name="テキスト ボックス 3"/>
          <p:cNvSpPr txBox="1"/>
          <p:nvPr/>
        </p:nvSpPr>
        <p:spPr>
          <a:xfrm>
            <a:off x="597709" y="1803298"/>
            <a:ext cx="8568952" cy="5032147"/>
          </a:xfrm>
          <a:prstGeom prst="rect">
            <a:avLst/>
          </a:prstGeom>
          <a:noFill/>
        </p:spPr>
        <p:txBody>
          <a:bodyPr wrap="square" rtlCol="0">
            <a:spAutoFit/>
          </a:bodyPr>
          <a:lstStyle/>
          <a:p>
            <a:r>
              <a:rPr lang="ja-JP" altLang="en-US" dirty="0" smtClean="0">
                <a:solidFill>
                  <a:prstClr val="black"/>
                </a:solidFill>
              </a:rPr>
              <a:t>○看護職員との業務分担　</a:t>
            </a:r>
            <a:r>
              <a:rPr lang="ja-JP" altLang="en-US" dirty="0">
                <a:solidFill>
                  <a:prstClr val="black"/>
                </a:solidFill>
              </a:rPr>
              <a:t>６６．７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○薬剤師の病棟配置・業務分担　</a:t>
            </a:r>
            <a:r>
              <a:rPr lang="ja-JP" altLang="en-US" dirty="0">
                <a:solidFill>
                  <a:prstClr val="black"/>
                </a:solidFill>
              </a:rPr>
              <a:t>６４．６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○その他のコメディカルとの業務分担　６６．１％</a:t>
            </a:r>
            <a:endParaRPr lang="en-US" altLang="ja-JP" dirty="0" smtClean="0">
              <a:solidFill>
                <a:prstClr val="black"/>
              </a:solidFill>
            </a:endParaRPr>
          </a:p>
          <a:p>
            <a:r>
              <a:rPr lang="ja-JP" altLang="en-US" dirty="0" smtClean="0">
                <a:solidFill>
                  <a:prstClr val="black"/>
                </a:solidFill>
              </a:rPr>
              <a:t>○医師事務作業補助体制　８０．８％</a:t>
            </a:r>
            <a:endParaRPr lang="en-US" altLang="ja-JP" dirty="0" smtClean="0">
              <a:solidFill>
                <a:prstClr val="black"/>
              </a:solidFill>
            </a:endParaRPr>
          </a:p>
          <a:p>
            <a:pPr>
              <a:lnSpc>
                <a:spcPts val="1000"/>
              </a:lnSpc>
            </a:pPr>
            <a:endParaRPr lang="en-US" altLang="ja-JP" dirty="0" smtClean="0">
              <a:solidFill>
                <a:prstClr val="black"/>
              </a:solidFill>
            </a:endParaRPr>
          </a:p>
          <a:p>
            <a:pPr>
              <a:spcBef>
                <a:spcPts val="600"/>
              </a:spcBef>
            </a:pPr>
            <a:r>
              <a:rPr lang="ja-JP" altLang="en-US" dirty="0" smtClean="0">
                <a:solidFill>
                  <a:prstClr val="black"/>
                </a:solidFill>
              </a:rPr>
              <a:t>○短時間正規雇用の医師の活用　６２．４％</a:t>
            </a:r>
            <a:endParaRPr lang="en-US" altLang="ja-JP" dirty="0" smtClean="0">
              <a:solidFill>
                <a:prstClr val="black"/>
              </a:solidFill>
            </a:endParaRPr>
          </a:p>
          <a:p>
            <a:r>
              <a:rPr lang="ja-JP" altLang="en-US" dirty="0" smtClean="0">
                <a:solidFill>
                  <a:prstClr val="black"/>
                </a:solidFill>
              </a:rPr>
              <a:t>○交替制勤務の導入　</a:t>
            </a:r>
            <a:r>
              <a:rPr lang="ja-JP" altLang="en-US" dirty="0">
                <a:solidFill>
                  <a:prstClr val="black"/>
                </a:solidFill>
              </a:rPr>
              <a:t>５０．０</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○連続当直を行わない勤務シフト　</a:t>
            </a:r>
            <a:r>
              <a:rPr lang="ja-JP" altLang="en-US" dirty="0">
                <a:solidFill>
                  <a:prstClr val="black"/>
                </a:solidFill>
              </a:rPr>
              <a:t>６２．１</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○当直翌日の通常業務への配慮　</a:t>
            </a:r>
            <a:r>
              <a:rPr lang="ja-JP" altLang="en-US" dirty="0">
                <a:solidFill>
                  <a:prstClr val="black"/>
                </a:solidFill>
              </a:rPr>
              <a:t>６１．０</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○特定個人に集中しない業務配分 ５１．３％</a:t>
            </a:r>
            <a:endParaRPr lang="en-US" altLang="ja-JP" dirty="0" smtClean="0">
              <a:solidFill>
                <a:prstClr val="black"/>
              </a:solidFill>
            </a:endParaRPr>
          </a:p>
          <a:p>
            <a:pPr>
              <a:spcBef>
                <a:spcPts val="1200"/>
              </a:spcBef>
            </a:pPr>
            <a:r>
              <a:rPr lang="ja-JP" altLang="en-US" dirty="0" smtClean="0">
                <a:solidFill>
                  <a:prstClr val="black"/>
                </a:solidFill>
              </a:rPr>
              <a:t>○電子カルテとオーダリングシステムの活用　</a:t>
            </a:r>
            <a:r>
              <a:rPr lang="ja-JP" altLang="en-US" dirty="0">
                <a:solidFill>
                  <a:prstClr val="black"/>
                </a:solidFill>
              </a:rPr>
              <a:t>５５．８</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a:t>
            </a:r>
            <a:r>
              <a:rPr lang="en-US" altLang="ja-JP" dirty="0" smtClean="0">
                <a:solidFill>
                  <a:prstClr val="black"/>
                </a:solidFill>
              </a:rPr>
              <a:t>ICT</a:t>
            </a:r>
            <a:r>
              <a:rPr lang="ja-JP" altLang="en-US" dirty="0" smtClean="0">
                <a:solidFill>
                  <a:prstClr val="black"/>
                </a:solidFill>
              </a:rPr>
              <a:t>を活用した業務省力化、効率化の取組　</a:t>
            </a:r>
            <a:r>
              <a:rPr lang="ja-JP" altLang="en-US" dirty="0">
                <a:solidFill>
                  <a:prstClr val="black"/>
                </a:solidFill>
              </a:rPr>
              <a:t>５９．７</a:t>
            </a:r>
            <a:r>
              <a:rPr lang="ja-JP" altLang="en-US" dirty="0" smtClean="0">
                <a:solidFill>
                  <a:prstClr val="black"/>
                </a:solidFill>
              </a:rPr>
              <a:t>％</a:t>
            </a:r>
            <a:endParaRPr lang="en-US" altLang="ja-JP" dirty="0" smtClean="0">
              <a:solidFill>
                <a:prstClr val="black"/>
              </a:solidFill>
            </a:endParaRPr>
          </a:p>
          <a:p>
            <a:endParaRPr lang="en-US" altLang="ja-JP" dirty="0" smtClean="0">
              <a:solidFill>
                <a:prstClr val="black"/>
              </a:solidFill>
            </a:endParaRPr>
          </a:p>
          <a:p>
            <a:endParaRPr lang="en-US" altLang="ja-JP" dirty="0">
              <a:solidFill>
                <a:prstClr val="black"/>
              </a:solidFill>
            </a:endParaRPr>
          </a:p>
          <a:p>
            <a:endParaRPr lang="en-US" altLang="ja-JP" dirty="0" smtClean="0">
              <a:solidFill>
                <a:prstClr val="black"/>
              </a:solidFill>
            </a:endParaRPr>
          </a:p>
          <a:p>
            <a:r>
              <a:rPr lang="ja-JP" altLang="en-US" dirty="0" smtClean="0">
                <a:solidFill>
                  <a:prstClr val="black"/>
                </a:solidFill>
              </a:rPr>
              <a:t>○地域の他の医療機関との連携体制　４１．２％</a:t>
            </a:r>
            <a:endParaRPr lang="en-US" altLang="ja-JP" dirty="0" smtClean="0">
              <a:solidFill>
                <a:prstClr val="black"/>
              </a:solidFill>
            </a:endParaRPr>
          </a:p>
          <a:p>
            <a:r>
              <a:rPr lang="ja-JP" altLang="en-US" dirty="0" smtClean="0">
                <a:solidFill>
                  <a:prstClr val="black"/>
                </a:solidFill>
              </a:rPr>
              <a:t>○外来縮小の取組　</a:t>
            </a:r>
            <a:r>
              <a:rPr lang="ja-JP" altLang="en-US" dirty="0">
                <a:solidFill>
                  <a:prstClr val="black"/>
                </a:solidFill>
              </a:rPr>
              <a:t>５０．４</a:t>
            </a:r>
            <a:r>
              <a:rPr lang="ja-JP" altLang="en-US" dirty="0" smtClean="0">
                <a:solidFill>
                  <a:prstClr val="black"/>
                </a:solidFill>
              </a:rPr>
              <a:t>％</a:t>
            </a:r>
            <a:endParaRPr lang="ja-JP" altLang="en-US" dirty="0">
              <a:solidFill>
                <a:prstClr val="black"/>
              </a:solidFill>
            </a:endParaRPr>
          </a:p>
        </p:txBody>
      </p:sp>
      <p:sp>
        <p:nvSpPr>
          <p:cNvPr id="5" name="フローチャート : 代替処理 4"/>
          <p:cNvSpPr/>
          <p:nvPr/>
        </p:nvSpPr>
        <p:spPr>
          <a:xfrm>
            <a:off x="194471" y="188640"/>
            <a:ext cx="9205023" cy="86409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■病院勤務医の負担軽減の有効策</a:t>
            </a:r>
            <a:r>
              <a:rPr lang="ja-JP" altLang="en-US" sz="1400" dirty="0" smtClean="0">
                <a:solidFill>
                  <a:prstClr val="black"/>
                </a:solidFill>
                <a:latin typeface="メイリオ" pitchFamily="50" charset="-128"/>
                <a:ea typeface="メイリオ" pitchFamily="50" charset="-128"/>
              </a:rPr>
              <a:t>（保険局医療課</a:t>
            </a:r>
            <a:r>
              <a:rPr lang="ja-JP" altLang="en-US" sz="1400" dirty="0">
                <a:solidFill>
                  <a:prstClr val="black"/>
                </a:solidFill>
                <a:latin typeface="メイリオ" pitchFamily="50" charset="-128"/>
                <a:ea typeface="メイリオ" pitchFamily="50" charset="-128"/>
              </a:rPr>
              <a:t>２５</a:t>
            </a:r>
            <a:r>
              <a:rPr lang="ja-JP" altLang="en-US" sz="1400" dirty="0" smtClean="0">
                <a:solidFill>
                  <a:prstClr val="black"/>
                </a:solidFill>
                <a:latin typeface="メイリオ" pitchFamily="50" charset="-128"/>
                <a:ea typeface="メイリオ" pitchFamily="50" charset="-128"/>
              </a:rPr>
              <a:t>年度調査より）</a:t>
            </a:r>
            <a:endParaRPr lang="en-US" altLang="ja-JP" sz="1400" dirty="0" smtClean="0">
              <a:solidFill>
                <a:prstClr val="black"/>
              </a:solidFill>
              <a:latin typeface="メイリオ" pitchFamily="50" charset="-128"/>
              <a:ea typeface="メイリオ" pitchFamily="50" charset="-128"/>
            </a:endParaRPr>
          </a:p>
          <a:p>
            <a:pPr algn="r"/>
            <a:r>
              <a:rPr lang="ja-JP" altLang="en-US" b="1" dirty="0">
                <a:solidFill>
                  <a:prstClr val="black"/>
                </a:solidFill>
                <a:latin typeface="メイリオ" pitchFamily="50" charset="-128"/>
                <a:ea typeface="メイリオ" pitchFamily="50" charset="-128"/>
              </a:rPr>
              <a:t>　　</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n=456</a:t>
            </a: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左矢印吹き出し 6"/>
          <p:cNvSpPr/>
          <p:nvPr/>
        </p:nvSpPr>
        <p:spPr>
          <a:xfrm>
            <a:off x="6321152" y="1844824"/>
            <a:ext cx="3312368" cy="1026114"/>
          </a:xfrm>
          <a:prstGeom prst="leftArrowCallout">
            <a:avLst>
              <a:gd name="adj1" fmla="val 40960"/>
              <a:gd name="adj2" fmla="val 49639"/>
              <a:gd name="adj3" fmla="val 25000"/>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医療機関内での役割分担（チーム医療の推進）</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8" name="左矢印吹き出し 7"/>
          <p:cNvSpPr/>
          <p:nvPr/>
        </p:nvSpPr>
        <p:spPr>
          <a:xfrm>
            <a:off x="6321152" y="3133400"/>
            <a:ext cx="3312368" cy="1231704"/>
          </a:xfrm>
          <a:prstGeom prst="leftArrowCallout">
            <a:avLst>
              <a:gd name="adj1" fmla="val 42729"/>
              <a:gd name="adj2" fmla="val 49639"/>
              <a:gd name="adj3" fmla="val 19460"/>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勤務体制の工夫など</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9" name="左矢印吹き出し 8"/>
          <p:cNvSpPr/>
          <p:nvPr/>
        </p:nvSpPr>
        <p:spPr>
          <a:xfrm>
            <a:off x="6321152" y="4589512"/>
            <a:ext cx="3312368" cy="711696"/>
          </a:xfrm>
          <a:prstGeom prst="leftArrowCallout">
            <a:avLst>
              <a:gd name="adj1" fmla="val 40341"/>
              <a:gd name="adj2" fmla="val 49639"/>
              <a:gd name="adj3" fmla="val 34588"/>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latin typeface="メイリオ" pitchFamily="50" charset="-128"/>
                <a:ea typeface="メイリオ" pitchFamily="50" charset="-128"/>
                <a:cs typeface="メイリオ" pitchFamily="50" charset="-128"/>
              </a:rPr>
              <a:t>ICT</a:t>
            </a:r>
            <a:r>
              <a:rPr lang="ja-JP" altLang="en-US" dirty="0" smtClean="0">
                <a:solidFill>
                  <a:prstClr val="black"/>
                </a:solidFill>
                <a:latin typeface="メイリオ" pitchFamily="50" charset="-128"/>
                <a:ea typeface="メイリオ" pitchFamily="50" charset="-128"/>
                <a:cs typeface="メイリオ" pitchFamily="50" charset="-128"/>
              </a:rPr>
              <a:t>等のツールの活用</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0" name="左矢印吹き出し 9"/>
          <p:cNvSpPr/>
          <p:nvPr/>
        </p:nvSpPr>
        <p:spPr>
          <a:xfrm>
            <a:off x="6321152" y="5810790"/>
            <a:ext cx="3312368" cy="711696"/>
          </a:xfrm>
          <a:prstGeom prst="leftArrowCallout">
            <a:avLst>
              <a:gd name="adj1" fmla="val 36506"/>
              <a:gd name="adj2" fmla="val 49639"/>
              <a:gd name="adj3" fmla="val 36506"/>
              <a:gd name="adj4" fmla="val 8913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地域全体</a:t>
            </a:r>
            <a:r>
              <a:rPr lang="ja-JP" altLang="en-US" dirty="0">
                <a:solidFill>
                  <a:prstClr val="black"/>
                </a:solidFill>
                <a:latin typeface="メイリオ" pitchFamily="50" charset="-128"/>
                <a:ea typeface="メイリオ" pitchFamily="50" charset="-128"/>
                <a:cs typeface="メイリオ" pitchFamily="50" charset="-128"/>
              </a:rPr>
              <a:t>で</a:t>
            </a:r>
            <a:r>
              <a:rPr lang="ja-JP" altLang="en-US" dirty="0" smtClean="0">
                <a:solidFill>
                  <a:prstClr val="black"/>
                </a:solidFill>
                <a:latin typeface="メイリオ" pitchFamily="50" charset="-128"/>
                <a:ea typeface="メイリオ" pitchFamily="50" charset="-128"/>
                <a:cs typeface="メイリオ" pitchFamily="50" charset="-128"/>
              </a:rPr>
              <a:t>の取り組み</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48</a:t>
            </a:fld>
            <a:endParaRPr kumimoji="1" lang="ja-JP" altLang="en-US" sz="2000" dirty="0">
              <a:solidFill>
                <a:schemeClr val="tx1"/>
              </a:solidFill>
            </a:endParaRPr>
          </a:p>
        </p:txBody>
      </p:sp>
    </p:spTree>
    <p:extLst>
      <p:ext uri="{BB962C8B-B14F-4D97-AF65-F5344CB8AC3E}">
        <p14:creationId xmlns:p14="http://schemas.microsoft.com/office/powerpoint/2010/main" val="2372579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95660" y="223490"/>
            <a:ext cx="8914682" cy="633529"/>
          </a:xfrm>
          <a:noFill/>
          <a:ln w="19050" algn="ctr">
            <a:noFill/>
          </a:ln>
        </p:spPr>
        <p:txBody>
          <a:bodyPr wrap="none" lIns="71016" tIns="33964" rIns="71016" bIns="33964">
            <a:noAutofit/>
          </a:bodyPr>
          <a:lstStyle/>
          <a:p>
            <a:pPr>
              <a:defRPr/>
            </a:pPr>
            <a:r>
              <a:rPr lang="ja-JP" altLang="en-US" sz="2700" b="1" dirty="0">
                <a:latin typeface="+mj-ea"/>
              </a:rPr>
              <a:t>医師不足問題の背景</a:t>
            </a:r>
          </a:p>
        </p:txBody>
      </p:sp>
      <p:sp>
        <p:nvSpPr>
          <p:cNvPr id="11" name="角丸四角形 10"/>
          <p:cNvSpPr/>
          <p:nvPr/>
        </p:nvSpPr>
        <p:spPr>
          <a:xfrm>
            <a:off x="662677" y="2204864"/>
            <a:ext cx="8814113" cy="912430"/>
          </a:xfrm>
          <a:prstGeom prst="roundRect">
            <a:avLst/>
          </a:prstGeom>
          <a:noFill/>
          <a:ln w="38100">
            <a:solidFill>
              <a:srgbClr val="FFC000"/>
            </a:solidFill>
          </a:ln>
        </p:spPr>
        <p:style>
          <a:lnRef idx="2">
            <a:schemeClr val="accent5"/>
          </a:lnRef>
          <a:fillRef idx="1">
            <a:schemeClr val="lt1"/>
          </a:fillRef>
          <a:effectRef idx="0">
            <a:schemeClr val="accent5"/>
          </a:effectRef>
          <a:fontRef idx="minor">
            <a:schemeClr val="dk1"/>
          </a:fontRef>
        </p:style>
        <p:txBody>
          <a:bodyPr lIns="91432" tIns="45717" rIns="91432" bIns="45717" anchor="ctr"/>
          <a:lstStyle/>
          <a:p>
            <a:pPr defTabSz="914320">
              <a:defRPr/>
            </a:pPr>
            <a:r>
              <a:rPr lang="ja-JP" altLang="en-US" sz="1900" dirty="0">
                <a:solidFill>
                  <a:prstClr val="black"/>
                </a:solidFill>
              </a:rPr>
              <a:t>２．医師の診療科偏在</a:t>
            </a:r>
            <a:endParaRPr lang="en-US" altLang="ja-JP" sz="1900" dirty="0">
              <a:solidFill>
                <a:prstClr val="black"/>
              </a:solidFill>
            </a:endParaRPr>
          </a:p>
          <a:p>
            <a:pPr defTabSz="914320">
              <a:defRPr/>
            </a:pPr>
            <a:r>
              <a:rPr lang="en-US" altLang="ja-JP" sz="1900" dirty="0">
                <a:solidFill>
                  <a:prstClr val="black"/>
                </a:solidFill>
              </a:rPr>
              <a:t>	</a:t>
            </a:r>
            <a:r>
              <a:rPr lang="ja-JP" altLang="en-US" sz="1600" dirty="0">
                <a:solidFill>
                  <a:prstClr val="black"/>
                </a:solidFill>
              </a:rPr>
              <a:t> ○産婦人科、小児科、外科、救急等の特定の診療科における医師不足</a:t>
            </a:r>
            <a:endParaRPr lang="en-US" altLang="ja-JP" sz="1600" dirty="0">
              <a:solidFill>
                <a:prstClr val="black"/>
              </a:solidFill>
            </a:endParaRPr>
          </a:p>
        </p:txBody>
      </p:sp>
      <p:sp>
        <p:nvSpPr>
          <p:cNvPr id="13" name="角丸四角形 12"/>
          <p:cNvSpPr/>
          <p:nvPr/>
        </p:nvSpPr>
        <p:spPr>
          <a:xfrm>
            <a:off x="662677" y="3284984"/>
            <a:ext cx="8814113" cy="1525642"/>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３．勤務医の負担増大</a:t>
            </a:r>
            <a:endParaRPr lang="en-US" altLang="ja-JP" sz="1900" dirty="0">
              <a:solidFill>
                <a:prstClr val="black"/>
              </a:solidFill>
            </a:endParaRPr>
          </a:p>
          <a:p>
            <a:pPr defTabSz="914320">
              <a:defRPr/>
            </a:pPr>
            <a:r>
              <a:rPr lang="en-US" altLang="ja-JP" sz="1900" dirty="0">
                <a:solidFill>
                  <a:srgbClr val="00B050"/>
                </a:solidFill>
              </a:rPr>
              <a:t>	</a:t>
            </a:r>
            <a:r>
              <a:rPr lang="ja-JP" altLang="en-US" sz="1600" dirty="0">
                <a:solidFill>
                  <a:prstClr val="black"/>
                </a:solidFill>
              </a:rPr>
              <a:t>○広く、薄い配置による勤務医の負担増大</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病床</a:t>
            </a:r>
            <a:r>
              <a:rPr lang="en-US" altLang="ja-JP" sz="1600" dirty="0">
                <a:solidFill>
                  <a:prstClr val="black"/>
                </a:solidFill>
                <a:latin typeface="ＭＳ ゴシック" pitchFamily="49" charset="-128"/>
                <a:ea typeface="ＭＳ ゴシック" pitchFamily="49" charset="-128"/>
              </a:rPr>
              <a:t>100</a:t>
            </a:r>
            <a:r>
              <a:rPr lang="ja-JP" altLang="en-US" sz="1600" dirty="0">
                <a:solidFill>
                  <a:prstClr val="black"/>
                </a:solidFill>
              </a:rPr>
              <a:t>床あたりの医師数は</a:t>
            </a:r>
            <a:r>
              <a:rPr lang="en-US" altLang="ja-JP" sz="1600" dirty="0">
                <a:solidFill>
                  <a:prstClr val="black"/>
                </a:solidFill>
                <a:latin typeface="ＭＳ ゴシック" pitchFamily="49" charset="-128"/>
                <a:ea typeface="ＭＳ ゴシック" pitchFamily="49" charset="-128"/>
              </a:rPr>
              <a:t>15.7</a:t>
            </a:r>
            <a:r>
              <a:rPr lang="ja-JP" altLang="en-US" sz="1600" dirty="0">
                <a:solidFill>
                  <a:prstClr val="black"/>
                </a:solidFill>
              </a:rPr>
              <a:t>人（アメリカ</a:t>
            </a:r>
            <a:r>
              <a:rPr lang="en-US" altLang="ja-JP" sz="1600" dirty="0">
                <a:solidFill>
                  <a:prstClr val="black"/>
                </a:solidFill>
                <a:latin typeface="ＭＳ ゴシック" pitchFamily="49" charset="-128"/>
                <a:ea typeface="ＭＳ ゴシック" pitchFamily="49" charset="-128"/>
              </a:rPr>
              <a:t>79.4</a:t>
            </a:r>
            <a:r>
              <a:rPr lang="ja-JP" altLang="en-US" sz="1600" dirty="0">
                <a:solidFill>
                  <a:prstClr val="black"/>
                </a:solidFill>
              </a:rPr>
              <a:t>人、イギリス</a:t>
            </a:r>
            <a:r>
              <a:rPr lang="en-US" altLang="ja-JP" sz="1600" dirty="0">
                <a:solidFill>
                  <a:prstClr val="black"/>
                </a:solidFill>
                <a:latin typeface="ＭＳ ゴシック" pitchFamily="49" charset="-128"/>
                <a:ea typeface="ＭＳ ゴシック" pitchFamily="49" charset="-128"/>
              </a:rPr>
              <a:t>81.1</a:t>
            </a:r>
            <a:r>
              <a:rPr lang="ja-JP" altLang="en-US" sz="1600" dirty="0">
                <a:solidFill>
                  <a:prstClr val="black"/>
                </a:solidFill>
              </a:rPr>
              <a:t>人）</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a:t>
            </a:r>
            <a:r>
              <a:rPr lang="ja-JP" altLang="en-US" sz="1600" dirty="0">
                <a:solidFill>
                  <a:prstClr val="black"/>
                </a:solidFill>
                <a:latin typeface="ＭＳ Ｐゴシック"/>
              </a:rPr>
              <a:t>病院常勤医師の平均勤務時間は週</a:t>
            </a:r>
            <a:r>
              <a:rPr lang="en-US" altLang="ja-JP" sz="1600" dirty="0">
                <a:solidFill>
                  <a:prstClr val="black"/>
                </a:solidFill>
                <a:latin typeface="ＭＳ Ｐゴシック"/>
              </a:rPr>
              <a:t>63.3</a:t>
            </a:r>
            <a:r>
              <a:rPr lang="ja-JP" altLang="en-US" sz="1600" dirty="0">
                <a:solidFill>
                  <a:prstClr val="black"/>
                </a:solidFill>
                <a:latin typeface="ＭＳ Ｐゴシック"/>
              </a:rPr>
              <a:t>時間（含む休憩時間、自己研修・</a:t>
            </a:r>
            <a:endParaRPr lang="en-US" altLang="ja-JP" sz="1600" dirty="0">
              <a:solidFill>
                <a:prstClr val="black"/>
              </a:solidFill>
              <a:latin typeface="ＭＳ Ｐゴシック"/>
            </a:endParaRPr>
          </a:p>
          <a:p>
            <a:pPr defTabSz="914320">
              <a:defRPr/>
            </a:pPr>
            <a:r>
              <a:rPr lang="en-US" altLang="ja-JP" sz="1600" dirty="0">
                <a:solidFill>
                  <a:prstClr val="black"/>
                </a:solidFill>
                <a:latin typeface="ＭＳ Ｐゴシック"/>
              </a:rPr>
              <a:t>	</a:t>
            </a:r>
            <a:r>
              <a:rPr lang="ja-JP" altLang="en-US" sz="1600" dirty="0">
                <a:solidFill>
                  <a:prstClr val="black"/>
                </a:solidFill>
                <a:latin typeface="ＭＳ Ｐゴシック"/>
              </a:rPr>
              <a:t>　　研究等に充てた時間）</a:t>
            </a:r>
            <a:endParaRPr lang="ja-JP" altLang="en-US" sz="1600" dirty="0">
              <a:solidFill>
                <a:prstClr val="black"/>
              </a:solidFill>
            </a:endParaRPr>
          </a:p>
        </p:txBody>
      </p:sp>
      <p:sp>
        <p:nvSpPr>
          <p:cNvPr id="14" name="角丸四角形 13"/>
          <p:cNvSpPr/>
          <p:nvPr/>
        </p:nvSpPr>
        <p:spPr>
          <a:xfrm>
            <a:off x="662677" y="4941168"/>
            <a:ext cx="8814113" cy="1706650"/>
          </a:xfrm>
          <a:prstGeom prst="roundRect">
            <a:avLst/>
          </a:prstGeom>
          <a:noFill/>
          <a:ln w="38100">
            <a:solidFill>
              <a:srgbClr val="00B050"/>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４．女性医師</a:t>
            </a:r>
            <a:endParaRPr lang="en-US" altLang="ja-JP" sz="19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a:t>
            </a:r>
            <a:r>
              <a:rPr lang="en-US" altLang="ja-JP" sz="1600" dirty="0">
                <a:solidFill>
                  <a:prstClr val="black"/>
                </a:solidFill>
              </a:rPr>
              <a:t>   </a:t>
            </a:r>
            <a:r>
              <a:rPr lang="ja-JP" altLang="en-US" sz="1600" dirty="0">
                <a:solidFill>
                  <a:prstClr val="black"/>
                </a:solidFill>
              </a:rPr>
              <a:t>○女性医師数の増加</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平成１０年</a:t>
            </a:r>
            <a:r>
              <a:rPr lang="en-US" altLang="ja-JP" sz="1600" dirty="0">
                <a:solidFill>
                  <a:prstClr val="black"/>
                </a:solidFill>
                <a:latin typeface="ＭＳ ゴシック" pitchFamily="49" charset="-128"/>
                <a:ea typeface="ＭＳ ゴシック" pitchFamily="49" charset="-128"/>
              </a:rPr>
              <a:t>14.1%</a:t>
            </a:r>
            <a:r>
              <a:rPr lang="ja-JP" altLang="en-US" sz="1600" dirty="0">
                <a:solidFill>
                  <a:prstClr val="black"/>
                </a:solidFill>
              </a:rPr>
              <a:t>→平成２２年</a:t>
            </a:r>
            <a:r>
              <a:rPr lang="en-US" altLang="ja-JP" sz="1600" dirty="0">
                <a:solidFill>
                  <a:prstClr val="black"/>
                </a:solidFill>
                <a:latin typeface="ＭＳ ゴシック" pitchFamily="49" charset="-128"/>
                <a:ea typeface="ＭＳ ゴシック" pitchFamily="49" charset="-128"/>
              </a:rPr>
              <a:t>18.9%</a:t>
            </a:r>
          </a:p>
          <a:p>
            <a:pPr defTabSz="914320">
              <a:defRPr/>
            </a:pPr>
            <a:r>
              <a:rPr lang="ja-JP" altLang="en-US" sz="1600" dirty="0">
                <a:solidFill>
                  <a:prstClr val="black"/>
                </a:solidFill>
              </a:rPr>
              <a:t>　　　　　　　　　　　国家試験に占める女性の割合は</a:t>
            </a:r>
            <a:r>
              <a:rPr lang="en-US" altLang="ja-JP" sz="1600" dirty="0">
                <a:solidFill>
                  <a:prstClr val="black"/>
                </a:solidFill>
                <a:latin typeface="ＭＳ ゴシック" pitchFamily="49" charset="-128"/>
                <a:ea typeface="ＭＳ ゴシック" pitchFamily="49" charset="-128"/>
              </a:rPr>
              <a:t>3</a:t>
            </a:r>
            <a:r>
              <a:rPr lang="ja-JP" altLang="en-US" sz="1600" dirty="0">
                <a:solidFill>
                  <a:prstClr val="black"/>
                </a:solidFill>
              </a:rPr>
              <a:t>分の１まで上昇</a:t>
            </a:r>
            <a:endParaRPr lang="en-US" altLang="ja-JP" sz="1600" dirty="0">
              <a:solidFill>
                <a:prstClr val="black"/>
              </a:solidFill>
            </a:endParaRPr>
          </a:p>
          <a:p>
            <a:pPr defTabSz="914320">
              <a:defRPr/>
            </a:pPr>
            <a:r>
              <a:rPr lang="en-US" altLang="ja-JP" sz="1900" dirty="0">
                <a:solidFill>
                  <a:srgbClr val="7030A0"/>
                </a:solidFill>
              </a:rPr>
              <a:t>	</a:t>
            </a:r>
            <a:r>
              <a:rPr lang="ja-JP" altLang="en-US" sz="1600" dirty="0">
                <a:solidFill>
                  <a:prstClr val="black"/>
                </a:solidFill>
              </a:rPr>
              <a:t>○出産・育児による離職の増加</a:t>
            </a:r>
            <a:endParaRPr lang="en-US" altLang="ja-JP" sz="1600" dirty="0">
              <a:solidFill>
                <a:prstClr val="black"/>
              </a:solidFill>
            </a:endParaRPr>
          </a:p>
          <a:p>
            <a:pPr defTabSz="914320">
              <a:defRPr/>
            </a:pPr>
            <a:r>
              <a:rPr lang="en-US" altLang="ja-JP" sz="1600" dirty="0">
                <a:solidFill>
                  <a:prstClr val="black"/>
                </a:solidFill>
              </a:rPr>
              <a:t>	</a:t>
            </a:r>
            <a:r>
              <a:rPr lang="ja-JP" altLang="en-US" sz="1600" dirty="0">
                <a:solidFill>
                  <a:prstClr val="black"/>
                </a:solidFill>
              </a:rPr>
              <a:t>　　　　 いわゆる</a:t>
            </a:r>
            <a:r>
              <a:rPr lang="en-US" altLang="ja-JP" sz="1600" dirty="0">
                <a:solidFill>
                  <a:prstClr val="black"/>
                </a:solidFill>
              </a:rPr>
              <a:t>M</a:t>
            </a:r>
            <a:r>
              <a:rPr lang="ja-JP" altLang="en-US" sz="1600" dirty="0">
                <a:solidFill>
                  <a:prstClr val="black"/>
                </a:solidFill>
              </a:rPr>
              <a:t>字カーブが存在（</a:t>
            </a:r>
            <a:r>
              <a:rPr lang="en-US" altLang="ja-JP" sz="1600" dirty="0">
                <a:solidFill>
                  <a:prstClr val="black"/>
                </a:solidFill>
                <a:latin typeface="ＭＳ ゴシック" pitchFamily="49" charset="-128"/>
                <a:ea typeface="ＭＳ ゴシック" pitchFamily="49" charset="-128"/>
              </a:rPr>
              <a:t>30</a:t>
            </a:r>
            <a:r>
              <a:rPr lang="ja-JP" altLang="en-US" sz="1600" dirty="0">
                <a:solidFill>
                  <a:prstClr val="black"/>
                </a:solidFill>
              </a:rPr>
              <a:t>代半ば概ね</a:t>
            </a:r>
            <a:r>
              <a:rPr lang="en-US" altLang="ja-JP" sz="1600" dirty="0">
                <a:solidFill>
                  <a:prstClr val="black"/>
                </a:solidFill>
                <a:latin typeface="ＭＳ ゴシック" pitchFamily="49" charset="-128"/>
                <a:ea typeface="ＭＳ ゴシック" pitchFamily="49" charset="-128"/>
              </a:rPr>
              <a:t>4</a:t>
            </a:r>
            <a:r>
              <a:rPr lang="ja-JP" altLang="en-US" sz="1600" dirty="0">
                <a:solidFill>
                  <a:prstClr val="black"/>
                </a:solidFill>
              </a:rPr>
              <a:t>人に</a:t>
            </a:r>
            <a:r>
              <a:rPr lang="en-US" altLang="ja-JP" sz="1600" dirty="0">
                <a:solidFill>
                  <a:prstClr val="black"/>
                </a:solidFill>
                <a:latin typeface="ＭＳ ゴシック" pitchFamily="49" charset="-128"/>
                <a:ea typeface="ＭＳ ゴシック" pitchFamily="49" charset="-128"/>
              </a:rPr>
              <a:t>1</a:t>
            </a:r>
            <a:r>
              <a:rPr lang="ja-JP" altLang="en-US" sz="1600" dirty="0">
                <a:solidFill>
                  <a:prstClr val="black"/>
                </a:solidFill>
              </a:rPr>
              <a:t>人が離職）</a:t>
            </a:r>
          </a:p>
        </p:txBody>
      </p:sp>
      <p:sp>
        <p:nvSpPr>
          <p:cNvPr id="15" name="角丸四角形 14"/>
          <p:cNvSpPr/>
          <p:nvPr/>
        </p:nvSpPr>
        <p:spPr>
          <a:xfrm>
            <a:off x="662677" y="908720"/>
            <a:ext cx="8814113" cy="1167319"/>
          </a:xfrm>
          <a:prstGeom prst="roundRect">
            <a:avLst/>
          </a:prstGeom>
          <a:noFill/>
          <a:ln w="38100">
            <a:solidFill>
              <a:srgbClr val="0033CC"/>
            </a:solidFill>
          </a:ln>
        </p:spPr>
        <p:style>
          <a:lnRef idx="2">
            <a:schemeClr val="accent1"/>
          </a:lnRef>
          <a:fillRef idx="1">
            <a:schemeClr val="lt1"/>
          </a:fillRef>
          <a:effectRef idx="0">
            <a:schemeClr val="accent1"/>
          </a:effectRef>
          <a:fontRef idx="minor">
            <a:schemeClr val="dk1"/>
          </a:fontRef>
        </p:style>
        <p:txBody>
          <a:bodyPr lIns="91432" tIns="45717" rIns="91432" bIns="45717" anchor="ctr"/>
          <a:lstStyle/>
          <a:p>
            <a:pPr defTabSz="914320">
              <a:defRPr/>
            </a:pPr>
            <a:r>
              <a:rPr lang="ja-JP" altLang="en-US" sz="1900" dirty="0">
                <a:solidFill>
                  <a:prstClr val="black"/>
                </a:solidFill>
              </a:rPr>
              <a:t>１．医師の地域偏在</a:t>
            </a:r>
            <a:endParaRPr lang="en-US" altLang="ja-JP" sz="1900" dirty="0">
              <a:solidFill>
                <a:prstClr val="black"/>
              </a:solidFill>
            </a:endParaRPr>
          </a:p>
          <a:p>
            <a:pPr marL="914320" lvl="2" defTabSz="914320">
              <a:defRPr/>
            </a:pPr>
            <a:r>
              <a:rPr lang="ja-JP" altLang="en-US" sz="1600" dirty="0">
                <a:solidFill>
                  <a:prstClr val="black"/>
                </a:solidFill>
              </a:rPr>
              <a:t>○都道府県間における医師の偏在</a:t>
            </a:r>
            <a:endParaRPr lang="en-US" altLang="ja-JP" sz="1600" dirty="0">
              <a:solidFill>
                <a:prstClr val="black"/>
              </a:solidFill>
            </a:endParaRPr>
          </a:p>
          <a:p>
            <a:pPr marL="1371479" lvl="3" defTabSz="914320">
              <a:defRPr/>
            </a:pPr>
            <a:r>
              <a:rPr lang="ja-JP" altLang="en-US" sz="1600" dirty="0">
                <a:solidFill>
                  <a:prstClr val="black"/>
                </a:solidFill>
              </a:rPr>
              <a:t>人口１０万対医師数は、最大の京都府</a:t>
            </a:r>
            <a:r>
              <a:rPr lang="en-US" altLang="ja-JP" sz="1600" dirty="0">
                <a:solidFill>
                  <a:prstClr val="black"/>
                </a:solidFill>
                <a:latin typeface="ＭＳ ゴシック" pitchFamily="49" charset="-128"/>
                <a:ea typeface="ＭＳ ゴシック" pitchFamily="49" charset="-128"/>
              </a:rPr>
              <a:t>286.2</a:t>
            </a:r>
            <a:r>
              <a:rPr lang="ja-JP" altLang="en-US" sz="1600" dirty="0">
                <a:solidFill>
                  <a:prstClr val="black"/>
                </a:solidFill>
              </a:rPr>
              <a:t>人、最小の埼玉県</a:t>
            </a:r>
            <a:r>
              <a:rPr lang="en-US" altLang="ja-JP" sz="1600" dirty="0">
                <a:solidFill>
                  <a:prstClr val="black"/>
                </a:solidFill>
                <a:latin typeface="ＭＳ ゴシック" pitchFamily="49" charset="-128"/>
                <a:ea typeface="ＭＳ ゴシック" pitchFamily="49" charset="-128"/>
              </a:rPr>
              <a:t>142.6</a:t>
            </a:r>
            <a:r>
              <a:rPr lang="ja-JP" altLang="en-US" sz="1600" dirty="0">
                <a:solidFill>
                  <a:prstClr val="black"/>
                </a:solidFill>
              </a:rPr>
              <a:t>人</a:t>
            </a:r>
            <a:endParaRPr lang="en-US" altLang="ja-JP" sz="1600" dirty="0">
              <a:solidFill>
                <a:prstClr val="black"/>
              </a:solidFill>
            </a:endParaRPr>
          </a:p>
          <a:p>
            <a:pPr marL="719940" lvl="3" defTabSz="914320">
              <a:defRPr/>
            </a:pPr>
            <a:r>
              <a:rPr lang="ja-JP" altLang="en-US" sz="1600" dirty="0">
                <a:solidFill>
                  <a:prstClr val="black"/>
                </a:solidFill>
              </a:rPr>
              <a:t>　 ○都道府県内の２次医療圏間における医師の偏在</a:t>
            </a:r>
            <a:endParaRPr lang="en-US" altLang="ja-JP" dirty="0">
              <a:solidFill>
                <a:prstClr val="black"/>
              </a:solidFill>
            </a:endParaRP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a:t>
            </a:fld>
            <a:endParaRPr kumimoji="1" lang="ja-JP" altLang="en-US" sz="2000" dirty="0">
              <a:solidFill>
                <a:schemeClr val="tx1"/>
              </a:solidFill>
            </a:endParaRPr>
          </a:p>
        </p:txBody>
      </p:sp>
    </p:spTree>
    <p:extLst>
      <p:ext uri="{BB962C8B-B14F-4D97-AF65-F5344CB8AC3E}">
        <p14:creationId xmlns:p14="http://schemas.microsoft.com/office/powerpoint/2010/main" val="3767243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9824" y="1328103"/>
            <a:ext cx="8568952" cy="1200329"/>
          </a:xfrm>
          <a:prstGeom prst="rect">
            <a:avLst/>
          </a:prstGeom>
          <a:noFill/>
        </p:spPr>
        <p:txBody>
          <a:bodyPr wrap="square" rtlCol="0">
            <a:spAutoFit/>
          </a:bodyPr>
          <a:lstStyle/>
          <a:p>
            <a:r>
              <a:rPr lang="ja-JP" altLang="en-US" dirty="0" smtClean="0">
                <a:solidFill>
                  <a:prstClr val="black"/>
                </a:solidFill>
              </a:rPr>
              <a:t>○看護補助者の導入・業務分担　</a:t>
            </a:r>
            <a:r>
              <a:rPr lang="ja-JP" altLang="en-US" dirty="0">
                <a:solidFill>
                  <a:prstClr val="black"/>
                </a:solidFill>
              </a:rPr>
              <a:t>８４．７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○薬剤師の病棟配置・業務分担　</a:t>
            </a:r>
            <a:r>
              <a:rPr lang="ja-JP" altLang="en-US" dirty="0">
                <a:solidFill>
                  <a:prstClr val="black"/>
                </a:solidFill>
              </a:rPr>
              <a:t>７２．６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○病棟クラークの配置　</a:t>
            </a:r>
            <a:r>
              <a:rPr lang="ja-JP" altLang="en-US" dirty="0">
                <a:solidFill>
                  <a:prstClr val="black"/>
                </a:solidFill>
              </a:rPr>
              <a:t>８２．２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○その他のコメディカルとの業務分担　７２．５％</a:t>
            </a:r>
          </a:p>
        </p:txBody>
      </p:sp>
      <p:sp>
        <p:nvSpPr>
          <p:cNvPr id="5" name="フローチャート : 代替処理 4"/>
          <p:cNvSpPr/>
          <p:nvPr/>
        </p:nvSpPr>
        <p:spPr>
          <a:xfrm>
            <a:off x="194471" y="188640"/>
            <a:ext cx="9205023" cy="864096"/>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smtClean="0">
                <a:solidFill>
                  <a:prstClr val="black"/>
                </a:solidFill>
                <a:latin typeface="メイリオ" pitchFamily="50" charset="-128"/>
                <a:ea typeface="メイリオ" pitchFamily="50" charset="-128"/>
              </a:rPr>
              <a:t>■</a:t>
            </a:r>
            <a:r>
              <a:rPr lang="ja-JP" altLang="en-US" b="1" dirty="0">
                <a:solidFill>
                  <a:prstClr val="black"/>
                </a:solidFill>
                <a:latin typeface="メイリオ" pitchFamily="50" charset="-128"/>
                <a:ea typeface="メイリオ" pitchFamily="50" charset="-128"/>
              </a:rPr>
              <a:t>看護職員</a:t>
            </a:r>
            <a:r>
              <a:rPr lang="ja-JP" altLang="en-US" b="1" dirty="0" smtClean="0">
                <a:solidFill>
                  <a:prstClr val="black"/>
                </a:solidFill>
                <a:latin typeface="メイリオ" pitchFamily="50" charset="-128"/>
                <a:ea typeface="メイリオ" pitchFamily="50" charset="-128"/>
              </a:rPr>
              <a:t>の負担軽減の有効策</a:t>
            </a:r>
            <a:r>
              <a:rPr lang="ja-JP" altLang="en-US" sz="1400" dirty="0" smtClean="0">
                <a:solidFill>
                  <a:prstClr val="black"/>
                </a:solidFill>
                <a:latin typeface="メイリオ" pitchFamily="50" charset="-128"/>
                <a:ea typeface="メイリオ" pitchFamily="50" charset="-128"/>
              </a:rPr>
              <a:t>（保険局医療課</a:t>
            </a:r>
            <a:r>
              <a:rPr lang="ja-JP" altLang="en-US" sz="1400" dirty="0">
                <a:solidFill>
                  <a:prstClr val="black"/>
                </a:solidFill>
                <a:latin typeface="メイリオ" pitchFamily="50" charset="-128"/>
                <a:ea typeface="メイリオ" pitchFamily="50" charset="-128"/>
              </a:rPr>
              <a:t>２５</a:t>
            </a:r>
            <a:r>
              <a:rPr lang="ja-JP" altLang="en-US" sz="1400" dirty="0" smtClean="0">
                <a:solidFill>
                  <a:prstClr val="black"/>
                </a:solidFill>
                <a:latin typeface="メイリオ" pitchFamily="50" charset="-128"/>
                <a:ea typeface="メイリオ" pitchFamily="50" charset="-128"/>
              </a:rPr>
              <a:t>年度調査より）</a:t>
            </a:r>
            <a:endParaRPr lang="en-US" altLang="ja-JP" sz="1400" dirty="0" smtClean="0">
              <a:solidFill>
                <a:prstClr val="black"/>
              </a:solidFill>
              <a:latin typeface="メイリオ" pitchFamily="50" charset="-128"/>
              <a:ea typeface="メイリオ" pitchFamily="50" charset="-128"/>
            </a:endParaRPr>
          </a:p>
          <a:p>
            <a:pPr algn="r"/>
            <a:r>
              <a:rPr lang="ja-JP" altLang="en-US" b="1" dirty="0">
                <a:solidFill>
                  <a:prstClr val="black"/>
                </a:solidFill>
                <a:latin typeface="メイリオ" pitchFamily="50" charset="-128"/>
                <a:ea typeface="メイリオ" pitchFamily="50" charset="-128"/>
              </a:rPr>
              <a:t>　　</a:t>
            </a:r>
            <a:r>
              <a:rPr lang="ja-JP" altLang="en-US" b="1" dirty="0" smtClean="0">
                <a:solidFill>
                  <a:prstClr val="black"/>
                </a:solidFill>
                <a:latin typeface="メイリオ" pitchFamily="50" charset="-128"/>
                <a:ea typeface="メイリオ" pitchFamily="50" charset="-128"/>
              </a:rPr>
              <a:t>　　　　　　　　　　　　　　　　　　　　　　</a:t>
            </a:r>
            <a:r>
              <a:rPr lang="ja-JP" altLang="en-US" sz="1400" dirty="0" smtClean="0">
                <a:solidFill>
                  <a:prstClr val="black"/>
                </a:solidFill>
                <a:latin typeface="メイリオ" pitchFamily="50" charset="-128"/>
                <a:ea typeface="メイリオ" pitchFamily="50" charset="-128"/>
              </a:rPr>
              <a:t>複数回答</a:t>
            </a:r>
            <a:r>
              <a:rPr lang="en-US" altLang="ja-JP" sz="1400" dirty="0" smtClean="0">
                <a:solidFill>
                  <a:prstClr val="black"/>
                </a:solidFill>
                <a:latin typeface="メイリオ" pitchFamily="50" charset="-128"/>
                <a:ea typeface="メイリオ" pitchFamily="50" charset="-128"/>
              </a:rPr>
              <a:t>n=456</a:t>
            </a:r>
          </a:p>
          <a:p>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en-US" altLang="ja-JP" b="1" dirty="0" smtClean="0">
              <a:solidFill>
                <a:prstClr val="black"/>
              </a:solidFill>
              <a:latin typeface="メイリオ" pitchFamily="50" charset="-128"/>
              <a:ea typeface="メイリオ" pitchFamily="50" charset="-128"/>
            </a:endParaRPr>
          </a:p>
          <a:p>
            <a:r>
              <a:rPr lang="ja-JP" altLang="en-US" b="1" dirty="0" smtClean="0">
                <a:solidFill>
                  <a:prstClr val="black"/>
                </a:solidFill>
                <a:latin typeface="メイリオ" pitchFamily="50" charset="-128"/>
                <a:ea typeface="メイリオ" pitchFamily="50" charset="-128"/>
              </a:rPr>
              <a:t>　</a:t>
            </a:r>
            <a:endParaRPr lang="ja-JP" altLang="en-US" b="1" dirty="0">
              <a:solidFill>
                <a:prstClr val="black"/>
              </a:solidFill>
              <a:latin typeface="メイリオ" pitchFamily="50" charset="-128"/>
              <a:ea typeface="メイリオ" pitchFamily="50" charset="-128"/>
            </a:endParaRPr>
          </a:p>
        </p:txBody>
      </p:sp>
      <p:sp>
        <p:nvSpPr>
          <p:cNvPr id="7" name="左矢印吹き出し 6"/>
          <p:cNvSpPr/>
          <p:nvPr/>
        </p:nvSpPr>
        <p:spPr>
          <a:xfrm>
            <a:off x="7365528" y="1346099"/>
            <a:ext cx="2340000" cy="1116000"/>
          </a:xfrm>
          <a:prstGeom prst="leftArrowCallout">
            <a:avLst>
              <a:gd name="adj1" fmla="val 47690"/>
              <a:gd name="adj2" fmla="val 49639"/>
              <a:gd name="adj3" fmla="val 21566"/>
              <a:gd name="adj4" fmla="val 8550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医療機関内での役割分担（チーム医療の推進）</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8" name="左矢印吹き出し 7"/>
          <p:cNvSpPr/>
          <p:nvPr/>
        </p:nvSpPr>
        <p:spPr>
          <a:xfrm>
            <a:off x="7365528" y="3497026"/>
            <a:ext cx="2340000" cy="2016224"/>
          </a:xfrm>
          <a:prstGeom prst="leftArrowCallout">
            <a:avLst>
              <a:gd name="adj1" fmla="val 52967"/>
              <a:gd name="adj2" fmla="val 49639"/>
              <a:gd name="adj3" fmla="val 12432"/>
              <a:gd name="adj4" fmla="val 8540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勤務体制の工夫など</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9" name="左矢印吹き出し 8"/>
          <p:cNvSpPr/>
          <p:nvPr/>
        </p:nvSpPr>
        <p:spPr>
          <a:xfrm>
            <a:off x="7365528" y="5772097"/>
            <a:ext cx="2340000" cy="792000"/>
          </a:xfrm>
          <a:prstGeom prst="leftArrowCallout">
            <a:avLst>
              <a:gd name="adj1" fmla="val 44242"/>
              <a:gd name="adj2" fmla="val 49639"/>
              <a:gd name="adj3" fmla="val 32216"/>
              <a:gd name="adj4" fmla="val 8506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black"/>
                </a:solidFill>
                <a:latin typeface="メイリオ" pitchFamily="50" charset="-128"/>
                <a:ea typeface="メイリオ" pitchFamily="50" charset="-128"/>
                <a:cs typeface="メイリオ" pitchFamily="50" charset="-128"/>
              </a:rPr>
              <a:t>ICT</a:t>
            </a:r>
            <a:r>
              <a:rPr lang="ja-JP" altLang="en-US" dirty="0" smtClean="0">
                <a:solidFill>
                  <a:prstClr val="black"/>
                </a:solidFill>
                <a:latin typeface="メイリオ" pitchFamily="50" charset="-128"/>
                <a:ea typeface="メイリオ" pitchFamily="50" charset="-128"/>
                <a:cs typeface="メイリオ" pitchFamily="50" charset="-128"/>
              </a:rPr>
              <a:t>等のツール</a:t>
            </a:r>
            <a:endParaRPr lang="en-US" altLang="ja-JP" dirty="0" smtClean="0">
              <a:solidFill>
                <a:prstClr val="black"/>
              </a:solidFill>
              <a:latin typeface="メイリオ" pitchFamily="50" charset="-128"/>
              <a:ea typeface="メイリオ" pitchFamily="50" charset="-128"/>
              <a:cs typeface="メイリオ" pitchFamily="50" charset="-128"/>
            </a:endParaRPr>
          </a:p>
          <a:p>
            <a:pPr algn="ctr"/>
            <a:r>
              <a:rPr lang="ja-JP" altLang="en-US" dirty="0" smtClean="0">
                <a:solidFill>
                  <a:prstClr val="black"/>
                </a:solidFill>
                <a:latin typeface="メイリオ" pitchFamily="50" charset="-128"/>
                <a:ea typeface="メイリオ" pitchFamily="50" charset="-128"/>
                <a:cs typeface="メイリオ" pitchFamily="50" charset="-128"/>
              </a:rPr>
              <a:t>の活用</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1" name="左矢印吹き出し 10"/>
          <p:cNvSpPr/>
          <p:nvPr/>
        </p:nvSpPr>
        <p:spPr>
          <a:xfrm>
            <a:off x="7365528" y="2629076"/>
            <a:ext cx="2340000" cy="648000"/>
          </a:xfrm>
          <a:prstGeom prst="leftArrowCallout">
            <a:avLst>
              <a:gd name="adj1" fmla="val 46710"/>
              <a:gd name="adj2" fmla="val 49639"/>
              <a:gd name="adj3" fmla="val 40197"/>
              <a:gd name="adj4" fmla="val 8546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itchFamily="50" charset="-128"/>
                <a:ea typeface="メイリオ" pitchFamily="50" charset="-128"/>
                <a:cs typeface="メイリオ" pitchFamily="50" charset="-128"/>
              </a:rPr>
              <a:t>看護職員増員</a:t>
            </a: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499825" y="5844974"/>
            <a:ext cx="6659547" cy="646331"/>
          </a:xfrm>
          <a:prstGeom prst="rect">
            <a:avLst/>
          </a:prstGeom>
          <a:noFill/>
        </p:spPr>
        <p:txBody>
          <a:bodyPr wrap="square" rtlCol="0">
            <a:spAutoFit/>
          </a:bodyPr>
          <a:lstStyle/>
          <a:p>
            <a:r>
              <a:rPr lang="ja-JP" altLang="en-US" dirty="0" smtClean="0">
                <a:solidFill>
                  <a:prstClr val="black"/>
                </a:solidFill>
              </a:rPr>
              <a:t>○電子カルテとオーダリングシステムの活用　</a:t>
            </a:r>
            <a:r>
              <a:rPr lang="ja-JP" altLang="en-US" dirty="0">
                <a:solidFill>
                  <a:prstClr val="black"/>
                </a:solidFill>
              </a:rPr>
              <a:t>６１．５</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○その他</a:t>
            </a:r>
            <a:r>
              <a:rPr lang="en-US" altLang="ja-JP" dirty="0" smtClean="0">
                <a:solidFill>
                  <a:prstClr val="black"/>
                </a:solidFill>
              </a:rPr>
              <a:t>ICT</a:t>
            </a:r>
            <a:r>
              <a:rPr lang="ja-JP" altLang="en-US" dirty="0" smtClean="0">
                <a:solidFill>
                  <a:prstClr val="black"/>
                </a:solidFill>
              </a:rPr>
              <a:t>を活用した業務省力化、効率化の取組　６６．９％</a:t>
            </a:r>
            <a:endParaRPr lang="en-US" altLang="ja-JP" dirty="0" smtClean="0">
              <a:solidFill>
                <a:prstClr val="black"/>
              </a:solidFill>
            </a:endParaRPr>
          </a:p>
        </p:txBody>
      </p:sp>
      <p:sp>
        <p:nvSpPr>
          <p:cNvPr id="13" name="テキスト ボックス 12"/>
          <p:cNvSpPr txBox="1"/>
          <p:nvPr/>
        </p:nvSpPr>
        <p:spPr>
          <a:xfrm>
            <a:off x="499825" y="2616305"/>
            <a:ext cx="6587539" cy="646331"/>
          </a:xfrm>
          <a:prstGeom prst="rect">
            <a:avLst/>
          </a:prstGeom>
          <a:noFill/>
        </p:spPr>
        <p:txBody>
          <a:bodyPr wrap="square" rtlCol="0">
            <a:spAutoFit/>
          </a:bodyPr>
          <a:lstStyle/>
          <a:p>
            <a:r>
              <a:rPr lang="ja-JP" altLang="en-US" dirty="0" smtClean="0">
                <a:solidFill>
                  <a:prstClr val="black"/>
                </a:solidFill>
              </a:rPr>
              <a:t>○常勤看護職員の増員　</a:t>
            </a:r>
            <a:r>
              <a:rPr lang="ja-JP" altLang="en-US" dirty="0">
                <a:solidFill>
                  <a:prstClr val="black"/>
                </a:solidFill>
              </a:rPr>
              <a:t>７０．９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○非常勤看護職員の増員　７１．４％</a:t>
            </a:r>
            <a:endParaRPr lang="en-US" altLang="ja-JP" dirty="0" smtClean="0">
              <a:solidFill>
                <a:prstClr val="black"/>
              </a:solidFill>
            </a:endParaRPr>
          </a:p>
        </p:txBody>
      </p:sp>
      <p:sp>
        <p:nvSpPr>
          <p:cNvPr id="14" name="テキスト ボックス 13"/>
          <p:cNvSpPr txBox="1"/>
          <p:nvPr/>
        </p:nvSpPr>
        <p:spPr>
          <a:xfrm>
            <a:off x="499828" y="3350979"/>
            <a:ext cx="7268942" cy="2308324"/>
          </a:xfrm>
          <a:prstGeom prst="rect">
            <a:avLst/>
          </a:prstGeom>
          <a:noFill/>
        </p:spPr>
        <p:txBody>
          <a:bodyPr wrap="square" rtlCol="0">
            <a:spAutoFit/>
          </a:bodyPr>
          <a:lstStyle/>
          <a:p>
            <a:r>
              <a:rPr lang="ja-JP" altLang="en-US" dirty="0" smtClean="0">
                <a:solidFill>
                  <a:prstClr val="black"/>
                </a:solidFill>
              </a:rPr>
              <a:t>○夜勤専従者の雇用　</a:t>
            </a:r>
            <a:r>
              <a:rPr lang="ja-JP" altLang="en-US" dirty="0">
                <a:solidFill>
                  <a:prstClr val="black"/>
                </a:solidFill>
              </a:rPr>
              <a:t>７６．２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○短時間正規雇用看護職員の活用　</a:t>
            </a:r>
            <a:r>
              <a:rPr lang="ja-JP" altLang="en-US" dirty="0">
                <a:solidFill>
                  <a:prstClr val="black"/>
                </a:solidFill>
              </a:rPr>
              <a:t>６０．６</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○２交代・３交代制勤務の見直し（変則への移行含む）　</a:t>
            </a:r>
            <a:r>
              <a:rPr lang="ja-JP" altLang="en-US" dirty="0">
                <a:solidFill>
                  <a:prstClr val="black"/>
                </a:solidFill>
              </a:rPr>
              <a:t>６４．２</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○早出や遅出などの看護ニーズに応じた勤務の導入・活用　</a:t>
            </a:r>
            <a:r>
              <a:rPr lang="ja-JP" altLang="en-US" dirty="0">
                <a:solidFill>
                  <a:prstClr val="black"/>
                </a:solidFill>
              </a:rPr>
              <a:t>７４．９</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○シフト間隔の見直し　</a:t>
            </a:r>
            <a:r>
              <a:rPr lang="ja-JP" altLang="en-US" dirty="0">
                <a:solidFill>
                  <a:prstClr val="black"/>
                </a:solidFill>
              </a:rPr>
              <a:t>５６．３</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○長時間連続勤務を行わない勤務シフト体制　６４．６％</a:t>
            </a:r>
            <a:endParaRPr lang="en-US" altLang="ja-JP" dirty="0" smtClean="0">
              <a:solidFill>
                <a:prstClr val="black"/>
              </a:solidFill>
            </a:endParaRPr>
          </a:p>
          <a:p>
            <a:r>
              <a:rPr lang="ja-JP" altLang="en-US" dirty="0" smtClean="0">
                <a:solidFill>
                  <a:prstClr val="black"/>
                </a:solidFill>
              </a:rPr>
              <a:t>○超過勤務を行わない業務配分　</a:t>
            </a:r>
            <a:r>
              <a:rPr lang="ja-JP" altLang="en-US" dirty="0">
                <a:solidFill>
                  <a:prstClr val="black"/>
                </a:solidFill>
              </a:rPr>
              <a:t>５８．７</a:t>
            </a:r>
            <a:r>
              <a:rPr lang="ja-JP" altLang="en-US" dirty="0" smtClean="0">
                <a:solidFill>
                  <a:prstClr val="black"/>
                </a:solidFill>
              </a:rPr>
              <a:t>％</a:t>
            </a:r>
            <a:endParaRPr lang="en-US" altLang="ja-JP" dirty="0" smtClean="0">
              <a:solidFill>
                <a:prstClr val="black"/>
              </a:solidFill>
            </a:endParaRPr>
          </a:p>
          <a:p>
            <a:r>
              <a:rPr lang="ja-JP" altLang="en-US" dirty="0" smtClean="0">
                <a:solidFill>
                  <a:prstClr val="black"/>
                </a:solidFill>
              </a:rPr>
              <a:t>○新人看護職員教育担当者の配置　５５．４％</a:t>
            </a:r>
            <a:endParaRPr lang="en-US" altLang="ja-JP" dirty="0">
              <a:solidFill>
                <a:prstClr val="black"/>
              </a:solidFill>
            </a:endParaRPr>
          </a:p>
        </p:txBody>
      </p:sp>
      <p:sp>
        <p:nvSpPr>
          <p:cNvPr id="15"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49</a:t>
            </a:fld>
            <a:endParaRPr kumimoji="1" lang="ja-JP" altLang="en-US" sz="2000" dirty="0">
              <a:solidFill>
                <a:schemeClr val="tx1"/>
              </a:solidFill>
            </a:endParaRPr>
          </a:p>
        </p:txBody>
      </p:sp>
    </p:spTree>
    <p:extLst>
      <p:ext uri="{BB962C8B-B14F-4D97-AF65-F5344CB8AC3E}">
        <p14:creationId xmlns:p14="http://schemas.microsoft.com/office/powerpoint/2010/main" val="589929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2" y="1508067"/>
            <a:ext cx="9866994" cy="2481618"/>
          </a:xfrm>
          <a:prstGeom prst="roundRect">
            <a:avLst>
              <a:gd name="adj" fmla="val 2037"/>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b="1" dirty="0">
                <a:solidFill>
                  <a:prstClr val="black"/>
                </a:solidFill>
                <a:latin typeface="メイリオ" pitchFamily="50" charset="-128"/>
                <a:ea typeface="メイリオ" pitchFamily="50" charset="-128"/>
                <a:cs typeface="メイリオ" pitchFamily="50" charset="-128"/>
              </a:rPr>
              <a:t>○社会保障・税一体改革の推進に向けたマンパワー増強の必要性</a:t>
            </a:r>
          </a:p>
        </p:txBody>
      </p:sp>
      <p:sp>
        <p:nvSpPr>
          <p:cNvPr id="3085" name="Rectangle 9"/>
          <p:cNvSpPr>
            <a:spLocks noChangeArrowheads="1"/>
          </p:cNvSpPr>
          <p:nvPr/>
        </p:nvSpPr>
        <p:spPr bwMode="auto">
          <a:xfrm>
            <a:off x="817815" y="3379802"/>
            <a:ext cx="7957477" cy="576263"/>
          </a:xfrm>
          <a:prstGeom prst="rect">
            <a:avLst/>
          </a:prstGeom>
          <a:noFill/>
          <a:ln w="9525" algn="ctr">
            <a:noFill/>
            <a:miter lim="800000"/>
            <a:headEnd/>
            <a:tailEnd/>
          </a:ln>
        </p:spPr>
        <p:txBody>
          <a:bodyPr wrap="none" anchor="ctr"/>
          <a:lstStyle/>
          <a:p>
            <a:endParaRPr lang="ja-JP" altLang="en-US">
              <a:solidFill>
                <a:prstClr val="black"/>
              </a:solidFill>
            </a:endParaRPr>
          </a:p>
        </p:txBody>
      </p:sp>
      <p:sp>
        <p:nvSpPr>
          <p:cNvPr id="3086" name="AutoShape 10"/>
          <p:cNvSpPr>
            <a:spLocks noChangeArrowheads="1"/>
          </p:cNvSpPr>
          <p:nvPr/>
        </p:nvSpPr>
        <p:spPr bwMode="auto">
          <a:xfrm>
            <a:off x="2143750" y="4027518"/>
            <a:ext cx="546894" cy="2016125"/>
          </a:xfrm>
          <a:prstGeom prst="upArrow">
            <a:avLst>
              <a:gd name="adj1" fmla="val 50000"/>
              <a:gd name="adj2" fmla="val 99843"/>
            </a:avLst>
          </a:prstGeom>
          <a:noFill/>
          <a:ln w="9525" algn="ctr">
            <a:noFill/>
            <a:miter lim="800000"/>
            <a:headEnd/>
            <a:tailEnd/>
          </a:ln>
        </p:spPr>
        <p:txBody>
          <a:bodyPr wrap="none" anchor="ctr"/>
          <a:lstStyle/>
          <a:p>
            <a:endParaRPr lang="ja-JP" altLang="en-US">
              <a:solidFill>
                <a:prstClr val="black"/>
              </a:solidFill>
            </a:endParaRPr>
          </a:p>
        </p:txBody>
      </p:sp>
      <p:grpSp>
        <p:nvGrpSpPr>
          <p:cNvPr id="6" name="グループ化 16"/>
          <p:cNvGrpSpPr>
            <a:grpSpLocks/>
          </p:cNvGrpSpPr>
          <p:nvPr/>
        </p:nvGrpSpPr>
        <p:grpSpPr bwMode="auto">
          <a:xfrm>
            <a:off x="176535" y="4375386"/>
            <a:ext cx="9535027" cy="2394118"/>
            <a:chOff x="468313" y="1052513"/>
            <a:chExt cx="8351837" cy="3935627"/>
          </a:xfrm>
        </p:grpSpPr>
        <p:sp>
          <p:nvSpPr>
            <p:cNvPr id="3090" name="Rectangle 4"/>
            <p:cNvSpPr>
              <a:spLocks noChangeArrowheads="1"/>
            </p:cNvSpPr>
            <p:nvPr/>
          </p:nvSpPr>
          <p:spPr bwMode="auto">
            <a:xfrm>
              <a:off x="2124983" y="1650751"/>
              <a:ext cx="1896391" cy="986086"/>
            </a:xfrm>
            <a:prstGeom prst="rect">
              <a:avLst/>
            </a:prstGeom>
            <a:solidFill>
              <a:srgbClr val="FFCCCC">
                <a:alpha val="70195"/>
              </a:srgbClr>
            </a:solidFill>
            <a:ln w="9525" algn="ctr">
              <a:solidFill>
                <a:srgbClr val="FF0000"/>
              </a:solidFill>
              <a:miter lim="800000"/>
              <a:headEnd/>
              <a:tailEnd/>
            </a:ln>
          </p:spPr>
          <p:txBody>
            <a:bodyPr wrap="none" anchor="t"/>
            <a:lstStyle/>
            <a:p>
              <a:pPr marL="342900" indent="-342900" algn="ctr"/>
              <a:r>
                <a:rPr lang="ja-JP" altLang="en-US" sz="1600" dirty="0">
                  <a:solidFill>
                    <a:prstClr val="black"/>
                  </a:solidFill>
                  <a:latin typeface="メイリオ" pitchFamily="50" charset="-128"/>
                  <a:ea typeface="メイリオ" pitchFamily="50" charset="-128"/>
                </a:rPr>
                <a:t>新規資格取得者　</a:t>
              </a:r>
            </a:p>
            <a:p>
              <a:pPr marL="342900" indent="-342900" algn="ctr"/>
              <a:r>
                <a:rPr lang="ja-JP" altLang="en-US" sz="1600" dirty="0">
                  <a:solidFill>
                    <a:prstClr val="black"/>
                  </a:solidFill>
                  <a:latin typeface="メイリオ" pitchFamily="50" charset="-128"/>
                  <a:ea typeface="メイリオ" pitchFamily="50" charset="-128"/>
                </a:rPr>
                <a:t>約</a:t>
              </a:r>
              <a:r>
                <a:rPr lang="en-US" altLang="ja-JP" sz="1600" dirty="0">
                  <a:solidFill>
                    <a:prstClr val="black"/>
                  </a:solidFill>
                  <a:latin typeface="メイリオ" pitchFamily="50" charset="-128"/>
                  <a:ea typeface="メイリオ" pitchFamily="50" charset="-128"/>
                </a:rPr>
                <a:t>5</a:t>
              </a:r>
              <a:r>
                <a:rPr lang="ja-JP" altLang="en-US" sz="1600" dirty="0" err="1">
                  <a:solidFill>
                    <a:prstClr val="black"/>
                  </a:solidFill>
                  <a:latin typeface="メイリオ" pitchFamily="50" charset="-128"/>
                  <a:ea typeface="メイリオ" pitchFamily="50" charset="-128"/>
                </a:rPr>
                <a:t>．</a:t>
              </a: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万人</a:t>
              </a:r>
            </a:p>
          </p:txBody>
        </p:sp>
        <p:sp>
          <p:nvSpPr>
            <p:cNvPr id="3091" name="Rectangle 6"/>
            <p:cNvSpPr>
              <a:spLocks noChangeArrowheads="1"/>
            </p:cNvSpPr>
            <p:nvPr/>
          </p:nvSpPr>
          <p:spPr bwMode="auto">
            <a:xfrm>
              <a:off x="468313" y="4195977"/>
              <a:ext cx="3022600" cy="792163"/>
            </a:xfrm>
            <a:prstGeom prst="rect">
              <a:avLst/>
            </a:prstGeom>
            <a:solidFill>
              <a:srgbClr val="FF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r>
                <a:rPr lang="ja-JP" altLang="en-US" dirty="0">
                  <a:solidFill>
                    <a:prstClr val="black"/>
                  </a:solidFill>
                  <a:latin typeface="メイリオ" pitchFamily="50" charset="-128"/>
                  <a:ea typeface="メイリオ" pitchFamily="50" charset="-128"/>
                </a:rPr>
                <a:t>新卒入学者　約５．</a:t>
              </a:r>
              <a:r>
                <a:rPr lang="en-US" altLang="ja-JP" dirty="0">
                  <a:solidFill>
                    <a:prstClr val="black"/>
                  </a:solidFill>
                  <a:latin typeface="メイリオ" pitchFamily="50" charset="-128"/>
                  <a:ea typeface="メイリオ" pitchFamily="50" charset="-128"/>
                </a:rPr>
                <a:t>8</a:t>
              </a:r>
              <a:r>
                <a:rPr lang="ja-JP" altLang="en-US" dirty="0">
                  <a:solidFill>
                    <a:prstClr val="black"/>
                  </a:solidFill>
                  <a:latin typeface="メイリオ" pitchFamily="50" charset="-128"/>
                  <a:ea typeface="メイリオ" pitchFamily="50" charset="-128"/>
                </a:rPr>
                <a:t>万人</a:t>
              </a:r>
            </a:p>
          </p:txBody>
        </p:sp>
        <p:sp>
          <p:nvSpPr>
            <p:cNvPr id="2" name="Rectangle 8"/>
            <p:cNvSpPr>
              <a:spLocks noChangeArrowheads="1"/>
            </p:cNvSpPr>
            <p:nvPr/>
          </p:nvSpPr>
          <p:spPr bwMode="auto">
            <a:xfrm>
              <a:off x="468313" y="1052513"/>
              <a:ext cx="8351837" cy="504825"/>
            </a:xfrm>
            <a:prstGeom prst="rect">
              <a:avLst/>
            </a:prstGeom>
            <a:solidFill>
              <a:schemeClr val="accent2">
                <a:lumMod val="20000"/>
                <a:lumOff val="80000"/>
              </a:scheme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defRPr/>
              </a:pPr>
              <a:r>
                <a:rPr lang="en-US" altLang="ja-JP" b="1" u="sng" dirty="0">
                  <a:solidFill>
                    <a:prstClr val="black"/>
                  </a:solidFill>
                  <a:latin typeface="メイリオ" pitchFamily="50" charset="-128"/>
                  <a:ea typeface="メイリオ" pitchFamily="50" charset="-128"/>
                </a:rPr>
                <a:t>2012(H24)</a:t>
              </a:r>
              <a:r>
                <a:rPr lang="ja-JP" altLang="en-US" b="1" u="sng" dirty="0">
                  <a:solidFill>
                    <a:prstClr val="black"/>
                  </a:solidFill>
                  <a:latin typeface="メイリオ" pitchFamily="50" charset="-128"/>
                  <a:ea typeface="メイリオ" pitchFamily="50" charset="-128"/>
                </a:rPr>
                <a:t>年</a:t>
              </a:r>
              <a:r>
                <a:rPr lang="ja-JP" altLang="en-US" dirty="0">
                  <a:solidFill>
                    <a:prstClr val="black"/>
                  </a:solidFill>
                  <a:latin typeface="メイリオ" pitchFamily="50" charset="-128"/>
                  <a:ea typeface="メイリオ" pitchFamily="50" charset="-128"/>
                </a:rPr>
                <a:t>　　就　　業　　者　　数　　約　１ ５ </a:t>
              </a:r>
              <a:r>
                <a:rPr lang="en-US" altLang="ja-JP" dirty="0">
                  <a:solidFill>
                    <a:prstClr val="black"/>
                  </a:solidFill>
                  <a:latin typeface="メイリオ" pitchFamily="50" charset="-128"/>
                  <a:ea typeface="メイリオ" pitchFamily="50" charset="-128"/>
                </a:rPr>
                <a:t>4</a:t>
              </a:r>
              <a:r>
                <a:rPr lang="ja-JP" altLang="en-US" dirty="0">
                  <a:solidFill>
                    <a:prstClr val="black"/>
                  </a:solidFill>
                  <a:latin typeface="メイリオ" pitchFamily="50" charset="-128"/>
                  <a:ea typeface="メイリオ" pitchFamily="50" charset="-128"/>
                </a:rPr>
                <a:t>　万　人</a:t>
              </a:r>
            </a:p>
          </p:txBody>
        </p:sp>
        <p:sp>
          <p:nvSpPr>
            <p:cNvPr id="3093" name="AutoShape 11"/>
            <p:cNvSpPr>
              <a:spLocks noChangeArrowheads="1"/>
            </p:cNvSpPr>
            <p:nvPr/>
          </p:nvSpPr>
          <p:spPr bwMode="auto">
            <a:xfrm>
              <a:off x="1547813" y="1628775"/>
              <a:ext cx="360362" cy="2520950"/>
            </a:xfrm>
            <a:prstGeom prst="upArrow">
              <a:avLst>
                <a:gd name="adj1" fmla="val 50000"/>
                <a:gd name="adj2" fmla="val 174890"/>
              </a:avLst>
            </a:prstGeom>
            <a:solidFill>
              <a:srgbClr val="FFCCCC">
                <a:alpha val="70195"/>
              </a:srgbClr>
            </a:solidFill>
            <a:ln w="9525" algn="ctr">
              <a:solidFill>
                <a:srgbClr val="FF0000"/>
              </a:solidFill>
              <a:miter lim="800000"/>
              <a:headEnd/>
              <a:tailEnd/>
            </a:ln>
          </p:spPr>
          <p:txBody>
            <a:bodyPr wrap="none" anchor="t"/>
            <a:lstStyle/>
            <a:p>
              <a:endParaRPr lang="ja-JP" altLang="en-US">
                <a:solidFill>
                  <a:prstClr val="black"/>
                </a:solidFill>
              </a:endParaRPr>
            </a:p>
          </p:txBody>
        </p:sp>
        <p:sp>
          <p:nvSpPr>
            <p:cNvPr id="3094" name="Rectangle 13"/>
            <p:cNvSpPr>
              <a:spLocks noChangeArrowheads="1"/>
            </p:cNvSpPr>
            <p:nvPr/>
          </p:nvSpPr>
          <p:spPr bwMode="auto">
            <a:xfrm>
              <a:off x="3924300" y="3841119"/>
              <a:ext cx="4895850" cy="1147021"/>
            </a:xfrm>
            <a:prstGeom prst="rect">
              <a:avLst/>
            </a:prstGeom>
            <a:solidFill>
              <a:srgbClr val="FFFFCC"/>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t"/>
            <a:lstStyle/>
            <a:p>
              <a:pPr marL="342900" indent="-342900" algn="ctr"/>
              <a:r>
                <a:rPr lang="ja-JP" altLang="en-US" dirty="0">
                  <a:solidFill>
                    <a:prstClr val="black"/>
                  </a:solidFill>
                  <a:latin typeface="メイリオ" pitchFamily="50" charset="-128"/>
                  <a:ea typeface="メイリオ" pitchFamily="50" charset="-128"/>
                </a:rPr>
                <a:t>潜　在　看　護　職　員</a:t>
              </a:r>
            </a:p>
            <a:p>
              <a:pPr marL="342900" indent="-342900" algn="ctr"/>
              <a:r>
                <a:rPr lang="ja-JP" altLang="en-US" dirty="0">
                  <a:solidFill>
                    <a:prstClr val="black"/>
                  </a:solidFill>
                  <a:latin typeface="メイリオ" pitchFamily="50" charset="-128"/>
                  <a:ea typeface="メイリオ" pitchFamily="50" charset="-128"/>
                </a:rPr>
                <a:t>約　　７１　　万　　人</a:t>
              </a:r>
              <a:r>
                <a:rPr lang="ja-JP" altLang="en-US" sz="1050" dirty="0">
                  <a:solidFill>
                    <a:prstClr val="black"/>
                  </a:solidFill>
                  <a:latin typeface="メイリオ" pitchFamily="50" charset="-128"/>
                  <a:ea typeface="メイリオ" pitchFamily="50" charset="-128"/>
                </a:rPr>
                <a:t>（</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推計値）</a:t>
              </a:r>
            </a:p>
          </p:txBody>
        </p:sp>
        <p:sp>
          <p:nvSpPr>
            <p:cNvPr id="3095" name="AutoShape 14"/>
            <p:cNvSpPr>
              <a:spLocks noChangeArrowheads="1"/>
            </p:cNvSpPr>
            <p:nvPr/>
          </p:nvSpPr>
          <p:spPr bwMode="auto">
            <a:xfrm>
              <a:off x="4574429" y="1650752"/>
              <a:ext cx="360363" cy="2498973"/>
            </a:xfrm>
            <a:prstGeom prst="downArrow">
              <a:avLst>
                <a:gd name="adj1" fmla="val 50000"/>
                <a:gd name="adj2" fmla="val 174906"/>
              </a:avLst>
            </a:prstGeom>
            <a:solidFill>
              <a:srgbClr val="CCFFCC"/>
            </a:solidFill>
            <a:ln w="9525" algn="ctr">
              <a:solidFill>
                <a:srgbClr val="FF0000"/>
              </a:solidFill>
              <a:miter lim="800000"/>
              <a:headEnd/>
              <a:tailEnd/>
            </a:ln>
          </p:spPr>
          <p:txBody>
            <a:bodyPr wrap="none" anchor="t"/>
            <a:lstStyle/>
            <a:p>
              <a:endParaRPr lang="ja-JP" altLang="en-US">
                <a:solidFill>
                  <a:prstClr val="black"/>
                </a:solidFill>
              </a:endParaRPr>
            </a:p>
          </p:txBody>
        </p:sp>
        <p:sp>
          <p:nvSpPr>
            <p:cNvPr id="3" name="Rectangle 16"/>
            <p:cNvSpPr>
              <a:spLocks noChangeArrowheads="1"/>
            </p:cNvSpPr>
            <p:nvPr/>
          </p:nvSpPr>
          <p:spPr bwMode="auto">
            <a:xfrm>
              <a:off x="5408972" y="1650751"/>
              <a:ext cx="1892178" cy="981496"/>
            </a:xfrm>
            <a:prstGeom prst="rect">
              <a:avLst/>
            </a:prstGeom>
            <a:solidFill>
              <a:srgbClr val="CCFFCC"/>
            </a:solidFill>
            <a:ln w="9525" algn="ctr">
              <a:solidFill>
                <a:srgbClr val="FF0000"/>
              </a:solidFill>
              <a:miter lim="800000"/>
              <a:headEnd/>
              <a:tailEnd/>
            </a:ln>
          </p:spPr>
          <p:txBody>
            <a:bodyPr wrap="none" anchor="ctr"/>
            <a:lstStyle/>
            <a:p>
              <a:pPr marL="342900" indent="-342900">
                <a:defRPr/>
              </a:pPr>
              <a:endParaRPr lang="en-US" altLang="ja-JP" dirty="0">
                <a:solidFill>
                  <a:prstClr val="black"/>
                </a:solidFill>
              </a:endParaRPr>
            </a:p>
            <a:p>
              <a:pPr marL="342900" indent="-342900" algn="ctr">
                <a:defRPr/>
              </a:pPr>
              <a:r>
                <a:rPr lang="ja-JP" altLang="en-US" sz="1600" dirty="0">
                  <a:solidFill>
                    <a:prstClr val="black"/>
                  </a:solidFill>
                  <a:latin typeface="メイリオ" pitchFamily="50" charset="-128"/>
                  <a:ea typeface="メイリオ" pitchFamily="50" charset="-128"/>
                </a:rPr>
                <a:t>離職等による減少</a:t>
              </a:r>
            </a:p>
            <a:p>
              <a:pPr marL="342900" indent="-342900" algn="ctr">
                <a:defRPr/>
              </a:pPr>
              <a:r>
                <a:rPr lang="ja-JP" altLang="en-US" sz="1600" dirty="0">
                  <a:solidFill>
                    <a:prstClr val="black"/>
                  </a:solidFill>
                  <a:latin typeface="メイリオ" pitchFamily="50" charset="-128"/>
                  <a:ea typeface="メイリオ" pitchFamily="50" charset="-128"/>
                </a:rPr>
                <a:t>約２．</a:t>
              </a:r>
              <a:r>
                <a:rPr lang="en-US" altLang="ja-JP" sz="1600" dirty="0">
                  <a:solidFill>
                    <a:prstClr val="black"/>
                  </a:solidFill>
                  <a:latin typeface="メイリオ" pitchFamily="50" charset="-128"/>
                  <a:ea typeface="メイリオ" pitchFamily="50" charset="-128"/>
                </a:rPr>
                <a:t>1</a:t>
              </a:r>
              <a:r>
                <a:rPr lang="ja-JP" altLang="en-US" sz="1600" dirty="0">
                  <a:solidFill>
                    <a:prstClr val="black"/>
                  </a:solidFill>
                  <a:latin typeface="メイリオ" pitchFamily="50" charset="-128"/>
                  <a:ea typeface="メイリオ" pitchFamily="50" charset="-128"/>
                </a:rPr>
                <a:t>万人</a:t>
              </a:r>
            </a:p>
            <a:p>
              <a:pPr marL="342900" indent="-342900">
                <a:defRPr/>
              </a:pPr>
              <a:endParaRPr lang="en-US" altLang="ja-JP" dirty="0">
                <a:solidFill>
                  <a:prstClr val="black"/>
                </a:solidFill>
              </a:endParaRPr>
            </a:p>
          </p:txBody>
        </p:sp>
        <p:sp>
          <p:nvSpPr>
            <p:cNvPr id="3099" name="Rectangle 21"/>
            <p:cNvSpPr>
              <a:spLocks noChangeArrowheads="1"/>
            </p:cNvSpPr>
            <p:nvPr/>
          </p:nvSpPr>
          <p:spPr bwMode="auto">
            <a:xfrm>
              <a:off x="1246180" y="2781301"/>
              <a:ext cx="4838709" cy="531788"/>
            </a:xfrm>
            <a:prstGeom prst="rect">
              <a:avLst/>
            </a:prstGeom>
            <a:solidFill>
              <a:srgbClr val="FFFF99"/>
            </a:solidFill>
            <a:ln w="76200" algn="ctr">
              <a:solidFill>
                <a:srgbClr val="FF0000"/>
              </a:solidFill>
              <a:miter lim="800000"/>
              <a:headEnd/>
              <a:tailEnd/>
            </a:ln>
          </p:spPr>
          <p:txBody>
            <a:bodyPr wrap="none" anchor="t"/>
            <a:lstStyle/>
            <a:p>
              <a:pPr marL="342900" indent="-342900" algn="ctr"/>
              <a:r>
                <a:rPr lang="ja-JP" altLang="en-US" sz="2000" b="1" dirty="0">
                  <a:solidFill>
                    <a:srgbClr val="FF0000"/>
                  </a:solidFill>
                  <a:latin typeface="メイリオ" pitchFamily="50" charset="-128"/>
                  <a:ea typeface="メイリオ" pitchFamily="50" charset="-128"/>
                </a:rPr>
                <a:t>　　</a:t>
              </a:r>
              <a:r>
                <a:rPr lang="ja-JP" altLang="en-US" sz="2000" b="1">
                  <a:solidFill>
                    <a:srgbClr val="FF0000"/>
                  </a:solidFill>
                  <a:latin typeface="メイリオ" pitchFamily="50" charset="-128"/>
                  <a:ea typeface="メイリオ" pitchFamily="50" charset="-128"/>
                </a:rPr>
                <a:t>　</a:t>
              </a:r>
              <a:r>
                <a:rPr lang="ja-JP" altLang="en-US" sz="2000" b="1" smtClean="0">
                  <a:solidFill>
                    <a:srgbClr val="FF0000"/>
                  </a:solidFill>
                  <a:latin typeface="メイリオ" pitchFamily="50" charset="-128"/>
                  <a:ea typeface="メイリオ" pitchFamily="50" charset="-128"/>
                </a:rPr>
                <a:t>約</a:t>
              </a:r>
              <a:r>
                <a:rPr lang="en-US" altLang="ja-JP" sz="2000" b="1" smtClean="0">
                  <a:solidFill>
                    <a:srgbClr val="FF0000"/>
                  </a:solidFill>
                  <a:latin typeface="メイリオ" pitchFamily="50" charset="-128"/>
                  <a:ea typeface="メイリオ" pitchFamily="50" charset="-128"/>
                </a:rPr>
                <a:t>3</a:t>
              </a:r>
              <a:r>
                <a:rPr lang="ja-JP" altLang="en-US" sz="2000" b="1" dirty="0" err="1">
                  <a:solidFill>
                    <a:srgbClr val="FF0000"/>
                  </a:solidFill>
                  <a:latin typeface="メイリオ" pitchFamily="50" charset="-128"/>
                  <a:ea typeface="メイリオ" pitchFamily="50" charset="-128"/>
                </a:rPr>
                <a:t>．</a:t>
              </a:r>
              <a:r>
                <a:rPr lang="en-US" altLang="ja-JP" sz="2000" b="1" dirty="0">
                  <a:solidFill>
                    <a:srgbClr val="FF0000"/>
                  </a:solidFill>
                  <a:latin typeface="メイリオ" pitchFamily="50" charset="-128"/>
                  <a:ea typeface="メイリオ" pitchFamily="50" charset="-128"/>
                </a:rPr>
                <a:t>0</a:t>
              </a:r>
              <a:r>
                <a:rPr lang="ja-JP" altLang="en-US" sz="2000" b="1" dirty="0">
                  <a:solidFill>
                    <a:srgbClr val="FF0000"/>
                  </a:solidFill>
                  <a:latin typeface="メイリオ" pitchFamily="50" charset="-128"/>
                  <a:ea typeface="メイリオ" pitchFamily="50" charset="-128"/>
                </a:rPr>
                <a:t> 万 人　の　増　加</a:t>
              </a:r>
              <a:r>
                <a:rPr lang="ja-JP" altLang="en-US" sz="1050" dirty="0">
                  <a:solidFill>
                    <a:prstClr val="black"/>
                  </a:solidFill>
                  <a:latin typeface="メイリオ" pitchFamily="50" charset="-128"/>
                  <a:ea typeface="メイリオ" pitchFamily="50" charset="-128"/>
                </a:rPr>
                <a:t>（</a:t>
              </a:r>
              <a:r>
                <a:rPr lang="en-US" altLang="ja-JP" sz="1050" dirty="0">
                  <a:solidFill>
                    <a:prstClr val="black"/>
                  </a:solidFill>
                  <a:latin typeface="メイリオ" pitchFamily="50" charset="-128"/>
                  <a:ea typeface="メイリオ" pitchFamily="50" charset="-128"/>
                </a:rPr>
                <a:t>※</a:t>
              </a:r>
              <a:r>
                <a:rPr lang="ja-JP" altLang="en-US" sz="1050" dirty="0">
                  <a:solidFill>
                    <a:prstClr val="black"/>
                  </a:solidFill>
                  <a:latin typeface="メイリオ" pitchFamily="50" charset="-128"/>
                  <a:ea typeface="メイリオ" pitchFamily="50" charset="-128"/>
                </a:rPr>
                <a:t>過去</a:t>
              </a:r>
              <a:r>
                <a:rPr lang="en-US" altLang="ja-JP" sz="1050" dirty="0">
                  <a:solidFill>
                    <a:prstClr val="black"/>
                  </a:solidFill>
                  <a:latin typeface="メイリオ" pitchFamily="50" charset="-128"/>
                  <a:ea typeface="メイリオ" pitchFamily="50" charset="-128"/>
                </a:rPr>
                <a:t>10</a:t>
              </a:r>
              <a:r>
                <a:rPr lang="ja-JP" altLang="en-US" sz="1050" dirty="0">
                  <a:solidFill>
                    <a:prstClr val="black"/>
                  </a:solidFill>
                  <a:latin typeface="メイリオ" pitchFamily="50" charset="-128"/>
                  <a:ea typeface="メイリオ" pitchFamily="50" charset="-128"/>
                </a:rPr>
                <a:t>年間平均）</a:t>
              </a:r>
            </a:p>
            <a:p>
              <a:pPr marL="342900" indent="-342900" algn="ctr"/>
              <a:endParaRPr lang="ja-JP" altLang="en-US" sz="2000" b="1" dirty="0">
                <a:solidFill>
                  <a:srgbClr val="FF0000"/>
                </a:solidFill>
                <a:latin typeface="メイリオ" pitchFamily="50" charset="-128"/>
                <a:ea typeface="メイリオ" pitchFamily="50" charset="-128"/>
              </a:endParaRPr>
            </a:p>
          </p:txBody>
        </p:sp>
      </p:grpSp>
      <p:cxnSp>
        <p:nvCxnSpPr>
          <p:cNvPr id="3084" name="直線コネクタ 43"/>
          <p:cNvCxnSpPr>
            <a:cxnSpLocks noChangeShapeType="1"/>
          </p:cNvCxnSpPr>
          <p:nvPr/>
        </p:nvCxnSpPr>
        <p:spPr bwMode="auto">
          <a:xfrm>
            <a:off x="-39005" y="4050626"/>
            <a:ext cx="9906000" cy="0"/>
          </a:xfrm>
          <a:prstGeom prst="line">
            <a:avLst/>
          </a:prstGeom>
          <a:noFill/>
          <a:ln w="57150" algn="ctr">
            <a:solidFill>
              <a:schemeClr val="tx1"/>
            </a:solidFill>
            <a:prstDash val="sysDash"/>
            <a:round/>
            <a:headEnd/>
            <a:tailEnd/>
          </a:ln>
        </p:spPr>
      </p:cxnSp>
      <p:sp>
        <p:nvSpPr>
          <p:cNvPr id="28" name="角丸四角形 27"/>
          <p:cNvSpPr/>
          <p:nvPr/>
        </p:nvSpPr>
        <p:spPr>
          <a:xfrm>
            <a:off x="726469" y="2819559"/>
            <a:ext cx="1950111" cy="876500"/>
          </a:xfrm>
          <a:prstGeom prst="roundRect">
            <a:avLst/>
          </a:prstGeom>
          <a:solidFill>
            <a:schemeClr val="accent6">
              <a:lumMod val="20000"/>
              <a:lumOff val="80000"/>
            </a:schemeClr>
          </a:solidFill>
          <a:ln w="76200">
            <a:solidFill>
              <a:schemeClr val="accent6">
                <a:lumMod val="50000"/>
              </a:schemeClr>
            </a:solidFill>
          </a:ln>
          <a:effectLst>
            <a:outerShdw blurRad="50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2011(H23)</a:t>
            </a:r>
            <a:r>
              <a:rPr lang="ja-JP" altLang="en-US" dirty="0">
                <a:solidFill>
                  <a:prstClr val="black"/>
                </a:solidFill>
              </a:rPr>
              <a:t>年</a:t>
            </a:r>
            <a:endParaRPr lang="en-US" altLang="ja-JP" dirty="0">
              <a:solidFill>
                <a:prstClr val="black"/>
              </a:solidFill>
            </a:endParaRPr>
          </a:p>
          <a:p>
            <a:pPr algn="ctr"/>
            <a:r>
              <a:rPr lang="ja-JP" altLang="en-US" sz="1600" dirty="0">
                <a:solidFill>
                  <a:prstClr val="black"/>
                </a:solidFill>
              </a:rPr>
              <a:t>看護職員</a:t>
            </a:r>
            <a:endParaRPr lang="en-US" altLang="ja-JP" sz="1600" dirty="0">
              <a:solidFill>
                <a:prstClr val="black"/>
              </a:solidFill>
            </a:endParaRPr>
          </a:p>
          <a:p>
            <a:pPr algn="ctr"/>
            <a:r>
              <a:rPr lang="ja-JP" altLang="en-US" sz="1600" dirty="0">
                <a:solidFill>
                  <a:prstClr val="black"/>
                </a:solidFill>
              </a:rPr>
              <a:t>約１５０万人</a:t>
            </a:r>
          </a:p>
        </p:txBody>
      </p:sp>
      <p:sp>
        <p:nvSpPr>
          <p:cNvPr id="29" name="角丸四角形 28"/>
          <p:cNvSpPr/>
          <p:nvPr/>
        </p:nvSpPr>
        <p:spPr>
          <a:xfrm>
            <a:off x="6642506" y="2748775"/>
            <a:ext cx="2340260" cy="1008112"/>
          </a:xfrm>
          <a:prstGeom prst="roundRect">
            <a:avLst/>
          </a:prstGeom>
          <a:solidFill>
            <a:schemeClr val="accent6">
              <a:lumMod val="20000"/>
              <a:lumOff val="80000"/>
            </a:schemeClr>
          </a:solidFill>
          <a:ln w="76200">
            <a:solidFill>
              <a:schemeClr val="accent6">
                <a:lumMod val="50000"/>
              </a:schemeClr>
            </a:solidFill>
          </a:ln>
          <a:effectLst>
            <a:outerShdw blurRad="508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2025(H37)</a:t>
            </a:r>
            <a:r>
              <a:rPr lang="ja-JP" altLang="en-US" dirty="0">
                <a:solidFill>
                  <a:prstClr val="black"/>
                </a:solidFill>
              </a:rPr>
              <a:t>年</a:t>
            </a:r>
            <a:endParaRPr lang="en-US" altLang="ja-JP" dirty="0">
              <a:solidFill>
                <a:prstClr val="black"/>
              </a:solidFill>
            </a:endParaRPr>
          </a:p>
          <a:p>
            <a:pPr algn="ctr"/>
            <a:r>
              <a:rPr lang="ja-JP" altLang="en-US" dirty="0">
                <a:solidFill>
                  <a:prstClr val="black"/>
                </a:solidFill>
              </a:rPr>
              <a:t>看護職員</a:t>
            </a:r>
            <a:endParaRPr lang="en-US" altLang="ja-JP" dirty="0">
              <a:solidFill>
                <a:prstClr val="black"/>
              </a:solidFill>
            </a:endParaRPr>
          </a:p>
          <a:p>
            <a:pPr algn="ctr"/>
            <a:r>
              <a:rPr lang="ja-JP" altLang="en-US" dirty="0">
                <a:solidFill>
                  <a:prstClr val="black"/>
                </a:solidFill>
              </a:rPr>
              <a:t>約２００万人</a:t>
            </a:r>
          </a:p>
        </p:txBody>
      </p:sp>
      <p:sp>
        <p:nvSpPr>
          <p:cNvPr id="31" name="右矢印 30"/>
          <p:cNvSpPr/>
          <p:nvPr/>
        </p:nvSpPr>
        <p:spPr>
          <a:xfrm>
            <a:off x="2690671" y="2858147"/>
            <a:ext cx="3887005" cy="648072"/>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latin typeface="HGP創英角ﾎﾟｯﾌﾟ体" pitchFamily="50" charset="-128"/>
                <a:ea typeface="ＤＦ特太ゴシック体" pitchFamily="1" charset="-128"/>
              </a:rPr>
              <a:t>医療・介護サービス提供の改革</a:t>
            </a:r>
          </a:p>
        </p:txBody>
      </p:sp>
      <p:sp>
        <p:nvSpPr>
          <p:cNvPr id="32" name="下矢印吹き出し 31"/>
          <p:cNvSpPr/>
          <p:nvPr/>
        </p:nvSpPr>
        <p:spPr>
          <a:xfrm>
            <a:off x="740534" y="1937561"/>
            <a:ext cx="8242232" cy="1008112"/>
          </a:xfrm>
          <a:prstGeom prst="downArrowCallout">
            <a:avLst>
              <a:gd name="adj1" fmla="val 25000"/>
              <a:gd name="adj2" fmla="val 61791"/>
              <a:gd name="adj3" fmla="val 25000"/>
              <a:gd name="adj4" fmla="val 6497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itchFamily="50" charset="-128"/>
                <a:ea typeface="メイリオ" pitchFamily="50" charset="-128"/>
              </a:rPr>
              <a:t>■社会保障・税一体改革による看護職員の必要数　約１５年で　＋５０万人</a:t>
            </a:r>
            <a:endParaRPr lang="en-US" altLang="ja-JP" sz="1600" dirty="0">
              <a:solidFill>
                <a:prstClr val="black"/>
              </a:solidFill>
              <a:latin typeface="メイリオ" pitchFamily="50" charset="-128"/>
              <a:ea typeface="メイリオ" pitchFamily="50" charset="-128"/>
            </a:endParaRPr>
          </a:p>
          <a:p>
            <a:r>
              <a:rPr lang="ja-JP" altLang="en-US" sz="1600" dirty="0">
                <a:solidFill>
                  <a:prstClr val="black"/>
                </a:solidFill>
                <a:latin typeface="メイリオ" pitchFamily="50" charset="-128"/>
                <a:ea typeface="メイリオ" pitchFamily="50" charset="-128"/>
              </a:rPr>
              <a:t>■少子化が進む中、抜本的な看護職員確保対策が不可欠</a:t>
            </a:r>
          </a:p>
        </p:txBody>
      </p:sp>
      <p:sp>
        <p:nvSpPr>
          <p:cNvPr id="33" name="額縁 32"/>
          <p:cNvSpPr/>
          <p:nvPr/>
        </p:nvSpPr>
        <p:spPr>
          <a:xfrm>
            <a:off x="0" y="2"/>
            <a:ext cx="9906000" cy="548680"/>
          </a:xfrm>
          <a:prstGeom prst="bevel">
            <a:avLst/>
          </a:prstGeom>
          <a:solidFill>
            <a:schemeClr val="accent2">
              <a:lumMod val="20000"/>
              <a:lumOff val="80000"/>
            </a:schemeClr>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lIns="95759" tIns="47880" rIns="95759" bIns="47880" anchor="ctr"/>
          <a:lstStyle/>
          <a:p>
            <a:pPr algn="ctr">
              <a:defRPr/>
            </a:pPr>
            <a:r>
              <a:rPr lang="ja-JP" altLang="en-US" sz="1900" b="1" dirty="0">
                <a:solidFill>
                  <a:prstClr val="black"/>
                </a:solidFill>
                <a:latin typeface="HG丸ｺﾞｼｯｸM-PRO" pitchFamily="50" charset="-128"/>
                <a:ea typeface="HG丸ｺﾞｼｯｸM-PRO" pitchFamily="50" charset="-128"/>
              </a:rPr>
              <a:t>「新たな看護職員確保に向けた総合的な対策」の必要性</a:t>
            </a:r>
          </a:p>
        </p:txBody>
      </p:sp>
      <p:sp>
        <p:nvSpPr>
          <p:cNvPr id="22" name="雲形吹き出し 21"/>
          <p:cNvSpPr/>
          <p:nvPr/>
        </p:nvSpPr>
        <p:spPr>
          <a:xfrm>
            <a:off x="7270899" y="5035607"/>
            <a:ext cx="2445367" cy="908839"/>
          </a:xfrm>
          <a:prstGeom prst="cloudCallout">
            <a:avLst>
              <a:gd name="adj1" fmla="val -74419"/>
              <a:gd name="adj2" fmla="val 822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prstClr val="black"/>
                </a:solidFill>
                <a:latin typeface="メイリオ" pitchFamily="50" charset="-128"/>
                <a:ea typeface="メイリオ" pitchFamily="50" charset="-128"/>
                <a:cs typeface="メイリオ" pitchFamily="50" charset="-128"/>
              </a:rPr>
              <a:t>少子化の進展で、今後、この水準維持のためには何らかの対策が必要</a:t>
            </a:r>
            <a:endParaRPr lang="en-US" altLang="ja-JP" sz="1100" dirty="0">
              <a:solidFill>
                <a:prstClr val="black"/>
              </a:solidFill>
              <a:latin typeface="メイリオ" pitchFamily="50" charset="-128"/>
              <a:ea typeface="メイリオ" pitchFamily="50" charset="-128"/>
              <a:cs typeface="メイリオ" pitchFamily="50" charset="-128"/>
            </a:endParaRPr>
          </a:p>
        </p:txBody>
      </p:sp>
      <p:sp>
        <p:nvSpPr>
          <p:cNvPr id="23" name="角丸四角形吹き出し 22"/>
          <p:cNvSpPr/>
          <p:nvPr/>
        </p:nvSpPr>
        <p:spPr>
          <a:xfrm>
            <a:off x="3548169" y="3393865"/>
            <a:ext cx="2016223" cy="604399"/>
          </a:xfrm>
          <a:prstGeom prst="wedgeRoundRectCallout">
            <a:avLst>
              <a:gd name="adj1" fmla="val -31318"/>
              <a:gd name="adj2" fmla="val -642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メイリオ" pitchFamily="50" charset="-128"/>
                <a:ea typeface="メイリオ" pitchFamily="50" charset="-128"/>
              </a:rPr>
              <a:t>質の向上に向けたマンパワー増</a:t>
            </a:r>
          </a:p>
        </p:txBody>
      </p:sp>
      <p:sp>
        <p:nvSpPr>
          <p:cNvPr id="25" name="角丸四角形 24"/>
          <p:cNvSpPr/>
          <p:nvPr/>
        </p:nvSpPr>
        <p:spPr>
          <a:xfrm>
            <a:off x="1" y="906715"/>
            <a:ext cx="9866994" cy="333696"/>
          </a:xfrm>
          <a:prstGeom prst="roundRect">
            <a:avLst>
              <a:gd name="adj" fmla="val 13824"/>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○偏在等を背景とした、「看護職員不足」についての医療現場の指摘</a:t>
            </a:r>
          </a:p>
        </p:txBody>
      </p:sp>
      <p:sp>
        <p:nvSpPr>
          <p:cNvPr id="24" name="角丸四角形 23"/>
          <p:cNvSpPr/>
          <p:nvPr/>
        </p:nvSpPr>
        <p:spPr>
          <a:xfrm>
            <a:off x="-7992" y="1212336"/>
            <a:ext cx="9874989" cy="333701"/>
          </a:xfrm>
          <a:prstGeom prst="roundRect">
            <a:avLst>
              <a:gd name="adj" fmla="val 13824"/>
            </a:avLst>
          </a:prstGeom>
          <a:solidFill>
            <a:srgbClr val="FFCC99"/>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メイリオ" pitchFamily="50" charset="-128"/>
                <a:ea typeface="メイリオ" pitchFamily="50" charset="-128"/>
                <a:cs typeface="メイリオ" pitchFamily="50" charset="-128"/>
              </a:rPr>
              <a:t>○夜勤・交代制勤務など厳しい勤務環境とワークライフバランス確保の必要性</a:t>
            </a:r>
          </a:p>
        </p:txBody>
      </p:sp>
      <p:sp>
        <p:nvSpPr>
          <p:cNvPr id="4" name="正方形/長方形 3"/>
          <p:cNvSpPr/>
          <p:nvPr/>
        </p:nvSpPr>
        <p:spPr>
          <a:xfrm>
            <a:off x="28136" y="548744"/>
            <a:ext cx="3809466" cy="358027"/>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メイリオ" pitchFamily="50" charset="-128"/>
                <a:ea typeface="メイリオ" pitchFamily="50" charset="-128"/>
                <a:cs typeface="メイリオ" pitchFamily="50" charset="-128"/>
              </a:rPr>
              <a:t>看護職員を取り巻く現状と課題</a:t>
            </a:r>
          </a:p>
        </p:txBody>
      </p:sp>
      <p:sp>
        <p:nvSpPr>
          <p:cNvPr id="26" name="星 32 25"/>
          <p:cNvSpPr/>
          <p:nvPr/>
        </p:nvSpPr>
        <p:spPr>
          <a:xfrm>
            <a:off x="3219917" y="4062364"/>
            <a:ext cx="3391559"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離職防止・定着促進</a:t>
            </a:r>
          </a:p>
        </p:txBody>
      </p:sp>
      <p:sp>
        <p:nvSpPr>
          <p:cNvPr id="27" name="星 32 26"/>
          <p:cNvSpPr/>
          <p:nvPr/>
        </p:nvSpPr>
        <p:spPr>
          <a:xfrm>
            <a:off x="260916" y="5884872"/>
            <a:ext cx="2732304"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新規養成の拡大</a:t>
            </a:r>
          </a:p>
        </p:txBody>
      </p:sp>
      <p:sp>
        <p:nvSpPr>
          <p:cNvPr id="30" name="星 32 29"/>
          <p:cNvSpPr/>
          <p:nvPr/>
        </p:nvSpPr>
        <p:spPr>
          <a:xfrm>
            <a:off x="7432527" y="5754206"/>
            <a:ext cx="2094687" cy="345735"/>
          </a:xfrm>
          <a:prstGeom prst="star32">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ea typeface="ＤＦ特太ゴシック体" pitchFamily="1" charset="-128"/>
              </a:rPr>
              <a:t>復職支援</a:t>
            </a:r>
          </a:p>
        </p:txBody>
      </p:sp>
      <p:sp>
        <p:nvSpPr>
          <p:cNvPr id="3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50</a:t>
            </a:fld>
            <a:endParaRPr kumimoji="1" lang="ja-JP" altLang="en-US" sz="2000" dirty="0">
              <a:solidFill>
                <a:schemeClr val="tx1"/>
              </a:solidFill>
            </a:endParaRPr>
          </a:p>
        </p:txBody>
      </p:sp>
      <p:sp>
        <p:nvSpPr>
          <p:cNvPr id="37" name="ドーナツ 36"/>
          <p:cNvSpPr/>
          <p:nvPr/>
        </p:nvSpPr>
        <p:spPr>
          <a:xfrm>
            <a:off x="3829321" y="3962069"/>
            <a:ext cx="2131791" cy="475043"/>
          </a:xfrm>
          <a:prstGeom prst="donut">
            <a:avLst>
              <a:gd name="adj" fmla="val 0"/>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
        <p:nvSpPr>
          <p:cNvPr id="38" name="ドーナツ 37"/>
          <p:cNvSpPr/>
          <p:nvPr/>
        </p:nvSpPr>
        <p:spPr>
          <a:xfrm>
            <a:off x="7617296" y="5733256"/>
            <a:ext cx="1737453" cy="411098"/>
          </a:xfrm>
          <a:prstGeom prst="donut">
            <a:avLst>
              <a:gd name="adj" fmla="val 0"/>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p14="http://schemas.microsoft.com/office/powerpoint/2010/main" val="28033017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sentaku_iron.png"/>
          <p:cNvPicPr>
            <a:picLocks noChangeAspect="1"/>
          </p:cNvPicPr>
          <p:nvPr/>
        </p:nvPicPr>
        <p:blipFill>
          <a:blip r:embed="rId3" cstate="print"/>
          <a:stretch>
            <a:fillRect/>
          </a:stretch>
        </p:blipFill>
        <p:spPr>
          <a:xfrm>
            <a:off x="8389121" y="5712959"/>
            <a:ext cx="1130554" cy="1172426"/>
          </a:xfrm>
          <a:prstGeom prst="rect">
            <a:avLst/>
          </a:prstGeom>
        </p:spPr>
      </p:pic>
      <p:pic>
        <p:nvPicPr>
          <p:cNvPr id="4098" name="Picture 3" descr="C:\Users\KHHQT\AppData\Local\Microsoft\Windows\Temporary Internet Files\Content.IE5\DCT1ZLTY\MC900349229[1].wmf"/>
          <p:cNvPicPr>
            <a:picLocks noChangeAspect="1" noChangeArrowheads="1"/>
          </p:cNvPicPr>
          <p:nvPr/>
        </p:nvPicPr>
        <p:blipFill>
          <a:blip r:embed="rId4" cstate="print"/>
          <a:srcRect/>
          <a:stretch>
            <a:fillRect/>
          </a:stretch>
        </p:blipFill>
        <p:spPr bwMode="auto">
          <a:xfrm>
            <a:off x="23735" y="2321725"/>
            <a:ext cx="3080146" cy="2139950"/>
          </a:xfrm>
          <a:prstGeom prst="rect">
            <a:avLst/>
          </a:prstGeom>
          <a:noFill/>
          <a:ln w="9525">
            <a:noFill/>
            <a:miter lim="800000"/>
            <a:headEnd/>
            <a:tailEnd/>
          </a:ln>
        </p:spPr>
      </p:pic>
      <p:pic>
        <p:nvPicPr>
          <p:cNvPr id="4099" name="Picture 4" descr="C:\Users\KHHQT\AppData\Local\Microsoft\Windows\Temporary Internet Files\Content.IE5\0H6F3OR3\MC900349199[1].wmf"/>
          <p:cNvPicPr>
            <a:picLocks noChangeAspect="1" noChangeArrowheads="1"/>
          </p:cNvPicPr>
          <p:nvPr/>
        </p:nvPicPr>
        <p:blipFill>
          <a:blip r:embed="rId5" cstate="print"/>
          <a:srcRect/>
          <a:stretch>
            <a:fillRect/>
          </a:stretch>
        </p:blipFill>
        <p:spPr bwMode="auto">
          <a:xfrm>
            <a:off x="6164870" y="2489784"/>
            <a:ext cx="3667351" cy="1971892"/>
          </a:xfrm>
          <a:prstGeom prst="rect">
            <a:avLst/>
          </a:prstGeom>
          <a:noFill/>
          <a:ln w="9525">
            <a:noFill/>
            <a:miter lim="800000"/>
            <a:headEnd/>
            <a:tailEnd/>
          </a:ln>
        </p:spPr>
      </p:pic>
      <p:pic>
        <p:nvPicPr>
          <p:cNvPr id="4100" name="Picture 10" descr="C:\Users\KHHQT\AppData\Local\Microsoft\Windows\Temporary Internet Files\Content.IE5\DCT1ZLTY\MC900446070[1].wmf"/>
          <p:cNvPicPr>
            <a:picLocks noChangeAspect="1" noChangeArrowheads="1"/>
          </p:cNvPicPr>
          <p:nvPr/>
        </p:nvPicPr>
        <p:blipFill>
          <a:blip r:embed="rId6" cstate="print"/>
          <a:srcRect/>
          <a:stretch>
            <a:fillRect/>
          </a:stretch>
        </p:blipFill>
        <p:spPr bwMode="auto">
          <a:xfrm>
            <a:off x="8676537" y="3262500"/>
            <a:ext cx="805885" cy="1323182"/>
          </a:xfrm>
          <a:prstGeom prst="rect">
            <a:avLst/>
          </a:prstGeom>
          <a:noFill/>
          <a:ln w="9525">
            <a:noFill/>
            <a:miter lim="800000"/>
            <a:headEnd/>
            <a:tailEnd/>
          </a:ln>
        </p:spPr>
      </p:pic>
      <p:sp>
        <p:nvSpPr>
          <p:cNvPr id="4" name="直方体 3"/>
          <p:cNvSpPr/>
          <p:nvPr/>
        </p:nvSpPr>
        <p:spPr>
          <a:xfrm>
            <a:off x="156164" y="2394962"/>
            <a:ext cx="2556171" cy="421950"/>
          </a:xfrm>
          <a:prstGeom prst="cube">
            <a:avLst>
              <a:gd name="adj" fmla="val 6804"/>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solidFill>
                  <a:prstClr val="black"/>
                </a:solidFill>
                <a:latin typeface="メイリオ" pitchFamily="50" charset="-128"/>
                <a:ea typeface="メイリオ" pitchFamily="50" charset="-128"/>
              </a:rPr>
              <a:t>ナースセンター</a:t>
            </a:r>
            <a:endParaRPr lang="ja-JP" altLang="en-US" sz="2000" b="1" dirty="0">
              <a:solidFill>
                <a:prstClr val="black"/>
              </a:solidFill>
              <a:latin typeface="メイリオ" pitchFamily="50" charset="-128"/>
              <a:ea typeface="メイリオ" pitchFamily="50" charset="-128"/>
            </a:endParaRPr>
          </a:p>
        </p:txBody>
      </p:sp>
      <p:sp>
        <p:nvSpPr>
          <p:cNvPr id="16" name="円柱 15"/>
          <p:cNvSpPr/>
          <p:nvPr/>
        </p:nvSpPr>
        <p:spPr bwMode="auto">
          <a:xfrm>
            <a:off x="2159077" y="2902931"/>
            <a:ext cx="1871133" cy="1439862"/>
          </a:xfrm>
          <a:prstGeom prst="can">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wrap="none" anchor="ctr"/>
          <a:lstStyle/>
          <a:p>
            <a:pPr>
              <a:defRPr/>
            </a:pPr>
            <a:r>
              <a:rPr lang="ja-JP" altLang="en-US" sz="1600" b="1" dirty="0" smtClean="0">
                <a:solidFill>
                  <a:prstClr val="black"/>
                </a:solidFill>
                <a:latin typeface="メイリオ" pitchFamily="50" charset="-128"/>
                <a:ea typeface="メイリオ" pitchFamily="50" charset="-128"/>
              </a:rPr>
              <a:t>届出データベース</a:t>
            </a:r>
            <a:endParaRPr lang="ja-JP" altLang="en-US" sz="1600" b="1" dirty="0">
              <a:solidFill>
                <a:prstClr val="black"/>
              </a:solidFill>
              <a:latin typeface="メイリオ" pitchFamily="50" charset="-128"/>
              <a:ea typeface="メイリオ" pitchFamily="50" charset="-128"/>
            </a:endParaRPr>
          </a:p>
        </p:txBody>
      </p:sp>
      <p:sp>
        <p:nvSpPr>
          <p:cNvPr id="4104" name="下矢印 16"/>
          <p:cNvSpPr>
            <a:spLocks noChangeArrowheads="1"/>
          </p:cNvSpPr>
          <p:nvPr/>
        </p:nvSpPr>
        <p:spPr bwMode="auto">
          <a:xfrm>
            <a:off x="8553400" y="4602390"/>
            <a:ext cx="937286" cy="1152127"/>
          </a:xfrm>
          <a:prstGeom prst="downArrow">
            <a:avLst>
              <a:gd name="adj1" fmla="val 50000"/>
              <a:gd name="adj2" fmla="val 49964"/>
            </a:avLst>
          </a:prstGeom>
          <a:solidFill>
            <a:schemeClr val="bg1"/>
          </a:solidFill>
          <a:ln w="57150" algn="ctr">
            <a:solidFill>
              <a:schemeClr val="tx1"/>
            </a:solidFill>
            <a:round/>
            <a:headEnd/>
            <a:tailEnd/>
          </a:ln>
        </p:spPr>
        <p:txBody>
          <a:bodyPr wrap="none" anchor="ctr"/>
          <a:lstStyle/>
          <a:p>
            <a:r>
              <a:rPr lang="ja-JP" altLang="en-US" b="1" dirty="0">
                <a:solidFill>
                  <a:prstClr val="black"/>
                </a:solidFill>
                <a:latin typeface="ＤＦ特太ゴシック体" panose="020B0509000000000000" pitchFamily="49" charset="-128"/>
                <a:ea typeface="ＤＦ特太ゴシック体" panose="020B0509000000000000" pitchFamily="49" charset="-128"/>
              </a:rPr>
              <a:t>離</a:t>
            </a:r>
            <a:endParaRPr lang="en-US" altLang="ja-JP" b="1" dirty="0">
              <a:solidFill>
                <a:prstClr val="black"/>
              </a:solidFill>
              <a:latin typeface="ＤＦ特太ゴシック体" panose="020B0509000000000000" pitchFamily="49" charset="-128"/>
              <a:ea typeface="ＤＦ特太ゴシック体" panose="020B0509000000000000" pitchFamily="49" charset="-128"/>
            </a:endParaRPr>
          </a:p>
          <a:p>
            <a:r>
              <a:rPr lang="ja-JP" altLang="en-US" b="1" dirty="0">
                <a:solidFill>
                  <a:prstClr val="black"/>
                </a:solidFill>
                <a:latin typeface="ＤＦ特太ゴシック体" panose="020B0509000000000000" pitchFamily="49" charset="-128"/>
                <a:ea typeface="ＤＦ特太ゴシック体" panose="020B0509000000000000" pitchFamily="49" charset="-128"/>
              </a:rPr>
              <a:t>職</a:t>
            </a:r>
          </a:p>
        </p:txBody>
      </p:sp>
      <p:sp>
        <p:nvSpPr>
          <p:cNvPr id="20" name="屈折矢印 19"/>
          <p:cNvSpPr/>
          <p:nvPr/>
        </p:nvSpPr>
        <p:spPr bwMode="auto">
          <a:xfrm rot="5400000">
            <a:off x="2446289" y="2357775"/>
            <a:ext cx="2423708" cy="6631517"/>
          </a:xfrm>
          <a:prstGeom prst="bentUpArrow">
            <a:avLst>
              <a:gd name="adj1" fmla="val 13469"/>
              <a:gd name="adj2" fmla="val 1343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dirty="0">
              <a:solidFill>
                <a:prstClr val="black"/>
              </a:solidFill>
            </a:endParaRPr>
          </a:p>
        </p:txBody>
      </p:sp>
      <p:sp>
        <p:nvSpPr>
          <p:cNvPr id="4108" name="テキスト ボックス 20"/>
          <p:cNvSpPr txBox="1">
            <a:spLocks noChangeArrowheads="1"/>
          </p:cNvSpPr>
          <p:nvPr/>
        </p:nvSpPr>
        <p:spPr bwMode="auto">
          <a:xfrm>
            <a:off x="835708" y="6409405"/>
            <a:ext cx="4837773" cy="369332"/>
          </a:xfrm>
          <a:prstGeom prst="rect">
            <a:avLst/>
          </a:prstGeom>
          <a:noFill/>
          <a:ln w="9525">
            <a:noFill/>
            <a:miter lim="800000"/>
            <a:headEnd/>
            <a:tailEnd/>
          </a:ln>
        </p:spPr>
        <p:txBody>
          <a:bodyPr>
            <a:spAutoFit/>
          </a:bodyPr>
          <a:lstStyle/>
          <a:p>
            <a:r>
              <a:rPr lang="ja-JP" altLang="en-US" b="1" dirty="0">
                <a:solidFill>
                  <a:prstClr val="black"/>
                </a:solidFill>
                <a:latin typeface="メイリオ" pitchFamily="50" charset="-128"/>
                <a:ea typeface="メイリオ" pitchFamily="50" charset="-128"/>
              </a:rPr>
              <a:t>総合的</a:t>
            </a:r>
            <a:r>
              <a:rPr lang="ja-JP" altLang="en-US" b="1" dirty="0" smtClean="0">
                <a:solidFill>
                  <a:prstClr val="black"/>
                </a:solidFill>
                <a:latin typeface="メイリオ" pitchFamily="50" charset="-128"/>
                <a:ea typeface="メイリオ" pitchFamily="50" charset="-128"/>
              </a:rPr>
              <a:t>な復職支援、</a:t>
            </a:r>
            <a:r>
              <a:rPr lang="ja-JP" altLang="en-US" b="1" dirty="0">
                <a:solidFill>
                  <a:prstClr val="black"/>
                </a:solidFill>
                <a:latin typeface="メイリオ" pitchFamily="50" charset="-128"/>
                <a:ea typeface="メイリオ" pitchFamily="50" charset="-128"/>
              </a:rPr>
              <a:t>潜在化予防</a:t>
            </a:r>
          </a:p>
        </p:txBody>
      </p:sp>
      <p:sp>
        <p:nvSpPr>
          <p:cNvPr id="22" name="下矢印吹き出し 21"/>
          <p:cNvSpPr/>
          <p:nvPr/>
        </p:nvSpPr>
        <p:spPr bwMode="auto">
          <a:xfrm>
            <a:off x="506517" y="4461675"/>
            <a:ext cx="6606733" cy="1947730"/>
          </a:xfrm>
          <a:prstGeom prst="downArrowCallout">
            <a:avLst>
              <a:gd name="adj1" fmla="val 25000"/>
              <a:gd name="adj2" fmla="val 33418"/>
              <a:gd name="adj3" fmla="val 9357"/>
              <a:gd name="adj4" fmla="val 83569"/>
            </a:avLst>
          </a:prstGeom>
          <a:solidFill>
            <a:schemeClr val="bg1"/>
          </a:solidFill>
          <a:ln w="76200" cap="flat" cmpd="sng" algn="ctr">
            <a:solidFill>
              <a:schemeClr val="tx1"/>
            </a:solidFill>
            <a:prstDash val="solid"/>
            <a:round/>
            <a:headEnd type="none" w="med" len="med"/>
            <a:tailEnd type="none" w="med" len="med"/>
          </a:ln>
          <a:effectLst/>
        </p:spPr>
        <p:txBody>
          <a:bodyPr wrap="none" anchor="ctr">
            <a:normAutofit fontScale="92500" lnSpcReduction="10000"/>
          </a:bodyPr>
          <a:lstStyle/>
          <a:p>
            <a:pPr>
              <a:defRPr/>
            </a:pPr>
            <a:r>
              <a:rPr lang="ja-JP" altLang="en-US" b="1" dirty="0" smtClean="0">
                <a:solidFill>
                  <a:prstClr val="black"/>
                </a:solidFill>
                <a:latin typeface="メイリオ" pitchFamily="50" charset="-128"/>
                <a:ea typeface="メイリオ" pitchFamily="50" charset="-128"/>
              </a:rPr>
              <a:t>ナースセンターの提供サービスの充実・改善</a:t>
            </a:r>
            <a:endParaRPr lang="en-US" altLang="ja-JP" b="1" dirty="0" smtClean="0">
              <a:solidFill>
                <a:prstClr val="black"/>
              </a:solidFill>
              <a:latin typeface="メイリオ" pitchFamily="50" charset="-128"/>
              <a:ea typeface="メイリオ"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○メール等による情報提供など</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「求職者」になる前の段階から総合的な</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○就職斡旋と復職研修の一体的実施など</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「ニーズに合ったきめ細やかな</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○ハローワークや地域の医療機関</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の連携、サテライト展開等の</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体制強化</a:t>
            </a:r>
            <a:endParaRPr lang="en-US" altLang="ja-JP" sz="16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10" name="左カーブ矢印 22"/>
          <p:cNvSpPr>
            <a:spLocks noChangeArrowheads="1"/>
          </p:cNvSpPr>
          <p:nvPr/>
        </p:nvSpPr>
        <p:spPr bwMode="auto">
          <a:xfrm rot="10800000">
            <a:off x="7113240" y="3825304"/>
            <a:ext cx="1342482" cy="2706136"/>
          </a:xfrm>
          <a:prstGeom prst="curvedLeftArrow">
            <a:avLst>
              <a:gd name="adj1" fmla="val 24997"/>
              <a:gd name="adj2" fmla="val 51644"/>
              <a:gd name="adj3" fmla="val 25000"/>
            </a:avLst>
          </a:prstGeom>
          <a:solidFill>
            <a:schemeClr val="bg1"/>
          </a:solidFill>
          <a:ln w="57150" algn="ctr">
            <a:solidFill>
              <a:schemeClr val="tx1"/>
            </a:solidFill>
            <a:round/>
            <a:headEnd/>
            <a:tailEnd/>
          </a:ln>
        </p:spPr>
        <p:txBody>
          <a:bodyPr wrap="none" anchor="ctr"/>
          <a:lstStyle/>
          <a:p>
            <a:endParaRPr lang="ja-JP" altLang="en-US">
              <a:solidFill>
                <a:prstClr val="black"/>
              </a:solidFill>
            </a:endParaRPr>
          </a:p>
        </p:txBody>
      </p:sp>
      <p:sp>
        <p:nvSpPr>
          <p:cNvPr id="4111" name="左矢印 24"/>
          <p:cNvSpPr>
            <a:spLocks noChangeArrowheads="1"/>
          </p:cNvSpPr>
          <p:nvPr/>
        </p:nvSpPr>
        <p:spPr bwMode="auto">
          <a:xfrm>
            <a:off x="4077924" y="3262507"/>
            <a:ext cx="4500024" cy="720725"/>
          </a:xfrm>
          <a:prstGeom prst="leftArrow">
            <a:avLst>
              <a:gd name="adj1" fmla="val 50000"/>
              <a:gd name="adj2" fmla="val 49948"/>
            </a:avLst>
          </a:prstGeom>
          <a:solidFill>
            <a:schemeClr val="bg1"/>
          </a:solidFill>
          <a:ln w="76200" algn="ctr">
            <a:solidFill>
              <a:schemeClr val="tx1"/>
            </a:solidFill>
            <a:round/>
            <a:headEnd/>
            <a:tailEnd/>
          </a:ln>
        </p:spPr>
        <p:txBody>
          <a:bodyPr wrap="none"/>
          <a:lstStyle/>
          <a:p>
            <a:pPr algn="ctr"/>
            <a:r>
              <a:rPr lang="ja-JP" altLang="en-US" b="1" dirty="0" smtClean="0">
                <a:solidFill>
                  <a:prstClr val="black"/>
                </a:solidFill>
                <a:latin typeface="メイリオ" pitchFamily="50" charset="-128"/>
                <a:ea typeface="メイリオ" pitchFamily="50" charset="-128"/>
              </a:rPr>
              <a:t>離職時等の「届出」</a:t>
            </a:r>
            <a:r>
              <a:rPr lang="ja-JP" altLang="en-US" b="1" dirty="0">
                <a:solidFill>
                  <a:prstClr val="black"/>
                </a:solidFill>
                <a:latin typeface="メイリオ" pitchFamily="50" charset="-128"/>
                <a:ea typeface="メイリオ" pitchFamily="50" charset="-128"/>
              </a:rPr>
              <a:t>努力</a:t>
            </a:r>
            <a:r>
              <a:rPr lang="ja-JP" altLang="en-US" b="1" dirty="0" smtClean="0">
                <a:solidFill>
                  <a:prstClr val="black"/>
                </a:solidFill>
                <a:latin typeface="メイリオ" pitchFamily="50" charset="-128"/>
                <a:ea typeface="メイリオ" pitchFamily="50" charset="-128"/>
              </a:rPr>
              <a:t>義務</a:t>
            </a:r>
            <a:endParaRPr lang="ja-JP" altLang="en-US" b="1" dirty="0">
              <a:solidFill>
                <a:prstClr val="black"/>
              </a:solidFill>
              <a:latin typeface="メイリオ" pitchFamily="50" charset="-128"/>
              <a:ea typeface="メイリオ" pitchFamily="50" charset="-128"/>
            </a:endParaRPr>
          </a:p>
        </p:txBody>
      </p:sp>
      <p:sp>
        <p:nvSpPr>
          <p:cNvPr id="17" name="テキスト ボックス 16"/>
          <p:cNvSpPr txBox="1"/>
          <p:nvPr/>
        </p:nvSpPr>
        <p:spPr>
          <a:xfrm>
            <a:off x="7508373" y="4744564"/>
            <a:ext cx="461665" cy="1368152"/>
          </a:xfrm>
          <a:prstGeom prst="rect">
            <a:avLst/>
          </a:prstGeom>
          <a:noFill/>
        </p:spPr>
        <p:txBody>
          <a:bodyPr vert="eaVert" wrap="square" rtlCol="0">
            <a:spAutoFit/>
          </a:bodyPr>
          <a:lstStyle/>
          <a:p>
            <a:r>
              <a:rPr lang="ja-JP" altLang="en-US" b="1" dirty="0" smtClean="0">
                <a:solidFill>
                  <a:prstClr val="black"/>
                </a:solidFill>
                <a:latin typeface="メイリオ" pitchFamily="50" charset="-128"/>
                <a:ea typeface="メイリオ" pitchFamily="50" charset="-128"/>
              </a:rPr>
              <a:t>円滑な復職</a:t>
            </a:r>
            <a:endParaRPr lang="ja-JP" altLang="en-US" b="1" dirty="0">
              <a:solidFill>
                <a:prstClr val="black"/>
              </a:solidFill>
              <a:latin typeface="メイリオ" pitchFamily="50" charset="-128"/>
              <a:ea typeface="メイリオ" pitchFamily="50" charset="-128"/>
            </a:endParaRPr>
          </a:p>
        </p:txBody>
      </p:sp>
      <p:sp>
        <p:nvSpPr>
          <p:cNvPr id="27" name="正方形/長方形 26"/>
          <p:cNvSpPr/>
          <p:nvPr/>
        </p:nvSpPr>
        <p:spPr>
          <a:xfrm>
            <a:off x="156164" y="620688"/>
            <a:ext cx="9549365" cy="1631216"/>
          </a:xfrm>
          <a:prstGeom prst="rect">
            <a:avLst/>
          </a:prstGeom>
          <a:ln w="25400">
            <a:solidFill>
              <a:schemeClr val="tx2">
                <a:lumMod val="60000"/>
                <a:lumOff val="40000"/>
              </a:schemeClr>
            </a:solidFill>
          </a:ln>
        </p:spPr>
        <p:txBody>
          <a:bodyPr wrap="square">
            <a:spAutoFit/>
          </a:bodyPr>
          <a:lstStyle/>
          <a:p>
            <a:pPr algn="just"/>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都道府県ナースセンターが中心となって、看護職員の復職支援の強化を図るため</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看護師</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等免許保持者について一定の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の届出制度を創設し、離職者の把握</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を徹底</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ナースセンターが、離職後も一定の「</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つながり</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」を確保し</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、求職者になる前の段階から</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lgn="just">
              <a:spcBef>
                <a:spcPts val="600"/>
              </a:spcBef>
              <a:tabLst>
                <a:tab pos="627063" algn="l"/>
              </a:tabLst>
            </a:pP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効果的・総合的な支援を実施できるようナースセンターの業務を充実・改善。</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just">
              <a:spcBef>
                <a:spcPts val="600"/>
              </a:spcBef>
            </a:pP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支援体制を強化するための委託制度やその前提となる守秘義務規定等関連規定を整備。</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314654" y="71056"/>
            <a:ext cx="9205023" cy="424014"/>
          </a:xfrm>
          <a:prstGeom prst="rect">
            <a:avLst/>
          </a:prstGeom>
          <a:solidFill>
            <a:srgbClr val="FFFF00">
              <a:alpha val="30000"/>
            </a:srgbClr>
          </a:solidFill>
          <a:ln w="25400" cap="flat" cmpd="sng" algn="ctr">
            <a:solidFill>
              <a:srgbClr val="4F81BD">
                <a:shade val="50000"/>
              </a:srgbClr>
            </a:solidFill>
            <a:prstDash val="solid"/>
          </a:ln>
          <a:effectLst/>
        </p:spPr>
        <p:txBody>
          <a:bodyPr rtlCol="0" anchor="ctr"/>
          <a:lstStyle/>
          <a:p>
            <a:pPr algn="ctr" defTabSz="914125">
              <a:defRPr/>
            </a:pPr>
            <a:r>
              <a:rPr kumimoji="0" lang="ja-JP" altLang="en-US" b="1" kern="0" dirty="0" smtClean="0">
                <a:solidFill>
                  <a:prstClr val="black"/>
                </a:solidFill>
                <a:latin typeface="メイリオ" pitchFamily="50" charset="-128"/>
                <a:ea typeface="メイリオ" pitchFamily="50" charset="-128"/>
              </a:rPr>
              <a:t>看護職員の確保のための施策について</a:t>
            </a:r>
            <a:endParaRPr kumimoji="0" lang="en-US" altLang="ja-JP" b="1" kern="0" dirty="0" smtClean="0">
              <a:solidFill>
                <a:prstClr val="black"/>
              </a:solidFill>
              <a:latin typeface="メイリオ" pitchFamily="50" charset="-128"/>
              <a:ea typeface="メイリオ" pitchFamily="50" charset="-128"/>
            </a:endParaRPr>
          </a:p>
        </p:txBody>
      </p:sp>
      <p:sp>
        <p:nvSpPr>
          <p:cNvPr id="29" name="直方体 28"/>
          <p:cNvSpPr/>
          <p:nvPr/>
        </p:nvSpPr>
        <p:spPr>
          <a:xfrm>
            <a:off x="6164837" y="2348945"/>
            <a:ext cx="2105201" cy="418281"/>
          </a:xfrm>
          <a:prstGeom prst="cube">
            <a:avLst>
              <a:gd name="adj" fmla="val 6804"/>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solidFill>
                  <a:prstClr val="black"/>
                </a:solidFill>
                <a:latin typeface="メイリオ" pitchFamily="50" charset="-128"/>
                <a:ea typeface="メイリオ" pitchFamily="50" charset="-128"/>
              </a:rPr>
              <a:t>病院</a:t>
            </a:r>
            <a:endParaRPr lang="ja-JP" altLang="en-US" sz="2000" b="1" dirty="0">
              <a:solidFill>
                <a:prstClr val="black"/>
              </a:solidFill>
              <a:latin typeface="メイリオ" pitchFamily="50" charset="-128"/>
              <a:ea typeface="メイリオ" pitchFamily="50" charset="-128"/>
            </a:endParaRPr>
          </a:p>
        </p:txBody>
      </p:sp>
      <p:sp>
        <p:nvSpPr>
          <p:cNvPr id="26" name="テキスト ボックス 25"/>
          <p:cNvSpPr txBox="1"/>
          <p:nvPr/>
        </p:nvSpPr>
        <p:spPr bwMode="auto">
          <a:xfrm>
            <a:off x="23735" y="71856"/>
            <a:ext cx="9816586" cy="433452"/>
          </a:xfrm>
          <a:prstGeom prst="rect">
            <a:avLst/>
          </a:prstGeom>
          <a:solidFill>
            <a:schemeClr val="bg1"/>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■看護師等の復職支援</a:t>
            </a:r>
            <a:r>
              <a:rPr lang="ja-JP" altLang="en-US"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強化</a:t>
            </a:r>
            <a:r>
              <a:rPr lang="ja-JP" altLang="en-US" sz="8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看護師</a:t>
            </a:r>
            <a:r>
              <a:rPr lang="ja-JP" altLang="en-US"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等人材確保促進法改正イメージ</a:t>
            </a:r>
            <a:r>
              <a:rPr lang="ja-JP" altLang="en-US" sz="8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kern="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日施行</a:t>
            </a:r>
          </a:p>
        </p:txBody>
      </p:sp>
      <p:sp>
        <p:nvSpPr>
          <p:cNvPr id="21" name="円/楕円 20"/>
          <p:cNvSpPr/>
          <p:nvPr/>
        </p:nvSpPr>
        <p:spPr>
          <a:xfrm>
            <a:off x="9022042" y="3319692"/>
            <a:ext cx="247650"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フリーフォーム 1"/>
          <p:cNvSpPr/>
          <p:nvPr/>
        </p:nvSpPr>
        <p:spPr>
          <a:xfrm>
            <a:off x="8857606" y="4068179"/>
            <a:ext cx="168084" cy="152911"/>
          </a:xfrm>
          <a:custGeom>
            <a:avLst/>
            <a:gdLst>
              <a:gd name="connsiteX0" fmla="*/ 15467 w 435191"/>
              <a:gd name="connsiteY0" fmla="*/ 14990 h 374754"/>
              <a:gd name="connsiteX1" fmla="*/ 15467 w 435191"/>
              <a:gd name="connsiteY1" fmla="*/ 14990 h 374754"/>
              <a:gd name="connsiteX2" fmla="*/ 477 w 435191"/>
              <a:gd name="connsiteY2" fmla="*/ 164891 h 374754"/>
              <a:gd name="connsiteX3" fmla="*/ 30457 w 435191"/>
              <a:gd name="connsiteY3" fmla="*/ 254832 h 374754"/>
              <a:gd name="connsiteX4" fmla="*/ 45447 w 435191"/>
              <a:gd name="connsiteY4" fmla="*/ 299803 h 374754"/>
              <a:gd name="connsiteX5" fmla="*/ 90417 w 435191"/>
              <a:gd name="connsiteY5" fmla="*/ 329783 h 374754"/>
              <a:gd name="connsiteX6" fmla="*/ 285290 w 435191"/>
              <a:gd name="connsiteY6" fmla="*/ 374754 h 374754"/>
              <a:gd name="connsiteX7" fmla="*/ 420201 w 435191"/>
              <a:gd name="connsiteY7" fmla="*/ 359763 h 374754"/>
              <a:gd name="connsiteX8" fmla="*/ 435191 w 435191"/>
              <a:gd name="connsiteY8" fmla="*/ 314793 h 374754"/>
              <a:gd name="connsiteX9" fmla="*/ 375231 w 435191"/>
              <a:gd name="connsiteY9" fmla="*/ 209862 h 374754"/>
              <a:gd name="connsiteX10" fmla="*/ 330260 w 435191"/>
              <a:gd name="connsiteY10" fmla="*/ 119921 h 374754"/>
              <a:gd name="connsiteX11" fmla="*/ 315270 w 435191"/>
              <a:gd name="connsiteY11" fmla="*/ 74950 h 374754"/>
              <a:gd name="connsiteX12" fmla="*/ 255309 w 435191"/>
              <a:gd name="connsiteY12" fmla="*/ 0 h 374754"/>
              <a:gd name="connsiteX13" fmla="*/ 60437 w 435191"/>
              <a:gd name="connsiteY13" fmla="*/ 44970 h 374754"/>
              <a:gd name="connsiteX14" fmla="*/ 15467 w 435191"/>
              <a:gd name="connsiteY14" fmla="*/ 14990 h 37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5191" h="374754">
                <a:moveTo>
                  <a:pt x="15467" y="14990"/>
                </a:moveTo>
                <a:lnTo>
                  <a:pt x="15467" y="14990"/>
                </a:lnTo>
                <a:cubicBezTo>
                  <a:pt x="10470" y="64957"/>
                  <a:pt x="-2655" y="114773"/>
                  <a:pt x="477" y="164891"/>
                </a:cubicBezTo>
                <a:cubicBezTo>
                  <a:pt x="2448" y="196431"/>
                  <a:pt x="20464" y="224852"/>
                  <a:pt x="30457" y="254832"/>
                </a:cubicBezTo>
                <a:lnTo>
                  <a:pt x="45447" y="299803"/>
                </a:lnTo>
                <a:cubicBezTo>
                  <a:pt x="51144" y="316894"/>
                  <a:pt x="74775" y="320845"/>
                  <a:pt x="90417" y="329783"/>
                </a:cubicBezTo>
                <a:cubicBezTo>
                  <a:pt x="175263" y="378266"/>
                  <a:pt x="159726" y="360802"/>
                  <a:pt x="285290" y="374754"/>
                </a:cubicBezTo>
                <a:cubicBezTo>
                  <a:pt x="330260" y="369757"/>
                  <a:pt x="378190" y="376567"/>
                  <a:pt x="420201" y="359763"/>
                </a:cubicBezTo>
                <a:cubicBezTo>
                  <a:pt x="434872" y="353895"/>
                  <a:pt x="435191" y="330594"/>
                  <a:pt x="435191" y="314793"/>
                </a:cubicBezTo>
                <a:cubicBezTo>
                  <a:pt x="435191" y="276641"/>
                  <a:pt x="393490" y="234207"/>
                  <a:pt x="375231" y="209862"/>
                </a:cubicBezTo>
                <a:cubicBezTo>
                  <a:pt x="337548" y="96818"/>
                  <a:pt x="388381" y="236165"/>
                  <a:pt x="330260" y="119921"/>
                </a:cubicBezTo>
                <a:cubicBezTo>
                  <a:pt x="323194" y="105788"/>
                  <a:pt x="322336" y="89083"/>
                  <a:pt x="315270" y="74950"/>
                </a:cubicBezTo>
                <a:cubicBezTo>
                  <a:pt x="296360" y="37130"/>
                  <a:pt x="283195" y="27885"/>
                  <a:pt x="255309" y="0"/>
                </a:cubicBezTo>
                <a:cubicBezTo>
                  <a:pt x="76342" y="16269"/>
                  <a:pt x="129443" y="-24036"/>
                  <a:pt x="60437" y="44970"/>
                </a:cubicBezTo>
                <a:lnTo>
                  <a:pt x="15467" y="149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2"/>
          <p:cNvSpPr>
            <a:spLocks noGrp="1"/>
          </p:cNvSpPr>
          <p:nvPr>
            <p:ph type="sldNum" sz="quarter" idx="12"/>
          </p:nvPr>
        </p:nvSpPr>
        <p:spPr>
          <a:xfrm>
            <a:off x="7628546" y="6487167"/>
            <a:ext cx="2311400" cy="365125"/>
          </a:xfrm>
        </p:spPr>
        <p:txBody>
          <a:bodyPr/>
          <a:lstStyle/>
          <a:p>
            <a:fld id="{873C0A70-B13F-4947-A920-ECA22281B0DF}" type="slidenum">
              <a:rPr lang="ja-JP" altLang="en-US" sz="2000" smtClean="0">
                <a:solidFill>
                  <a:prstClr val="black"/>
                </a:solidFill>
              </a:rPr>
              <a:pPr/>
              <a:t>51</a:t>
            </a:fld>
            <a:endParaRPr lang="ja-JP" altLang="en-US" sz="2000" dirty="0">
              <a:solidFill>
                <a:prstClr val="black"/>
              </a:solidFill>
            </a:endParaRPr>
          </a:p>
        </p:txBody>
      </p:sp>
    </p:spTree>
    <p:extLst>
      <p:ext uri="{BB962C8B-B14F-4D97-AF65-F5344CB8AC3E}">
        <p14:creationId xmlns:p14="http://schemas.microsoft.com/office/powerpoint/2010/main" val="9336004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6179" y="556733"/>
            <a:ext cx="9249354" cy="5816977"/>
          </a:xfrm>
          <a:prstGeom prst="rect">
            <a:avLst/>
          </a:prstGeom>
          <a:noFill/>
        </p:spPr>
        <p:txBody>
          <a:bodyPr wrap="square" rtlCol="0">
            <a:spAutoFit/>
          </a:bodyPr>
          <a:lstStyle/>
          <a:p>
            <a:r>
              <a:rPr lang="ja-JP" altLang="en-US" sz="1200" b="1" dirty="0" smtClean="0">
                <a:solidFill>
                  <a:prstClr val="black"/>
                </a:solidFill>
              </a:rPr>
              <a:t>（業務）</a:t>
            </a:r>
            <a:r>
              <a:rPr lang="ja-JP" altLang="en-US" sz="1200" dirty="0" smtClean="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第十五条　　</a:t>
            </a:r>
            <a:r>
              <a:rPr lang="ja-JP" altLang="en-US" sz="1200" dirty="0" smtClean="0">
                <a:solidFill>
                  <a:prstClr val="black"/>
                </a:solidFill>
              </a:rPr>
              <a:t>都道府県センターは、当該都道府県の区域内において、次に掲げる業務を行うものとする。</a:t>
            </a:r>
            <a:endParaRPr lang="en-US" altLang="ja-JP" sz="1200" dirty="0" smtClean="0">
              <a:solidFill>
                <a:prstClr val="black"/>
              </a:solidFill>
            </a:endParaRPr>
          </a:p>
          <a:p>
            <a:r>
              <a:rPr lang="ja-JP" altLang="en-US" sz="1200" dirty="0" smtClean="0">
                <a:solidFill>
                  <a:prstClr val="black"/>
                </a:solidFill>
              </a:rPr>
              <a:t>　一～五　（略）</a:t>
            </a:r>
            <a:endParaRPr lang="en-US" altLang="ja-JP" sz="1200" dirty="0" smtClean="0">
              <a:solidFill>
                <a:prstClr val="black"/>
              </a:solidFill>
            </a:endParaRPr>
          </a:p>
          <a:p>
            <a:r>
              <a:rPr lang="ja-JP" altLang="en-US" sz="1200" dirty="0" smtClean="0">
                <a:solidFill>
                  <a:prstClr val="black"/>
                </a:solidFill>
              </a:rPr>
              <a:t>　六　</a:t>
            </a:r>
            <a:r>
              <a:rPr lang="ja-JP" altLang="en-US" sz="1200" b="1" u="sng" dirty="0" smtClean="0">
                <a:solidFill>
                  <a:prstClr val="black"/>
                </a:solidFill>
              </a:rPr>
              <a:t>看護師等に対し、その就業の促進に関する情報の提供、相談その他の援助</a:t>
            </a:r>
            <a:r>
              <a:rPr lang="ja-JP" altLang="en-US" sz="1200" u="sng" dirty="0" smtClean="0">
                <a:solidFill>
                  <a:prstClr val="black"/>
                </a:solidFill>
              </a:rPr>
              <a:t>を行うこと。　</a:t>
            </a:r>
            <a:endParaRPr lang="en-US" altLang="ja-JP" sz="1200" u="sng" dirty="0" smtClean="0">
              <a:solidFill>
                <a:prstClr val="black"/>
              </a:solidFill>
            </a:endParaRPr>
          </a:p>
          <a:p>
            <a:r>
              <a:rPr lang="ja-JP" altLang="en-US" sz="1200" dirty="0" smtClean="0">
                <a:solidFill>
                  <a:prstClr val="black"/>
                </a:solidFill>
              </a:rPr>
              <a:t>　七・八　（略）</a:t>
            </a:r>
            <a:endParaRPr lang="en-US" altLang="ja-JP" sz="1200" b="1" dirty="0" smtClean="0">
              <a:solidFill>
                <a:prstClr val="black"/>
              </a:solidFill>
            </a:endParaRPr>
          </a:p>
          <a:p>
            <a:r>
              <a:rPr lang="ja-JP" altLang="en-US" sz="1200" b="1" dirty="0" smtClean="0">
                <a:solidFill>
                  <a:prstClr val="black"/>
                </a:solidFill>
              </a:rPr>
              <a:t>（公共職業安定所等との連携）</a:t>
            </a:r>
            <a:endParaRPr lang="en-US" altLang="ja-JP" sz="1200" b="1" dirty="0" smtClean="0">
              <a:solidFill>
                <a:prstClr val="black"/>
              </a:solidFill>
            </a:endParaRPr>
          </a:p>
          <a:p>
            <a:r>
              <a:rPr lang="ja-JP" altLang="en-US" sz="1200" b="1" dirty="0" smtClean="0">
                <a:solidFill>
                  <a:prstClr val="black"/>
                </a:solidFill>
              </a:rPr>
              <a:t>第十六条　　</a:t>
            </a:r>
            <a:r>
              <a:rPr lang="ja-JP" altLang="en-US" sz="1200" u="sng" dirty="0" smtClean="0">
                <a:solidFill>
                  <a:prstClr val="black"/>
                </a:solidFill>
              </a:rPr>
              <a:t>都道府県センターは、地方公共団体、公共職業安定所その他の関係機関との密接な連携の下に前条第五号及び第六号に掲げる</a:t>
            </a:r>
            <a:endParaRPr lang="en-US" altLang="ja-JP" sz="1200" u="sng"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u="sng" dirty="0" smtClean="0">
                <a:solidFill>
                  <a:prstClr val="black"/>
                </a:solidFill>
              </a:rPr>
              <a:t>業務を行わなければならない。</a:t>
            </a:r>
            <a:endParaRPr lang="en-US" altLang="ja-JP" sz="1200" u="sng" dirty="0" smtClean="0">
              <a:solidFill>
                <a:prstClr val="black"/>
              </a:solidFill>
            </a:endParaRPr>
          </a:p>
          <a:p>
            <a:r>
              <a:rPr lang="ja-JP" altLang="en-US" sz="1200" b="1" dirty="0" smtClean="0">
                <a:solidFill>
                  <a:prstClr val="black"/>
                </a:solidFill>
              </a:rPr>
              <a:t>（情報の提供の求め）</a:t>
            </a:r>
            <a:endParaRPr lang="en-US" altLang="ja-JP" sz="1200" b="1"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a:t>
            </a:r>
            <a:r>
              <a:rPr lang="ja-JP" altLang="en-US" sz="1200" b="1" dirty="0" smtClean="0">
                <a:solidFill>
                  <a:prstClr val="black"/>
                </a:solidFill>
              </a:rPr>
              <a:t>二　　</a:t>
            </a:r>
            <a:r>
              <a:rPr lang="ja-JP" altLang="en-US" sz="1200" u="sng" dirty="0" smtClean="0">
                <a:solidFill>
                  <a:prstClr val="black"/>
                </a:solidFill>
              </a:rPr>
              <a:t>都道府県センターは、都道府県その他の官公署に対し、第十五条第六号に掲げる業務を行うために必要な情報の提供を求</a:t>
            </a:r>
            <a:endParaRPr lang="en-US" altLang="ja-JP" sz="1200" u="sng" dirty="0" smtClean="0">
              <a:solidFill>
                <a:prstClr val="black"/>
              </a:solidFill>
            </a:endParaRPr>
          </a:p>
          <a:p>
            <a:r>
              <a:rPr lang="ja-JP" altLang="en-US" sz="1200" dirty="0">
                <a:solidFill>
                  <a:prstClr val="black"/>
                </a:solidFill>
              </a:rPr>
              <a:t>　</a:t>
            </a:r>
            <a:r>
              <a:rPr lang="ja-JP" altLang="en-US" sz="1200" dirty="0" smtClean="0">
                <a:solidFill>
                  <a:prstClr val="black"/>
                </a:solidFill>
              </a:rPr>
              <a:t>　</a:t>
            </a:r>
            <a:r>
              <a:rPr lang="ja-JP" altLang="en-US" sz="1200" u="sng" dirty="0" err="1" smtClean="0">
                <a:solidFill>
                  <a:prstClr val="black"/>
                </a:solidFill>
              </a:rPr>
              <a:t>める</a:t>
            </a:r>
            <a:r>
              <a:rPr lang="ja-JP" altLang="en-US" sz="1200" u="sng" dirty="0" smtClean="0">
                <a:solidFill>
                  <a:prstClr val="black"/>
                </a:solidFill>
              </a:rPr>
              <a:t>ことができる。</a:t>
            </a:r>
            <a:endParaRPr lang="en-US" altLang="ja-JP" sz="1200" u="sng" dirty="0" smtClean="0">
              <a:solidFill>
                <a:prstClr val="black"/>
              </a:solidFill>
            </a:endParaRPr>
          </a:p>
          <a:p>
            <a:r>
              <a:rPr lang="ja-JP" altLang="en-US" sz="1200" b="1" dirty="0" smtClean="0">
                <a:solidFill>
                  <a:prstClr val="black"/>
                </a:solidFill>
              </a:rPr>
              <a:t>（看護師等の届出等）</a:t>
            </a:r>
            <a:endParaRPr lang="en-US" altLang="ja-JP" sz="1200" b="1"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の三</a:t>
            </a:r>
            <a:r>
              <a:rPr lang="ja-JP" altLang="en-US" sz="1200" b="1" dirty="0" smtClean="0">
                <a:solidFill>
                  <a:prstClr val="black"/>
                </a:solidFill>
              </a:rPr>
              <a:t>　　</a:t>
            </a:r>
            <a:r>
              <a:rPr lang="ja-JP" altLang="en-US" sz="1200" dirty="0" smtClean="0">
                <a:solidFill>
                  <a:prstClr val="black"/>
                </a:solidFill>
              </a:rPr>
              <a:t>看護師等は、</a:t>
            </a:r>
            <a:r>
              <a:rPr lang="ja-JP" altLang="en-US" sz="1200" b="1" u="sng" dirty="0" smtClean="0">
                <a:solidFill>
                  <a:prstClr val="black"/>
                </a:solidFill>
              </a:rPr>
              <a:t>病院等を離職した場合その他の厚生労働省令で定める場合</a:t>
            </a:r>
            <a:r>
              <a:rPr lang="ja-JP" altLang="en-US" sz="1200" dirty="0" smtClean="0">
                <a:solidFill>
                  <a:prstClr val="black"/>
                </a:solidFill>
              </a:rPr>
              <a:t>には、</a:t>
            </a:r>
            <a:r>
              <a:rPr lang="ja-JP" altLang="en-US" sz="1200" b="1" u="sng" dirty="0" smtClean="0">
                <a:solidFill>
                  <a:prstClr val="black"/>
                </a:solidFill>
              </a:rPr>
              <a:t>住所、氏名その他の厚</a:t>
            </a:r>
            <a:r>
              <a:rPr lang="ja-JP" altLang="en-US" sz="1200" b="1" u="sng" dirty="0">
                <a:solidFill>
                  <a:prstClr val="black"/>
                </a:solidFill>
              </a:rPr>
              <a:t>　</a:t>
            </a:r>
            <a:r>
              <a:rPr lang="ja-JP" altLang="en-US" sz="1200" b="1" u="sng" dirty="0" smtClean="0">
                <a:solidFill>
                  <a:prstClr val="black"/>
                </a:solidFill>
              </a:rPr>
              <a:t>生労働省令で定め</a:t>
            </a:r>
            <a:endParaRPr lang="en-US" altLang="ja-JP" sz="1200" b="1" u="sng"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a:t>
            </a:r>
            <a:r>
              <a:rPr lang="ja-JP" altLang="en-US" sz="1200" b="1" u="sng" dirty="0" err="1" smtClean="0">
                <a:solidFill>
                  <a:prstClr val="black"/>
                </a:solidFill>
              </a:rPr>
              <a:t>る</a:t>
            </a:r>
            <a:r>
              <a:rPr lang="ja-JP" altLang="en-US" sz="1200" b="1" u="sng" dirty="0" smtClean="0">
                <a:solidFill>
                  <a:prstClr val="black"/>
                </a:solidFill>
              </a:rPr>
              <a:t>事項</a:t>
            </a:r>
            <a:r>
              <a:rPr lang="ja-JP" altLang="en-US" sz="1200" dirty="0" smtClean="0">
                <a:solidFill>
                  <a:prstClr val="black"/>
                </a:solidFill>
              </a:rPr>
              <a:t>を、</a:t>
            </a:r>
            <a:r>
              <a:rPr lang="ja-JP" altLang="en-US" sz="1200" b="1" u="sng" dirty="0" smtClean="0">
                <a:solidFill>
                  <a:prstClr val="black"/>
                </a:solidFill>
              </a:rPr>
              <a:t>厚生労働省令で定めるところにより、都道府県センターに届け出</a:t>
            </a:r>
            <a:r>
              <a:rPr lang="ja-JP" altLang="en-US" sz="1200" dirty="0" smtClean="0">
                <a:solidFill>
                  <a:prstClr val="black"/>
                </a:solidFill>
              </a:rPr>
              <a:t>るよう努めなければならな</a:t>
            </a:r>
            <a:r>
              <a:rPr lang="ja-JP" altLang="en-US" sz="1200" dirty="0">
                <a:solidFill>
                  <a:prstClr val="black"/>
                </a:solidFill>
              </a:rPr>
              <a:t>　</a:t>
            </a:r>
            <a:r>
              <a:rPr lang="ja-JP" altLang="en-US" sz="1200" dirty="0" smtClean="0">
                <a:solidFill>
                  <a:prstClr val="black"/>
                </a:solidFill>
              </a:rPr>
              <a:t>い。</a:t>
            </a:r>
            <a:endParaRPr lang="en-US" altLang="ja-JP" sz="1200" dirty="0" smtClean="0">
              <a:solidFill>
                <a:prstClr val="black"/>
              </a:solidFill>
            </a:endParaRPr>
          </a:p>
          <a:p>
            <a:r>
              <a:rPr lang="ja-JP" altLang="en-US" sz="1200" dirty="0" smtClean="0">
                <a:solidFill>
                  <a:prstClr val="black"/>
                </a:solidFill>
              </a:rPr>
              <a:t>２</a:t>
            </a:r>
            <a:r>
              <a:rPr lang="ja-JP" altLang="en-US" sz="1200" dirty="0">
                <a:solidFill>
                  <a:prstClr val="black"/>
                </a:solidFill>
              </a:rPr>
              <a:t>　</a:t>
            </a:r>
            <a:r>
              <a:rPr lang="ja-JP" altLang="en-US" sz="1200" dirty="0" smtClean="0">
                <a:solidFill>
                  <a:prstClr val="black"/>
                </a:solidFill>
              </a:rPr>
              <a:t>看護師等は、前項の規定により届け出た事項に変更が生じた場合には、厚生労働省令で定めるところにより、その旨を</a:t>
            </a:r>
            <a:r>
              <a:rPr lang="ja-JP" altLang="en-US" sz="1200" dirty="0">
                <a:solidFill>
                  <a:prstClr val="black"/>
                </a:solidFill>
              </a:rPr>
              <a:t>　</a:t>
            </a:r>
            <a:r>
              <a:rPr lang="ja-JP" altLang="en-US" sz="1200" dirty="0" smtClean="0">
                <a:solidFill>
                  <a:prstClr val="black"/>
                </a:solidFill>
              </a:rPr>
              <a:t>都道府県センター</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に届け出るよう努めなければならない。</a:t>
            </a:r>
            <a:endParaRPr lang="ja-JP" altLang="en-US" sz="1200" dirty="0">
              <a:solidFill>
                <a:prstClr val="black"/>
              </a:solidFill>
            </a:endParaRPr>
          </a:p>
          <a:p>
            <a:r>
              <a:rPr lang="ja-JP" altLang="en-US" sz="1200" dirty="0">
                <a:solidFill>
                  <a:prstClr val="black"/>
                </a:solidFill>
              </a:rPr>
              <a:t>３　</a:t>
            </a:r>
            <a:r>
              <a:rPr lang="ja-JP" altLang="en-US" sz="1200" dirty="0" smtClean="0">
                <a:solidFill>
                  <a:prstClr val="black"/>
                </a:solidFill>
              </a:rPr>
              <a:t>病院等の開設者等その他厚生労働省令で定める者は、前二項の規定による届出が適切に行われるよう、必要な支援を行うよう努めるも</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のとする。</a:t>
            </a:r>
            <a:endParaRPr lang="en-US" altLang="ja-JP" sz="1200" dirty="0" smtClean="0">
              <a:solidFill>
                <a:prstClr val="black"/>
              </a:solidFill>
            </a:endParaRPr>
          </a:p>
          <a:p>
            <a:r>
              <a:rPr lang="ja-JP" altLang="en-US" sz="1200" b="1" dirty="0" smtClean="0">
                <a:solidFill>
                  <a:prstClr val="black"/>
                </a:solidFill>
              </a:rPr>
              <a:t>（秘密保持義務）</a:t>
            </a:r>
            <a:r>
              <a:rPr lang="ja-JP" altLang="en-US" sz="1200" dirty="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第十六条</a:t>
            </a:r>
            <a:r>
              <a:rPr lang="ja-JP" altLang="en-US" sz="1200" b="1" dirty="0">
                <a:solidFill>
                  <a:prstClr val="black"/>
                </a:solidFill>
              </a:rPr>
              <a:t>の</a:t>
            </a:r>
            <a:r>
              <a:rPr lang="ja-JP" altLang="en-US" sz="1200" b="1" dirty="0" smtClean="0">
                <a:solidFill>
                  <a:prstClr val="black"/>
                </a:solidFill>
              </a:rPr>
              <a:t>四　　</a:t>
            </a:r>
            <a:r>
              <a:rPr lang="ja-JP" altLang="en-US" sz="1200" u="sng" dirty="0" smtClean="0">
                <a:solidFill>
                  <a:prstClr val="black"/>
                </a:solidFill>
              </a:rPr>
              <a:t>都道府県センターの役員若しくは職員又はこれらの者であった者は、正当な理由がなく、第十五条各号に掲げる業務に関し</a:t>
            </a:r>
            <a:endParaRPr lang="en-US" altLang="ja-JP" sz="1200" u="sng" dirty="0" smtClean="0">
              <a:solidFill>
                <a:prstClr val="black"/>
              </a:solidFill>
            </a:endParaRPr>
          </a:p>
          <a:p>
            <a:r>
              <a:rPr lang="ja-JP" altLang="en-US" sz="1200" dirty="0">
                <a:solidFill>
                  <a:prstClr val="black"/>
                </a:solidFill>
              </a:rPr>
              <a:t>　</a:t>
            </a:r>
            <a:r>
              <a:rPr lang="ja-JP" altLang="en-US" sz="1200" u="sng" dirty="0" err="1" smtClean="0">
                <a:solidFill>
                  <a:prstClr val="black"/>
                </a:solidFill>
              </a:rPr>
              <a:t>て</a:t>
            </a:r>
            <a:r>
              <a:rPr lang="ja-JP" altLang="en-US" sz="1200" u="sng" dirty="0" smtClean="0">
                <a:solidFill>
                  <a:prstClr val="black"/>
                </a:solidFill>
              </a:rPr>
              <a:t>知り得た秘密を漏らしてはならない。</a:t>
            </a:r>
            <a:endParaRPr lang="en-US" altLang="ja-JP" sz="1200" u="sng" dirty="0" smtClean="0">
              <a:solidFill>
                <a:prstClr val="black"/>
              </a:solidFill>
            </a:endParaRPr>
          </a:p>
          <a:p>
            <a:r>
              <a:rPr lang="ja-JP" altLang="en-US" sz="1200" b="1" dirty="0" smtClean="0">
                <a:solidFill>
                  <a:prstClr val="black"/>
                </a:solidFill>
              </a:rPr>
              <a:t>（業務の委託）</a:t>
            </a:r>
            <a:r>
              <a:rPr lang="ja-JP" altLang="en-US" sz="1200" dirty="0" smtClean="0">
                <a:solidFill>
                  <a:prstClr val="black"/>
                </a:solidFill>
              </a:rPr>
              <a:t>　</a:t>
            </a:r>
            <a:endParaRPr lang="en-US" altLang="ja-JP" sz="1200" dirty="0" smtClean="0">
              <a:solidFill>
                <a:prstClr val="black"/>
              </a:solidFill>
            </a:endParaRPr>
          </a:p>
          <a:p>
            <a:r>
              <a:rPr lang="ja-JP" altLang="en-US" sz="1200" b="1" dirty="0" smtClean="0">
                <a:solidFill>
                  <a:prstClr val="black"/>
                </a:solidFill>
              </a:rPr>
              <a:t>第十六条の五　　</a:t>
            </a:r>
            <a:r>
              <a:rPr lang="ja-JP" altLang="en-US" sz="1200" u="sng" dirty="0" smtClean="0">
                <a:solidFill>
                  <a:prstClr val="black"/>
                </a:solidFill>
              </a:rPr>
              <a:t>都道府県センターは、第十五条各号（第五号を除く。）に掲げる業務の一部を厚生労働省令で定める者に委託することがで</a:t>
            </a:r>
            <a:r>
              <a:rPr lang="ja-JP" altLang="en-US" sz="1200" dirty="0" smtClean="0">
                <a:solidFill>
                  <a:prstClr val="black"/>
                </a:solidFill>
              </a:rPr>
              <a:t>　</a:t>
            </a:r>
            <a:endParaRPr lang="en-US" altLang="ja-JP" sz="1200" dirty="0" smtClean="0">
              <a:solidFill>
                <a:prstClr val="black"/>
              </a:solidFill>
            </a:endParaRPr>
          </a:p>
          <a:p>
            <a:r>
              <a:rPr lang="ja-JP" altLang="en-US" sz="1200" dirty="0">
                <a:solidFill>
                  <a:prstClr val="black"/>
                </a:solidFill>
              </a:rPr>
              <a:t>　</a:t>
            </a:r>
            <a:r>
              <a:rPr lang="ja-JP" altLang="en-US" sz="1200" u="sng" dirty="0" smtClean="0">
                <a:solidFill>
                  <a:prstClr val="black"/>
                </a:solidFill>
              </a:rPr>
              <a:t>きる。</a:t>
            </a:r>
            <a:endParaRPr lang="en-US" altLang="ja-JP" sz="1200" u="sng" dirty="0" smtClean="0">
              <a:solidFill>
                <a:prstClr val="black"/>
              </a:solidFill>
            </a:endParaRPr>
          </a:p>
          <a:p>
            <a:r>
              <a:rPr lang="ja-JP" altLang="en-US" sz="1200" dirty="0" smtClean="0">
                <a:solidFill>
                  <a:prstClr val="black"/>
                </a:solidFill>
              </a:rPr>
              <a:t>２　前項の規定による委託を受けた者若しくはその役員若しくは職員又はこれらの者であった者は、正当な理由がなく、当該委託に係る業務に</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関して知り得た秘密を漏らしてはならない。</a:t>
            </a:r>
            <a:endParaRPr lang="en-US" altLang="ja-JP" sz="1200" dirty="0" smtClean="0">
              <a:solidFill>
                <a:prstClr val="black"/>
              </a:solidFill>
            </a:endParaRPr>
          </a:p>
          <a:p>
            <a:endParaRPr lang="en-US" altLang="ja-JP" sz="1200" b="1" dirty="0" smtClean="0">
              <a:solidFill>
                <a:prstClr val="black"/>
              </a:solidFill>
            </a:endParaRPr>
          </a:p>
          <a:p>
            <a:r>
              <a:rPr lang="ja-JP" altLang="en-US" sz="1200" b="1" dirty="0" smtClean="0">
                <a:solidFill>
                  <a:prstClr val="black"/>
                </a:solidFill>
              </a:rPr>
              <a:t>附則</a:t>
            </a:r>
            <a:endParaRPr lang="en-US" altLang="ja-JP" sz="1200" b="1" dirty="0" smtClean="0">
              <a:solidFill>
                <a:prstClr val="black"/>
              </a:solidFill>
            </a:endParaRPr>
          </a:p>
          <a:p>
            <a:r>
              <a:rPr lang="ja-JP" altLang="en-US" sz="1200" dirty="0" smtClean="0">
                <a:solidFill>
                  <a:prstClr val="black"/>
                </a:solidFill>
              </a:rPr>
              <a:t>第四十一条　附則第一条第五号に掲げる規定の</a:t>
            </a:r>
            <a:r>
              <a:rPr lang="ja-JP" altLang="en-US" sz="1200" u="sng" dirty="0" smtClean="0">
                <a:solidFill>
                  <a:prstClr val="black"/>
                </a:solidFill>
              </a:rPr>
              <a:t>施行の際現に業務に従事していない</a:t>
            </a:r>
            <a:r>
              <a:rPr lang="ja-JP" altLang="en-US" sz="1200" dirty="0" smtClean="0">
                <a:solidFill>
                  <a:prstClr val="black"/>
                </a:solidFill>
              </a:rPr>
              <a:t>看護師等の人材確保の促進に関する法律第二条第一</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項に規定する</a:t>
            </a:r>
            <a:r>
              <a:rPr lang="ja-JP" altLang="en-US" sz="1200" u="sng" dirty="0" smtClean="0">
                <a:solidFill>
                  <a:prstClr val="black"/>
                </a:solidFill>
              </a:rPr>
              <a:t>看護師等</a:t>
            </a:r>
            <a:r>
              <a:rPr lang="ja-JP" altLang="en-US" sz="1200" dirty="0" smtClean="0">
                <a:solidFill>
                  <a:prstClr val="black"/>
                </a:solidFill>
              </a:rPr>
              <a:t>は、同号に掲げる規定の</a:t>
            </a:r>
            <a:r>
              <a:rPr lang="ja-JP" altLang="en-US" sz="1200" u="sng" dirty="0" smtClean="0">
                <a:solidFill>
                  <a:prstClr val="black"/>
                </a:solidFill>
              </a:rPr>
              <a:t>施行後速やかに</a:t>
            </a:r>
            <a:r>
              <a:rPr lang="ja-JP" altLang="en-US" sz="1200" dirty="0" smtClean="0">
                <a:solidFill>
                  <a:prstClr val="black"/>
                </a:solidFill>
              </a:rPr>
              <a:t>、第二十一条の規定による改正後の看護師等の人材確保の促進に関する</a:t>
            </a:r>
            <a:endParaRPr lang="en-US" altLang="ja-JP" sz="1200" dirty="0" smtClean="0">
              <a:solidFill>
                <a:prstClr val="black"/>
              </a:solidFill>
            </a:endParaRPr>
          </a:p>
          <a:p>
            <a:r>
              <a:rPr lang="ja-JP" altLang="en-US" sz="1200" dirty="0">
                <a:solidFill>
                  <a:prstClr val="black"/>
                </a:solidFill>
              </a:rPr>
              <a:t>　</a:t>
            </a:r>
            <a:r>
              <a:rPr lang="ja-JP" altLang="en-US" sz="1200" dirty="0" smtClean="0">
                <a:solidFill>
                  <a:prstClr val="black"/>
                </a:solidFill>
              </a:rPr>
              <a:t>法律</a:t>
            </a:r>
            <a:r>
              <a:rPr lang="ja-JP" altLang="en-US" sz="1200" u="sng" dirty="0" smtClean="0">
                <a:solidFill>
                  <a:prstClr val="black"/>
                </a:solidFill>
              </a:rPr>
              <a:t>第十六条の三第一項の規定の例により届け出るよう努めなければならない</a:t>
            </a:r>
            <a:r>
              <a:rPr lang="ja-JP" altLang="en-US" sz="1200" dirty="0" smtClean="0">
                <a:solidFill>
                  <a:prstClr val="black"/>
                </a:solidFill>
              </a:rPr>
              <a:t>。</a:t>
            </a:r>
            <a:endParaRPr lang="ja-JP" altLang="en-US" sz="1200" dirty="0">
              <a:solidFill>
                <a:prstClr val="black"/>
              </a:solidFill>
            </a:endParaRPr>
          </a:p>
        </p:txBody>
      </p:sp>
      <p:sp>
        <p:nvSpPr>
          <p:cNvPr id="5" name="テキスト ボックス 4"/>
          <p:cNvSpPr txBox="1"/>
          <p:nvPr/>
        </p:nvSpPr>
        <p:spPr bwMode="auto">
          <a:xfrm>
            <a:off x="17234" y="66199"/>
            <a:ext cx="9913818"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■改正人材確保法の関連条文（看護師等の復職支援強化関連）　</a:t>
            </a:r>
          </a:p>
        </p:txBody>
      </p:sp>
      <p:sp>
        <p:nvSpPr>
          <p:cNvPr id="9" name="スライド番号プレースホルダー 1"/>
          <p:cNvSpPr>
            <a:spLocks noGrp="1"/>
          </p:cNvSpPr>
          <p:nvPr>
            <p:ph type="sldNum" sz="quarter" idx="12"/>
          </p:nvPr>
        </p:nvSpPr>
        <p:spPr>
          <a:xfrm>
            <a:off x="7634155" y="6520308"/>
            <a:ext cx="2311400" cy="365125"/>
          </a:xfrm>
        </p:spPr>
        <p:txBody>
          <a:bodyPr vert="horz" lIns="91440" tIns="45720" rIns="91440" bIns="45720" rtlCol="0" anchor="ctr"/>
          <a:lstStyle/>
          <a:p>
            <a:fld id="{ADCBEEE1-67C7-4924-AE6B-BD4C2FD3A70E}" type="slidenum">
              <a:rPr lang="ja-JP" altLang="en-US" sz="2000">
                <a:solidFill>
                  <a:prstClr val="black"/>
                </a:solidFill>
              </a:rPr>
              <a:pPr/>
              <a:t>52</a:t>
            </a:fld>
            <a:endParaRPr lang="ja-JP" altLang="en-US" sz="2000" dirty="0">
              <a:solidFill>
                <a:prstClr val="black"/>
              </a:solidFill>
            </a:endParaRPr>
          </a:p>
        </p:txBody>
      </p:sp>
    </p:spTree>
    <p:extLst>
      <p:ext uri="{BB962C8B-B14F-4D97-AF65-F5344CB8AC3E}">
        <p14:creationId xmlns:p14="http://schemas.microsoft.com/office/powerpoint/2010/main" val="29947395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7359" y="202351"/>
            <a:ext cx="906213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ja-JP" altLang="en-US" sz="2400" b="1" dirty="0" smtClean="0">
                <a:solidFill>
                  <a:prstClr val="white"/>
                </a:solidFill>
              </a:rPr>
              <a:t>勤務医・看護職員の</a:t>
            </a:r>
            <a:r>
              <a:rPr lang="ja-JP" altLang="en-US" sz="2400" b="1" dirty="0">
                <a:solidFill>
                  <a:prstClr val="white"/>
                </a:solidFill>
              </a:rPr>
              <a:t>負担軽減</a:t>
            </a:r>
            <a:r>
              <a:rPr lang="ja-JP" altLang="en-US" sz="2400" b="1" dirty="0" smtClean="0">
                <a:solidFill>
                  <a:prstClr val="white"/>
                </a:solidFill>
              </a:rPr>
              <a:t>に関する診療報酬上の取り扱い</a:t>
            </a:r>
            <a:endParaRPr lang="ja-JP" altLang="en-US" sz="2400" b="1" dirty="0">
              <a:solidFill>
                <a:prstClr val="white"/>
              </a:solidFill>
            </a:endParaRPr>
          </a:p>
        </p:txBody>
      </p:sp>
      <p:sp>
        <p:nvSpPr>
          <p:cNvPr id="3" name="角丸四角形 2"/>
          <p:cNvSpPr/>
          <p:nvPr/>
        </p:nvSpPr>
        <p:spPr>
          <a:xfrm>
            <a:off x="247320" y="2042431"/>
            <a:ext cx="4329481" cy="32403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0000"/>
                </a:solidFill>
              </a:rPr>
              <a:t>勤務医負担軽減に関する評価</a:t>
            </a:r>
            <a:endParaRPr lang="ja-JP" altLang="en-US" dirty="0">
              <a:solidFill>
                <a:srgbClr val="000000"/>
              </a:solidFill>
            </a:endParaRPr>
          </a:p>
        </p:txBody>
      </p:sp>
      <p:sp>
        <p:nvSpPr>
          <p:cNvPr id="4" name="角丸四角形 3"/>
          <p:cNvSpPr/>
          <p:nvPr/>
        </p:nvSpPr>
        <p:spPr>
          <a:xfrm>
            <a:off x="189363" y="4808806"/>
            <a:ext cx="4329481" cy="324036"/>
          </a:xfrm>
          <a:prstGeom prst="roundRect">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0000"/>
                </a:solidFill>
              </a:rPr>
              <a:t>看護職員軽減に関する評価</a:t>
            </a:r>
            <a:endParaRPr lang="ja-JP" altLang="en-US" dirty="0">
              <a:solidFill>
                <a:srgbClr val="000000"/>
              </a:solidFill>
            </a:endParaRPr>
          </a:p>
        </p:txBody>
      </p:sp>
      <p:sp>
        <p:nvSpPr>
          <p:cNvPr id="5" name="角丸四角形 4"/>
          <p:cNvSpPr/>
          <p:nvPr/>
        </p:nvSpPr>
        <p:spPr>
          <a:xfrm>
            <a:off x="5283713" y="2540554"/>
            <a:ext cx="4479015" cy="3984790"/>
          </a:xfrm>
          <a:prstGeom prst="roundRect">
            <a:avLst>
              <a:gd name="adj" fmla="val 3918"/>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285750" indent="-285750">
              <a:spcAft>
                <a:spcPts val="600"/>
              </a:spcAft>
              <a:buClr>
                <a:srgbClr val="FFC000"/>
              </a:buClr>
              <a:buFont typeface="Wingdings" panose="05000000000000000000" pitchFamily="2" charset="2"/>
              <a:buChar char="l"/>
            </a:pPr>
            <a:r>
              <a:rPr lang="ja-JP" altLang="en-US" sz="1200" dirty="0" smtClean="0">
                <a:solidFill>
                  <a:srgbClr val="000000"/>
                </a:solidFill>
              </a:rPr>
              <a:t>勤務</a:t>
            </a:r>
            <a:r>
              <a:rPr lang="ja-JP" altLang="en-US" sz="1200" dirty="0">
                <a:solidFill>
                  <a:srgbClr val="000000"/>
                </a:solidFill>
              </a:rPr>
              <a:t>状況の把握、改善の提言のための責任者の</a:t>
            </a:r>
            <a:r>
              <a:rPr lang="ja-JP" altLang="en-US" sz="1200" dirty="0" smtClean="0">
                <a:solidFill>
                  <a:srgbClr val="000000"/>
                </a:solidFill>
              </a:rPr>
              <a:t>配置</a:t>
            </a:r>
            <a:endParaRPr lang="en-US" altLang="ja-JP" sz="1200" dirty="0" smtClean="0">
              <a:solidFill>
                <a:srgbClr val="000000"/>
              </a:solidFill>
            </a:endParaRPr>
          </a:p>
          <a:p>
            <a:pPr marL="285750" indent="-285750">
              <a:spcAft>
                <a:spcPts val="600"/>
              </a:spcAft>
              <a:buClr>
                <a:srgbClr val="FFC000"/>
              </a:buClr>
              <a:buFont typeface="Wingdings" panose="05000000000000000000" pitchFamily="2" charset="2"/>
              <a:buChar char="l"/>
            </a:pPr>
            <a:r>
              <a:rPr lang="ja-JP" altLang="en-US" sz="1200" dirty="0">
                <a:solidFill>
                  <a:srgbClr val="000000"/>
                </a:solidFill>
              </a:rPr>
              <a:t>多職種からなる役割分担推進のための委員会の設置</a:t>
            </a:r>
            <a:endParaRPr lang="en-US" altLang="ja-JP" sz="1200" dirty="0">
              <a:solidFill>
                <a:srgbClr val="000000"/>
              </a:solidFill>
            </a:endParaRPr>
          </a:p>
          <a:p>
            <a:pPr marL="285750" indent="-285750">
              <a:buClr>
                <a:srgbClr val="FFC000"/>
              </a:buClr>
              <a:buFont typeface="Wingdings" panose="05000000000000000000" pitchFamily="2" charset="2"/>
              <a:buChar char="l"/>
            </a:pPr>
            <a:r>
              <a:rPr lang="ja-JP" altLang="en-US" sz="1200" dirty="0" smtClean="0">
                <a:solidFill>
                  <a:srgbClr val="000000"/>
                </a:solidFill>
              </a:rPr>
              <a:t>負担軽減及び処遇改善に資する計画の策定</a:t>
            </a:r>
            <a:endParaRPr lang="en-US" altLang="ja-JP" sz="1200" dirty="0" smtClean="0">
              <a:solidFill>
                <a:srgbClr val="000000"/>
              </a:solidFill>
            </a:endParaRPr>
          </a:p>
          <a:p>
            <a:pPr marL="742950" lvl="1" indent="-285750">
              <a:buClr>
                <a:srgbClr val="FFC000"/>
              </a:buClr>
              <a:buFont typeface="Wingdings" panose="05000000000000000000" pitchFamily="2" charset="2"/>
              <a:buChar char="Ø"/>
            </a:pPr>
            <a:r>
              <a:rPr lang="ja-JP" altLang="en-US" sz="1100" dirty="0">
                <a:solidFill>
                  <a:srgbClr val="000000"/>
                </a:solidFill>
              </a:rPr>
              <a:t>医師</a:t>
            </a:r>
            <a:r>
              <a:rPr lang="ja-JP" altLang="en-US" sz="1100" dirty="0" smtClean="0">
                <a:solidFill>
                  <a:srgbClr val="000000"/>
                </a:solidFill>
              </a:rPr>
              <a:t>と医療関係職種、医療関係職種と事務職員の役割分担＜必須＞</a:t>
            </a: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r>
              <a:rPr lang="ja-JP" altLang="en-US" sz="1100" dirty="0" smtClean="0">
                <a:solidFill>
                  <a:srgbClr val="000000"/>
                </a:solidFill>
              </a:rPr>
              <a:t>医師事務補助者の配置、短時間正規雇用医師の活用、地域の他の保健医療機関との連携体制、交替勤務制の導入、外来縮小の取り組み、予定手術前日の当直や夜勤に対する配慮＜望ましい＞</a:t>
            </a:r>
            <a:endParaRPr lang="en-US" altLang="ja-JP" sz="1100" dirty="0" smtClean="0">
              <a:solidFill>
                <a:srgbClr val="000000"/>
              </a:solidFill>
            </a:endParaRPr>
          </a:p>
          <a:p>
            <a:pPr marL="285750" indent="-285750">
              <a:spcBef>
                <a:spcPts val="600"/>
              </a:spcBef>
              <a:spcAft>
                <a:spcPts val="600"/>
              </a:spcAft>
              <a:buClr>
                <a:srgbClr val="FFC000"/>
              </a:buClr>
              <a:buFont typeface="Wingdings" panose="05000000000000000000" pitchFamily="2" charset="2"/>
              <a:buChar char="l"/>
            </a:pPr>
            <a:r>
              <a:rPr lang="ja-JP" altLang="en-US" sz="1200" dirty="0">
                <a:solidFill>
                  <a:srgbClr val="000000"/>
                </a:solidFill>
              </a:rPr>
              <a:t>勤務時間の</a:t>
            </a:r>
            <a:r>
              <a:rPr lang="ja-JP" altLang="en-US" sz="1200" dirty="0" smtClean="0">
                <a:solidFill>
                  <a:srgbClr val="000000"/>
                </a:solidFill>
              </a:rPr>
              <a:t>把握と、把握に基づいた対応</a:t>
            </a:r>
            <a:endParaRPr lang="en-US" altLang="ja-JP" sz="1200" dirty="0">
              <a:solidFill>
                <a:srgbClr val="000000"/>
              </a:solidFill>
            </a:endParaRPr>
          </a:p>
          <a:p>
            <a:pPr marL="742950" lvl="1" indent="-285750">
              <a:buClr>
                <a:srgbClr val="FFC000"/>
              </a:buClr>
              <a:buFont typeface="Wingdings" panose="05000000000000000000" pitchFamily="2" charset="2"/>
              <a:buChar char="Ø"/>
            </a:pP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endParaRPr lang="en-US" altLang="ja-JP" sz="1100" dirty="0">
              <a:solidFill>
                <a:srgbClr val="000000"/>
              </a:solidFill>
            </a:endParaRPr>
          </a:p>
          <a:p>
            <a:pPr marL="285750" indent="-285750">
              <a:buClr>
                <a:srgbClr val="FFC000"/>
              </a:buClr>
              <a:buFont typeface="Wingdings" panose="05000000000000000000" pitchFamily="2" charset="2"/>
              <a:buChar char="Ø"/>
            </a:pP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endParaRPr lang="en-US" altLang="ja-JP" sz="1100" dirty="0">
              <a:solidFill>
                <a:srgbClr val="000000"/>
              </a:solidFill>
            </a:endParaRPr>
          </a:p>
          <a:p>
            <a:pPr marL="742950" lvl="1" indent="-285750">
              <a:buClr>
                <a:srgbClr val="FFC000"/>
              </a:buClr>
              <a:buFont typeface="Wingdings" panose="05000000000000000000" pitchFamily="2" charset="2"/>
              <a:buChar char="Ø"/>
            </a:pP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endParaRPr lang="en-US" altLang="ja-JP" sz="1100" dirty="0">
              <a:solidFill>
                <a:srgbClr val="000000"/>
              </a:solidFill>
            </a:endParaRPr>
          </a:p>
          <a:p>
            <a:pPr marL="742950" lvl="1" indent="-285750">
              <a:buClr>
                <a:srgbClr val="FFC000"/>
              </a:buClr>
              <a:buFont typeface="Wingdings" panose="05000000000000000000" pitchFamily="2" charset="2"/>
              <a:buChar char="Ø"/>
            </a:pPr>
            <a:endParaRPr lang="ja-JP" altLang="en-US" sz="1100" dirty="0">
              <a:solidFill>
                <a:srgbClr val="000000"/>
              </a:solidFill>
            </a:endParaRPr>
          </a:p>
        </p:txBody>
      </p:sp>
      <p:sp>
        <p:nvSpPr>
          <p:cNvPr id="6" name="左矢印 5"/>
          <p:cNvSpPr/>
          <p:nvPr/>
        </p:nvSpPr>
        <p:spPr>
          <a:xfrm>
            <a:off x="4542630" y="2972602"/>
            <a:ext cx="741082" cy="888446"/>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5947610" y="2042431"/>
            <a:ext cx="3237360" cy="39604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0000"/>
                </a:solidFill>
              </a:rPr>
              <a:t>医療機関に求められる体制</a:t>
            </a:r>
            <a:endParaRPr lang="ja-JP" altLang="en-US" b="1" dirty="0">
              <a:solidFill>
                <a:srgbClr val="000000"/>
              </a:solidFill>
            </a:endParaRPr>
          </a:p>
        </p:txBody>
      </p:sp>
      <p:sp>
        <p:nvSpPr>
          <p:cNvPr id="10" name="左矢印 9"/>
          <p:cNvSpPr/>
          <p:nvPr/>
        </p:nvSpPr>
        <p:spPr>
          <a:xfrm>
            <a:off x="4542630" y="5116016"/>
            <a:ext cx="741082" cy="549452"/>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角丸四角形 10"/>
          <p:cNvSpPr/>
          <p:nvPr/>
        </p:nvSpPr>
        <p:spPr>
          <a:xfrm>
            <a:off x="337360" y="2540554"/>
            <a:ext cx="4134459" cy="2088232"/>
          </a:xfrm>
          <a:prstGeom prst="roundRect">
            <a:avLst>
              <a:gd name="adj" fmla="val 0"/>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200" dirty="0" smtClean="0">
                <a:solidFill>
                  <a:srgbClr val="000000"/>
                </a:solidFill>
              </a:rPr>
              <a:t>医師事務作業補助体制加算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急性期看護補助体制</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看護職員夜間配置</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精神科リエゾンチーム</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栄養サポートチーム</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呼吸ケアチーム</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病棟</a:t>
            </a:r>
            <a:r>
              <a:rPr lang="ja-JP" altLang="en-US" sz="1200" dirty="0" smtClean="0">
                <a:solidFill>
                  <a:srgbClr val="000000"/>
                </a:solidFill>
              </a:rPr>
              <a:t>薬剤業務実施加算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院内トリアージ</a:t>
            </a:r>
            <a:r>
              <a:rPr lang="ja-JP" altLang="en-US" sz="1200" dirty="0" smtClean="0">
                <a:solidFill>
                  <a:srgbClr val="000000"/>
                </a:solidFill>
              </a:rPr>
              <a:t>実施料</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smtClean="0">
                <a:solidFill>
                  <a:srgbClr val="000000"/>
                </a:solidFill>
              </a:rPr>
              <a:t>手術・処置の休日加算１，時間外加算１，深夜加算１</a:t>
            </a:r>
            <a:endParaRPr lang="en-US" altLang="ja-JP" sz="1200" dirty="0" smtClean="0">
              <a:solidFill>
                <a:srgbClr val="000000"/>
              </a:solidFill>
            </a:endParaRPr>
          </a:p>
          <a:p>
            <a:pPr algn="r"/>
            <a:r>
              <a:rPr lang="ja-JP" altLang="en-US" sz="1200" dirty="0">
                <a:solidFill>
                  <a:srgbClr val="000000"/>
                </a:solidFill>
              </a:rPr>
              <a:t>等</a:t>
            </a:r>
            <a:endParaRPr lang="en-US" altLang="ja-JP" sz="1200" dirty="0" smtClean="0">
              <a:solidFill>
                <a:srgbClr val="000000"/>
              </a:solidFill>
            </a:endParaRPr>
          </a:p>
        </p:txBody>
      </p:sp>
      <p:sp>
        <p:nvSpPr>
          <p:cNvPr id="12" name="角丸四角形 11"/>
          <p:cNvSpPr/>
          <p:nvPr/>
        </p:nvSpPr>
        <p:spPr>
          <a:xfrm>
            <a:off x="324834" y="5240854"/>
            <a:ext cx="4134459" cy="1044116"/>
          </a:xfrm>
          <a:prstGeom prst="roundRect">
            <a:avLst>
              <a:gd name="adj" fmla="val 0"/>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l"/>
            </a:pPr>
            <a:r>
              <a:rPr lang="ja-JP" altLang="en-US" sz="1200" dirty="0" smtClean="0">
                <a:solidFill>
                  <a:srgbClr val="000000"/>
                </a:solidFill>
              </a:rPr>
              <a:t>急性期看護補助体制加算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夜間急性期看護補助体制</a:t>
            </a:r>
            <a:r>
              <a:rPr lang="ja-JP" altLang="en-US" sz="1200" dirty="0" smtClean="0">
                <a:solidFill>
                  <a:srgbClr val="000000"/>
                </a:solidFill>
              </a:rPr>
              <a:t>加算</a:t>
            </a:r>
            <a:endParaRPr lang="en-US" altLang="ja-JP" sz="1200" dirty="0" smtClean="0">
              <a:solidFill>
                <a:srgbClr val="000000"/>
              </a:solidFill>
            </a:endParaRPr>
          </a:p>
          <a:p>
            <a:pPr marL="285750" indent="-285750">
              <a:buFont typeface="Wingdings" panose="05000000000000000000" pitchFamily="2" charset="2"/>
              <a:buChar char="l"/>
            </a:pPr>
            <a:r>
              <a:rPr lang="ja-JP" altLang="en-US" sz="1200" dirty="0">
                <a:solidFill>
                  <a:srgbClr val="000000"/>
                </a:solidFill>
              </a:rPr>
              <a:t>看護職員配置</a:t>
            </a:r>
            <a:r>
              <a:rPr lang="ja-JP" altLang="en-US" sz="1200" dirty="0" smtClean="0">
                <a:solidFill>
                  <a:srgbClr val="000000"/>
                </a:solidFill>
              </a:rPr>
              <a:t>加算　　　　　　　　　　　　　　　　　　</a:t>
            </a:r>
            <a:endParaRPr lang="en-US" altLang="ja-JP" sz="1200" dirty="0" smtClean="0">
              <a:solidFill>
                <a:srgbClr val="000000"/>
              </a:solidFill>
            </a:endParaRPr>
          </a:p>
          <a:p>
            <a:pPr algn="r"/>
            <a:r>
              <a:rPr lang="ja-JP" altLang="en-US" sz="1200" dirty="0" smtClean="0">
                <a:solidFill>
                  <a:srgbClr val="000000"/>
                </a:solidFill>
              </a:rPr>
              <a:t>等</a:t>
            </a:r>
            <a:endParaRPr lang="en-US" altLang="ja-JP" sz="1200" dirty="0" smtClean="0">
              <a:solidFill>
                <a:srgbClr val="000000"/>
              </a:solidFill>
            </a:endParaRPr>
          </a:p>
        </p:txBody>
      </p:sp>
      <p:sp>
        <p:nvSpPr>
          <p:cNvPr id="13" name="正方形/長方形 12"/>
          <p:cNvSpPr/>
          <p:nvPr/>
        </p:nvSpPr>
        <p:spPr>
          <a:xfrm>
            <a:off x="189364" y="836712"/>
            <a:ext cx="9444157" cy="101844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000000"/>
                </a:solidFill>
              </a:rPr>
              <a:t>　診療報酬において、勤務医や看護職員の負担を軽減する観点から、多職種の医療従事者によるチーム医療を推進するための評価を実施。</a:t>
            </a:r>
            <a:endParaRPr lang="en-US" altLang="ja-JP" sz="1400" dirty="0" smtClean="0">
              <a:solidFill>
                <a:srgbClr val="000000"/>
              </a:solidFill>
            </a:endParaRPr>
          </a:p>
          <a:p>
            <a:r>
              <a:rPr lang="ja-JP" altLang="en-US" sz="1400" dirty="0" smtClean="0">
                <a:solidFill>
                  <a:srgbClr val="000000"/>
                </a:solidFill>
              </a:rPr>
              <a:t>　更に</a:t>
            </a:r>
            <a:r>
              <a:rPr lang="ja-JP" altLang="en-US" sz="1400" dirty="0">
                <a:solidFill>
                  <a:srgbClr val="000000"/>
                </a:solidFill>
              </a:rPr>
              <a:t>、</a:t>
            </a:r>
            <a:r>
              <a:rPr lang="ja-JP" altLang="en-US" sz="1400" dirty="0" smtClean="0">
                <a:solidFill>
                  <a:srgbClr val="000000"/>
                </a:solidFill>
              </a:rPr>
              <a:t>こうした診療報酬の算定に当たっては、医療機関において、負担の軽減及び処遇の改善に対する体制を確保して報告することを求めている。</a:t>
            </a:r>
            <a:endParaRPr lang="ja-JP" altLang="en-US" sz="1400" dirty="0">
              <a:solidFill>
                <a:srgbClr val="000000"/>
              </a:solidFill>
            </a:endParaRPr>
          </a:p>
        </p:txBody>
      </p:sp>
      <p:sp>
        <p:nvSpPr>
          <p:cNvPr id="14" name="角丸四角形 13"/>
          <p:cNvSpPr/>
          <p:nvPr/>
        </p:nvSpPr>
        <p:spPr>
          <a:xfrm>
            <a:off x="5508399" y="4949607"/>
            <a:ext cx="4125121" cy="1431722"/>
          </a:xfrm>
          <a:prstGeom prst="roundRect">
            <a:avLst>
              <a:gd name="adj" fmla="val 0"/>
            </a:avLst>
          </a:prstGeom>
          <a:no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spcAft>
                <a:spcPts val="600"/>
              </a:spcAft>
              <a:buClr>
                <a:srgbClr val="FFC000"/>
              </a:buClr>
            </a:pPr>
            <a:r>
              <a:rPr lang="ja-JP" altLang="en-US" sz="1100" dirty="0" smtClean="0">
                <a:solidFill>
                  <a:srgbClr val="000000"/>
                </a:solidFill>
              </a:rPr>
              <a:t>上記に加え、「看護職員の負担軽減・処遇改善に資する計画」における以下の実施状況について報告を求めている。</a:t>
            </a: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r>
              <a:rPr lang="ja-JP" altLang="en-US" sz="1100" dirty="0">
                <a:solidFill>
                  <a:srgbClr val="000000"/>
                </a:solidFill>
              </a:rPr>
              <a:t>多様な勤務形態の導入</a:t>
            </a:r>
            <a:endParaRPr lang="en-US" altLang="ja-JP" sz="1100" dirty="0">
              <a:solidFill>
                <a:srgbClr val="000000"/>
              </a:solidFill>
            </a:endParaRPr>
          </a:p>
          <a:p>
            <a:pPr marL="742950" lvl="1" indent="-285750">
              <a:buClr>
                <a:srgbClr val="FFC000"/>
              </a:buClr>
              <a:buFont typeface="Wingdings" panose="05000000000000000000" pitchFamily="2" charset="2"/>
              <a:buChar char="Ø"/>
            </a:pPr>
            <a:r>
              <a:rPr lang="ja-JP" altLang="en-US" sz="1100" dirty="0">
                <a:solidFill>
                  <a:srgbClr val="000000"/>
                </a:solidFill>
              </a:rPr>
              <a:t>妊娠・子育て中の看護職員に対する配慮</a:t>
            </a:r>
            <a:r>
              <a:rPr lang="en-US" altLang="ja-JP" sz="1100" dirty="0">
                <a:solidFill>
                  <a:srgbClr val="000000"/>
                </a:solidFill>
              </a:rPr>
              <a:t/>
            </a:r>
            <a:br>
              <a:rPr lang="en-US" altLang="ja-JP" sz="1100" dirty="0">
                <a:solidFill>
                  <a:srgbClr val="000000"/>
                </a:solidFill>
              </a:rPr>
            </a:br>
            <a:r>
              <a:rPr lang="ja-JP" altLang="en-US" sz="1100" dirty="0">
                <a:solidFill>
                  <a:srgbClr val="000000"/>
                </a:solidFill>
              </a:rPr>
              <a:t>（院内保育所、妊娠中の夜勤の減免制度、育児短時間勤務等</a:t>
            </a:r>
            <a:r>
              <a:rPr lang="ja-JP" altLang="en-US" sz="1100" dirty="0" smtClean="0">
                <a:solidFill>
                  <a:srgbClr val="000000"/>
                </a:solidFill>
              </a:rPr>
              <a:t>）</a:t>
            </a:r>
            <a:endParaRPr lang="en-US" altLang="ja-JP" sz="1100" dirty="0" smtClean="0">
              <a:solidFill>
                <a:srgbClr val="000000"/>
              </a:solidFill>
            </a:endParaRPr>
          </a:p>
          <a:p>
            <a:pPr marL="742950" lvl="1" indent="-285750">
              <a:buClr>
                <a:srgbClr val="FFC000"/>
              </a:buClr>
              <a:buFont typeface="Wingdings" panose="05000000000000000000" pitchFamily="2" charset="2"/>
              <a:buChar char="Ø"/>
            </a:pPr>
            <a:r>
              <a:rPr lang="ja-JP" altLang="en-US" sz="1100" dirty="0" smtClean="0">
                <a:solidFill>
                  <a:srgbClr val="000000"/>
                </a:solidFill>
              </a:rPr>
              <a:t>夜勤負担の軽減　</a:t>
            </a:r>
            <a:endParaRPr lang="en-US" altLang="ja-JP" sz="1100" dirty="0" smtClean="0">
              <a:solidFill>
                <a:srgbClr val="000000"/>
              </a:solidFill>
            </a:endParaRPr>
          </a:p>
          <a:p>
            <a:pPr lvl="1" algn="r">
              <a:buClr>
                <a:srgbClr val="FFC000"/>
              </a:buClr>
            </a:pPr>
            <a:r>
              <a:rPr lang="ja-JP" altLang="en-US" sz="1100" dirty="0" smtClean="0">
                <a:solidFill>
                  <a:srgbClr val="000000"/>
                </a:solidFill>
              </a:rPr>
              <a:t>等</a:t>
            </a:r>
            <a:endParaRPr lang="en-US" altLang="ja-JP" sz="1100" dirty="0">
              <a:solidFill>
                <a:srgbClr val="000000"/>
              </a:solidFill>
            </a:endParaRPr>
          </a:p>
        </p:txBody>
      </p:sp>
      <p:sp>
        <p:nvSpPr>
          <p:cNvPr id="15" name="左矢印 14"/>
          <p:cNvSpPr/>
          <p:nvPr/>
        </p:nvSpPr>
        <p:spPr>
          <a:xfrm>
            <a:off x="4576800" y="5762912"/>
            <a:ext cx="931598" cy="499836"/>
          </a:xfrm>
          <a:prstGeom prst="leftArrow">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スライド番号プレースホルダー 3"/>
          <p:cNvSpPr txBox="1">
            <a:spLocks/>
          </p:cNvSpPr>
          <p:nvPr/>
        </p:nvSpPr>
        <p:spPr>
          <a:xfrm>
            <a:off x="7594600" y="64533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73C0A70-B13F-4947-A920-ECA22281B0DF}" type="slidenum">
              <a:rPr kumimoji="1" lang="ja-JP" altLang="en-US" sz="20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18640847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873C0A70-B13F-4947-A920-ECA22281B0DF}" type="slidenum">
              <a:rPr kumimoji="1" lang="ja-JP" altLang="en-US" smtClean="0"/>
              <a:pPr/>
              <a:t>54</a:t>
            </a:fld>
            <a:endParaRPr kumimoji="1" lang="ja-JP" altLang="en-US"/>
          </a:p>
        </p:txBody>
      </p:sp>
      <p:pic>
        <p:nvPicPr>
          <p:cNvPr id="1026" name="Picture 2"/>
          <p:cNvPicPr>
            <a:picLocks noChangeAspect="1" noChangeArrowheads="1"/>
          </p:cNvPicPr>
          <p:nvPr/>
        </p:nvPicPr>
        <p:blipFill>
          <a:blip r:embed="rId3" cstate="print"/>
          <a:srcRect l="19363" t="19653" r="2213" b="10950"/>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36578" y="2780928"/>
            <a:ext cx="45719" cy="369332"/>
          </a:xfrm>
          <a:prstGeom prst="rect">
            <a:avLst/>
          </a:prstGeom>
          <a:noFill/>
        </p:spPr>
        <p:txBody>
          <a:bodyPr wrap="square" rtlCol="0">
            <a:spAutoFit/>
          </a:bodyPr>
          <a:lstStyle/>
          <a:p>
            <a:endParaRPr lang="ja-JP" altLang="en-US"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109394282"/>
              </p:ext>
            </p:extLst>
          </p:nvPr>
        </p:nvGraphicFramePr>
        <p:xfrm>
          <a:off x="109182" y="831676"/>
          <a:ext cx="9717206" cy="5997268"/>
        </p:xfrm>
        <a:graphic>
          <a:graphicData uri="http://schemas.openxmlformats.org/drawingml/2006/table">
            <a:tbl>
              <a:tblPr firstRow="1" bandRow="1">
                <a:tableStyleId>{BC89EF96-8CEA-46FF-86C4-4CE0E7609802}</a:tableStyleId>
              </a:tblPr>
              <a:tblGrid>
                <a:gridCol w="1127931"/>
                <a:gridCol w="8589275"/>
              </a:tblGrid>
              <a:tr h="288032">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病院所在地</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勤務環境改善の取組の対象範囲（●）、取組の概要（◇）</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48308">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●産科医師　◇変則交代勤務制の導入による労働時間の削減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65448">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大阪府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●看護職員、医師　◇オリジナルナースバンク制度の導入、夜勤・交代制勤務の改善などによる働きやすく働きがいのある職場づくり　◇医師事務作業補助者の活用による医師の業務負荷軽減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埼玉県</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◇医師事務作業補助者の導入（医療秘書）</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静岡県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◇医師の確保・定着、女性医師の多様な勤務形態の運用</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◇看護職の確保・定着を図るための、ワークライフバランスの実現に向けた取組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46205">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広島県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◇全病棟への専従薬剤師配置　◇薬剤師の薬物療法への参画　◇医師との協働による業務の推進</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32101">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長野県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◇医師及び看護職の負担軽減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宮崎県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◇医師の外来業務の負担軽減</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9816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大阪府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●医師、看護師を中心とした全職員　◇短時間正職員などライフイベントに対応できる勤務形態の多様化</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◇職員の増員、業務の見直し、複数主治医制、地域の病院との連携などによる業務負担軽減</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◇多様な働き方を選択しても活躍できるキャリア形成支援</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福岡県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●看護職員　◇多様な勤務形態と業務改善による働き続けやすい職場づくり</a:t>
                      </a:r>
                      <a:endPar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◇経験・スキルを加味した処遇と</a:t>
                      </a:r>
                      <a:r>
                        <a:rPr kumimoji="1"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ラーニングなどによる学習支援を通じた働きがいの維持・向上</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42372">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大分県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◇短時間正社員制度の導入をはじめとした看護職の確保・定着</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125604">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◇システム導入による業務効率化　◇看護補助者の配置</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2343">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京都府</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●看護師　◇働き続けやすく、また働きがいある職場づくりに向けた、多様な勤務形態の導入、時間外勤務時間の削減、人材育成システムの構築を実施</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福島県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●看護師、介護職員、リハビリテーションスタッフ他全職員　◇有休及び育児休暇の取得促進</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千葉県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◇職場満足度向上のための取組</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pPr algn="ct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奈良県</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nSpc>
                          <a:spcPts val="1600"/>
                        </a:lnSpc>
                      </a:pPr>
                      <a:r>
                        <a:rPr kumimoji="1"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●医師　◇医師事務作業補助者の導入　◇臨床工学技士の役割・業務分担</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11" name="正方形/長方形 10"/>
          <p:cNvSpPr/>
          <p:nvPr/>
        </p:nvSpPr>
        <p:spPr>
          <a:xfrm>
            <a:off x="226202" y="66690"/>
            <a:ext cx="9479326" cy="369332"/>
          </a:xfrm>
          <a:prstGeom prst="rect">
            <a:avLst/>
          </a:prstGeom>
        </p:spPr>
        <p:txBody>
          <a:bodyPr wrap="square">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職員の負担軽減につながる好事例 （平成</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年度に</a:t>
            </a:r>
            <a:r>
              <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15</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病院へヒアリング調査）</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2167549" y="359952"/>
            <a:ext cx="7826011" cy="461665"/>
          </a:xfrm>
          <a:prstGeom prst="rect">
            <a:avLst/>
          </a:prstGeom>
          <a:noFill/>
        </p:spPr>
        <p:txBody>
          <a:bodyPr wrap="square" rtlCol="0">
            <a:spAutoFit/>
          </a:bodyPr>
          <a:lstStyle/>
          <a:p>
            <a:pPr marL="173038" indent="-173038"/>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従事者の勤務環境の改善に向けた手法の確立のための調査・研究 調査</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報告書」より引用</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3038" indent="-173038"/>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下記の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他</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にも、モデル事業を実施した７医療機関の取組内容や、文献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調査等により収集した取組</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事例も掲載</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lang="ja-JP" altLang="en-US" sz="2000" smtClean="0">
                <a:solidFill>
                  <a:prstClr val="black"/>
                </a:solidFill>
              </a:rPr>
              <a:pPr/>
              <a:t>55</a:t>
            </a:fld>
            <a:endParaRPr lang="ja-JP" altLang="en-US" sz="2000" dirty="0">
              <a:solidFill>
                <a:prstClr val="black"/>
              </a:solidFill>
            </a:endParaRPr>
          </a:p>
        </p:txBody>
      </p:sp>
    </p:spTree>
    <p:extLst>
      <p:ext uri="{BB962C8B-B14F-4D97-AF65-F5344CB8AC3E}">
        <p14:creationId xmlns:p14="http://schemas.microsoft.com/office/powerpoint/2010/main" val="12578711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p:cNvSpPr txBox="1">
            <a:spLocks/>
          </p:cNvSpPr>
          <p:nvPr/>
        </p:nvSpPr>
        <p:spPr>
          <a:xfrm>
            <a:off x="14498" y="1024100"/>
            <a:ext cx="9832017" cy="1540804"/>
          </a:xfrm>
          <a:prstGeom prst="rect">
            <a:avLst/>
          </a:prstGeom>
          <a:ln>
            <a:solidFill>
              <a:schemeClr val="tx1"/>
            </a:solidFill>
          </a:ln>
        </p:spPr>
        <p:txBody>
          <a:bodyPr vert="horz" lIns="91440" tIns="45720" rIns="91440" bIns="45720" rtlCol="0" anchor="ctr">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marL="176213" indent="-176213" algn="l"/>
            <a:r>
              <a:rPr lang="ja-JP" altLang="en-US" sz="1400" dirty="0" smtClean="0">
                <a:solidFill>
                  <a:prstClr val="black"/>
                </a:solidFill>
                <a:latin typeface="HG丸ｺﾞｼｯｸM-PRO" pitchFamily="50" charset="-128"/>
                <a:ea typeface="HG丸ｺﾞｼｯｸM-PRO" pitchFamily="50" charset="-128"/>
              </a:rPr>
              <a:t>■医療勤務環境改善支援センター事業は、「地域医療介護総合確保基金」の対象事業。</a:t>
            </a:r>
            <a:endParaRPr lang="en-US" altLang="ja-JP" sz="1400" dirty="0" smtClean="0">
              <a:solidFill>
                <a:prstClr val="black"/>
              </a:solidFill>
              <a:latin typeface="HG丸ｺﾞｼｯｸM-PRO" pitchFamily="50" charset="-128"/>
              <a:ea typeface="HG丸ｺﾞｼｯｸM-PRO" pitchFamily="50" charset="-128"/>
            </a:endParaRPr>
          </a:p>
          <a:p>
            <a:pPr marL="176213" indent="-176213" algn="l"/>
            <a:r>
              <a:rPr lang="ja-JP" altLang="en-US" sz="1400" dirty="0">
                <a:solidFill>
                  <a:prstClr val="black"/>
                </a:solidFill>
                <a:latin typeface="HG丸ｺﾞｼｯｸM-PRO" pitchFamily="50" charset="-128"/>
                <a:ea typeface="HG丸ｺﾞｼｯｸM-PRO" pitchFamily="50" charset="-128"/>
              </a:rPr>
              <a:t>　</a:t>
            </a:r>
            <a:r>
              <a:rPr lang="ja-JP" altLang="en-US" sz="1400" dirty="0" smtClean="0">
                <a:solidFill>
                  <a:prstClr val="black"/>
                </a:solidFill>
                <a:latin typeface="HG丸ｺﾞｼｯｸM-PRO" pitchFamily="50" charset="-128"/>
                <a:ea typeface="HG丸ｺﾞｼｯｸM-PRO" pitchFamily="50" charset="-128"/>
              </a:rPr>
              <a:t>医療勤務環境改善事業の実施効果を高める観点からも、都道府県においては、可能な限り、２６年度中に支援センターをスタートできるよう、都道府県が「基金」を活用した事業化を調整。</a:t>
            </a:r>
            <a:endParaRPr lang="en-US" altLang="ja-JP" sz="1400" dirty="0" smtClean="0">
              <a:solidFill>
                <a:prstClr val="black"/>
              </a:solidFill>
              <a:latin typeface="HG丸ｺﾞｼｯｸM-PRO" pitchFamily="50" charset="-128"/>
              <a:ea typeface="HG丸ｺﾞｼｯｸM-PRO" pitchFamily="50" charset="-128"/>
            </a:endParaRPr>
          </a:p>
          <a:p>
            <a:pPr algn="l"/>
            <a:r>
              <a:rPr lang="ja-JP" altLang="en-US" sz="1400" dirty="0" smtClean="0">
                <a:solidFill>
                  <a:prstClr val="black"/>
                </a:solidFill>
                <a:latin typeface="HG丸ｺﾞｼｯｸM-PRO" pitchFamily="50" charset="-128"/>
                <a:ea typeface="HG丸ｺﾞｼｯｸM-PRO" pitchFamily="50" charset="-128"/>
              </a:rPr>
              <a:t>■「基金」に関する情報については、今後、順次、厚労省から提示。</a:t>
            </a:r>
            <a:endParaRPr lang="en-US" altLang="ja-JP" sz="1400" dirty="0" smtClean="0">
              <a:solidFill>
                <a:prstClr val="black"/>
              </a:solidFill>
              <a:latin typeface="HG丸ｺﾞｼｯｸM-PRO" pitchFamily="50" charset="-128"/>
              <a:ea typeface="HG丸ｺﾞｼｯｸM-PRO" pitchFamily="50" charset="-128"/>
            </a:endParaRPr>
          </a:p>
          <a:p>
            <a:pPr marL="176213" indent="-176213" algn="l"/>
            <a:r>
              <a:rPr lang="ja-JP" altLang="en-US" sz="1400" dirty="0" smtClean="0">
                <a:solidFill>
                  <a:prstClr val="black"/>
                </a:solidFill>
                <a:latin typeface="HG丸ｺﾞｼｯｸM-PRO" pitchFamily="50" charset="-128"/>
                <a:ea typeface="HG丸ｺﾞｼｯｸM-PRO" pitchFamily="50" charset="-128"/>
              </a:rPr>
              <a:t>■円滑な事業実施に向け、可能な限り早急に、関係機関</a:t>
            </a:r>
            <a:r>
              <a:rPr lang="ja-JP" altLang="en-US" sz="1400" dirty="0">
                <a:solidFill>
                  <a:prstClr val="black"/>
                </a:solidFill>
                <a:latin typeface="HG丸ｺﾞｼｯｸM-PRO" pitchFamily="50" charset="-128"/>
                <a:ea typeface="HG丸ｺﾞｼｯｸM-PRO" pitchFamily="50" charset="-128"/>
              </a:rPr>
              <a:t>・</a:t>
            </a:r>
            <a:r>
              <a:rPr lang="ja-JP" altLang="en-US" sz="1400" dirty="0" smtClean="0">
                <a:solidFill>
                  <a:prstClr val="black"/>
                </a:solidFill>
                <a:latin typeface="HG丸ｺﾞｼｯｸM-PRO" pitchFamily="50" charset="-128"/>
                <a:ea typeface="HG丸ｺﾞｼｯｸM-PRO" pitchFamily="50" charset="-128"/>
              </a:rPr>
              <a:t>団体（都道府県、都道府県労働局、医師会、看護協会、病院団体、社会保険労務士会、医業経営コンサルタント協会、その他地域の関係者）による協議の場（運営協議会）を設置。</a:t>
            </a:r>
            <a:endParaRPr lang="en-US" altLang="ja-JP" sz="1400" dirty="0" smtClean="0">
              <a:solidFill>
                <a:prstClr val="black"/>
              </a:solidFill>
              <a:latin typeface="HG丸ｺﾞｼｯｸM-PRO" pitchFamily="50" charset="-128"/>
              <a:ea typeface="HG丸ｺﾞｼｯｸM-PRO" pitchFamily="50" charset="-128"/>
            </a:endParaRPr>
          </a:p>
        </p:txBody>
      </p:sp>
      <p:sp>
        <p:nvSpPr>
          <p:cNvPr id="3" name="ホームベース 2"/>
          <p:cNvSpPr/>
          <p:nvPr/>
        </p:nvSpPr>
        <p:spPr>
          <a:xfrm>
            <a:off x="464508" y="2564904"/>
            <a:ext cx="2904322"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２５年度</a:t>
            </a:r>
            <a:endParaRPr lang="ja-JP" altLang="en-US" dirty="0">
              <a:solidFill>
                <a:prstClr val="white"/>
              </a:solidFill>
            </a:endParaRPr>
          </a:p>
        </p:txBody>
      </p:sp>
      <p:sp>
        <p:nvSpPr>
          <p:cNvPr id="4" name="ホームベース 3"/>
          <p:cNvSpPr/>
          <p:nvPr/>
        </p:nvSpPr>
        <p:spPr>
          <a:xfrm>
            <a:off x="3351574" y="2564904"/>
            <a:ext cx="4193714"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２６年度</a:t>
            </a:r>
            <a:endParaRPr lang="ja-JP" altLang="en-US" dirty="0">
              <a:solidFill>
                <a:prstClr val="white"/>
              </a:solidFill>
            </a:endParaRPr>
          </a:p>
        </p:txBody>
      </p:sp>
      <p:sp>
        <p:nvSpPr>
          <p:cNvPr id="5" name="ホームベース 4"/>
          <p:cNvSpPr/>
          <p:nvPr/>
        </p:nvSpPr>
        <p:spPr>
          <a:xfrm>
            <a:off x="7533926" y="2564904"/>
            <a:ext cx="2359014" cy="432048"/>
          </a:xfrm>
          <a:prstGeom prst="homePlate">
            <a:avLst>
              <a:gd name="adj" fmla="val 31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white"/>
                </a:solidFill>
              </a:rPr>
              <a:t>２７年度</a:t>
            </a:r>
            <a:endParaRPr lang="ja-JP" altLang="en-US" dirty="0">
              <a:solidFill>
                <a:prstClr val="white"/>
              </a:solidFill>
            </a:endParaRPr>
          </a:p>
        </p:txBody>
      </p:sp>
      <p:sp>
        <p:nvSpPr>
          <p:cNvPr id="6" name="ホームベース 5"/>
          <p:cNvSpPr/>
          <p:nvPr/>
        </p:nvSpPr>
        <p:spPr>
          <a:xfrm>
            <a:off x="776536" y="4067644"/>
            <a:ext cx="9073007" cy="774220"/>
          </a:xfrm>
          <a:prstGeom prst="homePlat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85725"/>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a:t>
            </a:r>
            <a:r>
              <a:rPr lang="ja-JP" altLang="en-US" sz="1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調査研究事業：</a:t>
            </a:r>
            <a:r>
              <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年度も継続中</a:t>
            </a:r>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導入</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手引き</a:t>
            </a:r>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普及促進事業（セミナーの開催）</a:t>
            </a:r>
            <a:endPar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好事例　等</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　情報発信事業（ウェブサイト）</a:t>
            </a:r>
            <a:endParaRPr lang="ja-JP" altLang="en-US" sz="12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ホームベース 6"/>
          <p:cNvSpPr/>
          <p:nvPr/>
        </p:nvSpPr>
        <p:spPr>
          <a:xfrm>
            <a:off x="2994498" y="5079253"/>
            <a:ext cx="6855046" cy="1226297"/>
          </a:xfrm>
          <a:prstGeom prst="homePlate">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「医療勤務環境改善支援センター」事業</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indent="177800"/>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可能な限り、２６年度中に支援センターを設置。</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indent="-95250"/>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都道府県、都道府県労働局、医師会・看護協会、病院団体、社会保険労務士会、医業経営コンサルタント協会、その他地域の関係者による協議の場（運営協議会）を設置</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⇒医療機関における「手引書」を活用した勤務環境改善計画づくりを促進</a:t>
            </a:r>
            <a:endParaRPr lang="ja-JP" altLang="en-US" sz="14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上矢印吹き出し 7"/>
          <p:cNvSpPr/>
          <p:nvPr/>
        </p:nvSpPr>
        <p:spPr>
          <a:xfrm>
            <a:off x="3376265" y="6237312"/>
            <a:ext cx="6336704" cy="567233"/>
          </a:xfrm>
          <a:prstGeom prst="upArrowCallout">
            <a:avLst>
              <a:gd name="adj1" fmla="val 25000"/>
              <a:gd name="adj2" fmla="val 136297"/>
              <a:gd name="adj3" fmla="val 25000"/>
              <a:gd name="adj4" fmla="val 649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地域医療介護総合確保基金による事業費確保</a:t>
            </a:r>
            <a:endPar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48006" y="2996952"/>
            <a:ext cx="416496" cy="18722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48006" y="5013176"/>
            <a:ext cx="416496" cy="18448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都道府県</a:t>
            </a:r>
          </a:p>
        </p:txBody>
      </p:sp>
      <p:sp>
        <p:nvSpPr>
          <p:cNvPr id="12" name="ホームベース 11"/>
          <p:cNvSpPr/>
          <p:nvPr/>
        </p:nvSpPr>
        <p:spPr>
          <a:xfrm>
            <a:off x="560512" y="3033773"/>
            <a:ext cx="1728192" cy="395227"/>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保障制度改革</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国民会議報告</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屈折矢印 15"/>
          <p:cNvSpPr/>
          <p:nvPr/>
        </p:nvSpPr>
        <p:spPr>
          <a:xfrm rot="5400000">
            <a:off x="1880097" y="4783603"/>
            <a:ext cx="1144453" cy="968904"/>
          </a:xfrm>
          <a:prstGeom prst="bentUpArrow">
            <a:avLst>
              <a:gd name="adj1" fmla="val 12745"/>
              <a:gd name="adj2" fmla="val 15074"/>
              <a:gd name="adj3" fmla="val 23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正方形/長方形 13"/>
          <p:cNvSpPr/>
          <p:nvPr/>
        </p:nvSpPr>
        <p:spPr>
          <a:xfrm>
            <a:off x="848544" y="5079253"/>
            <a:ext cx="1584176" cy="12533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Ｈ</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26.3</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全国医政関係主管課長会議で事業の実施イメージを提示</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85725" indent="-85725"/>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改善マネジメントシステム導入の「手引書」を提示</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ホームベース 16"/>
          <p:cNvSpPr/>
          <p:nvPr/>
        </p:nvSpPr>
        <p:spPr>
          <a:xfrm>
            <a:off x="2757743" y="3457575"/>
            <a:ext cx="1835217" cy="515202"/>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改正医療法の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国会審議、成立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ホームベース 17"/>
          <p:cNvSpPr/>
          <p:nvPr/>
        </p:nvSpPr>
        <p:spPr>
          <a:xfrm>
            <a:off x="4592960" y="3467100"/>
            <a:ext cx="1713689" cy="504825"/>
          </a:xfrm>
          <a:prstGeom prst="homePlate">
            <a:avLst/>
          </a:prstGeom>
          <a:solidFill>
            <a:schemeClr val="bg1"/>
          </a:solid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改正医療法施行準備</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（指針、施行通知）</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ホームベース 18"/>
          <p:cNvSpPr/>
          <p:nvPr/>
        </p:nvSpPr>
        <p:spPr>
          <a:xfrm>
            <a:off x="6306649" y="3467100"/>
            <a:ext cx="3539869" cy="515202"/>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9625" indent="-809625"/>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H26.10.1</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改正医療法（医療勤務環境改善関係）施行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48006" y="2564904"/>
            <a:ext cx="416496"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ホームベース 20"/>
          <p:cNvSpPr/>
          <p:nvPr/>
        </p:nvSpPr>
        <p:spPr>
          <a:xfrm>
            <a:off x="632520" y="3457575"/>
            <a:ext cx="2096616" cy="511506"/>
          </a:xfrm>
          <a:prstGeom prst="homePlate">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保障</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審</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議会</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医療部会意見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bwMode="auto">
          <a:xfrm>
            <a:off x="14499" y="623923"/>
            <a:ext cx="9832017"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■医療勤務環境</a:t>
            </a:r>
            <a:r>
              <a:rPr lang="ja-JP" altLang="en-US"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改善</a:t>
            </a: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に関する取組のスケジュール</a:t>
            </a:r>
          </a:p>
        </p:txBody>
      </p:sp>
      <p:sp>
        <p:nvSpPr>
          <p:cNvPr id="23" name="下矢印 22"/>
          <p:cNvSpPr/>
          <p:nvPr/>
        </p:nvSpPr>
        <p:spPr>
          <a:xfrm>
            <a:off x="6537176" y="4024114"/>
            <a:ext cx="288032" cy="1116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ドーナツ 14"/>
          <p:cNvSpPr/>
          <p:nvPr/>
        </p:nvSpPr>
        <p:spPr>
          <a:xfrm>
            <a:off x="560512" y="3861048"/>
            <a:ext cx="6264696" cy="1008112"/>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6" name="横巻き 25"/>
          <p:cNvSpPr/>
          <p:nvPr/>
        </p:nvSpPr>
        <p:spPr>
          <a:xfrm>
            <a:off x="48011" y="0"/>
            <a:ext cx="9439049" cy="623922"/>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４</a:t>
            </a:r>
            <a:r>
              <a:rPr lang="ja-JP" altLang="en-US" sz="2000" b="1" dirty="0" smtClean="0">
                <a:solidFill>
                  <a:prstClr val="black"/>
                </a:solidFill>
                <a:latin typeface="メイリオ" pitchFamily="50" charset="-128"/>
                <a:ea typeface="メイリオ" pitchFamily="50" charset="-128"/>
              </a:rPr>
              <a:t>　今後</a:t>
            </a:r>
            <a:r>
              <a:rPr lang="ja-JP" altLang="en-US" sz="2000" b="1" dirty="0">
                <a:solidFill>
                  <a:prstClr val="black"/>
                </a:solidFill>
                <a:latin typeface="メイリオ" pitchFamily="50" charset="-128"/>
                <a:ea typeface="メイリオ" pitchFamily="50" charset="-128"/>
              </a:rPr>
              <a:t>の</a:t>
            </a:r>
            <a:r>
              <a:rPr lang="ja-JP" altLang="en-US" sz="2000" b="1" dirty="0" smtClean="0">
                <a:solidFill>
                  <a:prstClr val="black"/>
                </a:solidFill>
                <a:latin typeface="メイリオ" pitchFamily="50" charset="-128"/>
                <a:ea typeface="メイリオ" pitchFamily="50" charset="-128"/>
              </a:rPr>
              <a:t>対応①</a:t>
            </a:r>
            <a:endParaRPr lang="en-US" altLang="ja-JP" sz="2000" b="1" dirty="0" smtClean="0">
              <a:solidFill>
                <a:prstClr val="black"/>
              </a:solidFill>
              <a:latin typeface="メイリオ" pitchFamily="50" charset="-128"/>
              <a:ea typeface="メイリオ" pitchFamily="50" charset="-128"/>
            </a:endParaRPr>
          </a:p>
        </p:txBody>
      </p:sp>
      <p:sp>
        <p:nvSpPr>
          <p:cNvPr id="2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56</a:t>
            </a:fld>
            <a:endParaRPr kumimoji="1" lang="ja-JP" altLang="en-US" sz="2000" dirty="0">
              <a:solidFill>
                <a:schemeClr val="tx1"/>
              </a:solidFill>
            </a:endParaRPr>
          </a:p>
        </p:txBody>
      </p:sp>
      <p:sp>
        <p:nvSpPr>
          <p:cNvPr id="11" name="四角形吹き出し 10"/>
          <p:cNvSpPr/>
          <p:nvPr/>
        </p:nvSpPr>
        <p:spPr>
          <a:xfrm>
            <a:off x="7199153" y="4067644"/>
            <a:ext cx="2362359" cy="1377579"/>
          </a:xfrm>
          <a:prstGeom prst="wedgeRectCallout">
            <a:avLst>
              <a:gd name="adj1" fmla="val -71290"/>
              <a:gd name="adj2" fmla="val 4233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都道府県を中心に、</a:t>
            </a:r>
            <a:r>
              <a:rPr lang="ja-JP" altLang="en-US" sz="13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関係機関・団体</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が連携して、多くの医療</a:t>
            </a:r>
            <a:r>
              <a:rPr lang="ja-JP" altLang="en-US" sz="13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機関</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における</a:t>
            </a:r>
            <a:r>
              <a:rPr lang="ja-JP" altLang="en-US" sz="13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環境改善マネジメントシステム導入を促進する</a:t>
            </a:r>
            <a:r>
              <a:rPr lang="ja-JP" altLang="en-US" sz="13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年次</a:t>
            </a:r>
            <a:r>
              <a:rPr lang="ja-JP" altLang="en-US" sz="13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活動</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計画」を</a:t>
            </a:r>
            <a:r>
              <a:rPr lang="ja-JP" altLang="en-US" sz="13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策定</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13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実行。</a:t>
            </a:r>
            <a:endPar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ドーナツ 23"/>
          <p:cNvSpPr/>
          <p:nvPr/>
        </p:nvSpPr>
        <p:spPr>
          <a:xfrm>
            <a:off x="6825208" y="3861048"/>
            <a:ext cx="3021309" cy="1728192"/>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34831037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28482533"/>
              </p:ext>
            </p:extLst>
          </p:nvPr>
        </p:nvGraphicFramePr>
        <p:xfrm>
          <a:off x="128464" y="1990259"/>
          <a:ext cx="9661183" cy="4456221"/>
        </p:xfrm>
        <a:graphic>
          <a:graphicData uri="http://schemas.openxmlformats.org/drawingml/2006/table">
            <a:tbl>
              <a:tblPr firstRow="1" firstCol="1" bandRow="1">
                <a:tableStyleId>{5940675A-B579-460E-94D1-54222C63F5DA}</a:tableStyleId>
              </a:tblPr>
              <a:tblGrid>
                <a:gridCol w="1377050"/>
                <a:gridCol w="2079334"/>
                <a:gridCol w="4836647"/>
                <a:gridCol w="648072"/>
                <a:gridCol w="720080"/>
              </a:tblGrid>
              <a:tr h="146973">
                <a:tc>
                  <a:txBody>
                    <a:bodyPr/>
                    <a:lstStyle/>
                    <a:p>
                      <a:pPr algn="ctr">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開催地</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tx2">
                        <a:lumMod val="20000"/>
                        <a:lumOff val="80000"/>
                      </a:schemeClr>
                    </a:solidFill>
                  </a:tcPr>
                </a:tc>
                <a:tc>
                  <a:txBody>
                    <a:bodyPr/>
                    <a:lstStyle/>
                    <a:p>
                      <a:pPr algn="ctr">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開催</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日（時間は</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14</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時）</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tx2">
                        <a:lumMod val="20000"/>
                        <a:lumOff val="80000"/>
                      </a:schemeClr>
                    </a:solidFill>
                  </a:tcPr>
                </a:tc>
                <a:tc>
                  <a:txBody>
                    <a:bodyPr/>
                    <a:lstStyle/>
                    <a:p>
                      <a:pPr algn="ctr">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開催場所</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tx2">
                        <a:lumMod val="20000"/>
                        <a:lumOff val="80000"/>
                      </a:schemeClr>
                    </a:solidFill>
                  </a:tcPr>
                </a:tc>
                <a:tc>
                  <a:txBody>
                    <a:bodyPr/>
                    <a:lstStyle/>
                    <a:p>
                      <a:pPr algn="ctr">
                        <a:spcAft>
                          <a:spcPts val="0"/>
                        </a:spcAft>
                      </a:pP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定員</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tx2">
                        <a:lumMod val="20000"/>
                        <a:lumOff val="80000"/>
                      </a:schemeClr>
                    </a:solidFill>
                  </a:tcPr>
                </a:tc>
                <a:tc>
                  <a:txBody>
                    <a:bodyPr/>
                    <a:lstStyle/>
                    <a:p>
                      <a:pPr algn="ctr">
                        <a:spcAft>
                          <a:spcPts val="0"/>
                        </a:spcAft>
                      </a:pPr>
                      <a:r>
                        <a:rPr lang="ja-JP" altLang="en-US" sz="1200" kern="100" dirty="0" smtClean="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講師</a:t>
                      </a:r>
                      <a:endParaRPr lang="ja-JP" sz="1200" kern="1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tx2">
                        <a:lumMod val="20000"/>
                        <a:lumOff val="80000"/>
                      </a:schemeClr>
                    </a:solidFill>
                  </a:tcPr>
                </a:tc>
              </a:tr>
              <a:tr h="0">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札幌</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19</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木</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l">
                        <a:lnSpc>
                          <a:spcPts val="1600"/>
                        </a:lnSpc>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札幌市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中央区北</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4</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西</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アスティ</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45</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150</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中島氏</a:t>
                      </a:r>
                      <a:endParaRPr lang="en-US" altLang="ja-JP"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85451">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盛岡</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火</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l">
                        <a:lnSpc>
                          <a:spcPts val="1600"/>
                        </a:lnSpc>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盛岡市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盛岡駅西通</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1-7-1</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岩手</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県民情報交流</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センター</a:t>
                      </a:r>
                      <a:r>
                        <a:rPr lang="en-US" altLang="ja-JP"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アイーナ</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150</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r>
              <a:tr h="0">
                <a:tc>
                  <a:txBody>
                    <a:bodyPr/>
                    <a:lstStyle/>
                    <a:p>
                      <a:pPr algn="ctr">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仙台</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8</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仙台市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青葉区中央</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1-3-1</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TKP</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ガーデンシティ仙台</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150</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奥村氏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r>
              <a:tr h="291933">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東京</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第１回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火</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rowSpan="2">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千代田区</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有楽町</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1-7-1</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有楽町</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電気ビル　北館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17</a:t>
                      </a:r>
                      <a:endParaRPr lang="ja-JP" sz="1200" kern="100" dirty="0">
                        <a:solidFill>
                          <a:srgbClr val="FF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160</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lnB w="12700" cap="flat" cmpd="sng" algn="ctr">
                      <a:solidFill>
                        <a:schemeClr val="tx1"/>
                      </a:solidFill>
                      <a:prstDash val="solid"/>
                      <a:round/>
                      <a:headEnd type="none" w="med" len="med"/>
                      <a:tailEnd type="none" w="med" len="med"/>
                    </a:lnB>
                  </a:tcPr>
                </a:tc>
              </a:tr>
              <a:tr h="147688">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東京</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第２回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4</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vMerge="1">
                  <a:txBody>
                    <a:bodyPr/>
                    <a:lstStyle/>
                    <a:p>
                      <a:pPr algn="l">
                        <a:spcAft>
                          <a:spcPts val="0"/>
                        </a:spcAft>
                      </a:pPr>
                      <a:endParaRPr lang="ja-JP" sz="1200" kern="100" dirty="0">
                        <a:solidFill>
                          <a:srgbClr val="000000"/>
                        </a:solidFill>
                        <a:effectLst/>
                        <a:latin typeface="Century"/>
                        <a:ea typeface="Meiryo UI"/>
                        <a:cs typeface="Times New Roman"/>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160</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lnT w="12700" cap="flat" cmpd="sng" algn="ctr">
                      <a:solidFill>
                        <a:schemeClr val="tx1"/>
                      </a:solidFill>
                      <a:prstDash val="solid"/>
                      <a:round/>
                      <a:headEnd type="none" w="med" len="med"/>
                      <a:tailEnd type="none" w="med" len="med"/>
                    </a:lnT>
                  </a:tcPr>
                </a:tc>
              </a:tr>
              <a:tr h="291933">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名古屋</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第１回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火</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rowSpan="2">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名古屋市中区</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錦</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3-22-20</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ダイテックサカエ</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138</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奥村氏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r>
              <a:tr h="152885">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名古屋</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第２回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vMerge="1">
                  <a:txBody>
                    <a:bodyPr/>
                    <a:lstStyle/>
                    <a:p>
                      <a:pPr algn="l">
                        <a:spcAft>
                          <a:spcPts val="0"/>
                        </a:spcAft>
                      </a:pPr>
                      <a:endParaRPr lang="ja-JP" sz="1200" kern="100" dirty="0">
                        <a:solidFill>
                          <a:srgbClr val="000000"/>
                        </a:solidFill>
                        <a:effectLst/>
                        <a:latin typeface="Century"/>
                        <a:ea typeface="Meiryo UI"/>
                        <a:cs typeface="Times New Roman"/>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138</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橋本氏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r>
              <a:tr h="161983">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新潟</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5</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金</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l">
                        <a:lnSpc>
                          <a:spcPts val="1500"/>
                        </a:lnSpc>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新潟市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中央区東大通</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1-1-1</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　第五マルカビル</a:t>
                      </a: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階</a:t>
                      </a:r>
                      <a:r>
                        <a:rPr lang="en-US" altLang="ja-JP"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駅前</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オフィス会議室</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102</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r>
              <a:tr h="195147">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金沢</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14</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金沢市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尾山町</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9-13</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金沢</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商工会議所経済交流プラザ</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144</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福島氏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r>
              <a:tr h="291933">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第１回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5</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木</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rowSpan="2">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大阪市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中央区今橋</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4-1-1</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淀屋橋</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三井ビルディング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6F</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155</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104270">
                <a:tc>
                  <a:txBody>
                    <a:bodyPr/>
                    <a:lstStyle/>
                    <a:p>
                      <a:pPr algn="ctr">
                        <a:spcAft>
                          <a:spcPts val="0"/>
                        </a:spcAft>
                      </a:pP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大阪</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第２回</a:t>
                      </a:r>
                      <a:r>
                        <a:rPr lang="ja-JP" altLang="en-US" sz="12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金</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vMerge="1">
                  <a:txBody>
                    <a:bodyPr/>
                    <a:lstStyle/>
                    <a:p>
                      <a:pPr algn="l">
                        <a:spcAft>
                          <a:spcPts val="0"/>
                        </a:spcAft>
                      </a:pPr>
                      <a:endParaRPr lang="ja-JP" sz="1200" kern="100" dirty="0">
                        <a:solidFill>
                          <a:srgbClr val="000000"/>
                        </a:solidFill>
                        <a:effectLst/>
                        <a:latin typeface="Century"/>
                        <a:ea typeface="Meiryo UI"/>
                        <a:cs typeface="Times New Roman"/>
                      </a:endParaRPr>
                    </a:p>
                  </a:txBody>
                  <a:tcPr marL="25167" marR="25167" marT="25167" marB="25167" anchor="ct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155</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tc>
              </a:tr>
              <a:tr h="0">
                <a:tc>
                  <a:txBody>
                    <a:bodyPr/>
                    <a:lstStyle/>
                    <a:p>
                      <a:pPr algn="ctr">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広島</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9</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金</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広島市中区</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中島</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広島</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国際会議場</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144</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橋本氏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r>
              <a:tr h="98590">
                <a:tc>
                  <a:txBody>
                    <a:bodyPr/>
                    <a:lstStyle/>
                    <a:p>
                      <a:pPr algn="ctr">
                        <a:spcAft>
                          <a:spcPts val="0"/>
                        </a:spcAft>
                      </a:pPr>
                      <a:r>
                        <a:rPr lang="ja-JP" sz="1200" kern="100">
                          <a:effectLst/>
                          <a:latin typeface="メイリオ" panose="020B0604030504040204" pitchFamily="50" charset="-128"/>
                          <a:ea typeface="メイリオ" panose="020B0604030504040204" pitchFamily="50" charset="-128"/>
                          <a:cs typeface="メイリオ" panose="020B0604030504040204" pitchFamily="50" charset="-128"/>
                        </a:rPr>
                        <a:t>高松</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11</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木</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高松市番</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町</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2-2-2</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高松</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商工会議所会館</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96</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橋本氏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r>
              <a:tr h="0">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福岡</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火</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福岡市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博多区吉塚本町</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9-15</a:t>
                      </a:r>
                      <a:r>
                        <a:rPr lang="ja-JP" altLang="en-US" sz="1200" kern="0" baseline="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福岡</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中小企業振興センター</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en-US" sz="1200" kern="0">
                          <a:effectLst/>
                          <a:latin typeface="メイリオ" panose="020B0604030504040204" pitchFamily="50" charset="-128"/>
                          <a:ea typeface="メイリオ" panose="020B0604030504040204" pitchFamily="50" charset="-128"/>
                          <a:cs typeface="メイリオ" panose="020B0604030504040204" pitchFamily="50" charset="-128"/>
                        </a:rPr>
                        <a:t>144</a:t>
                      </a:r>
                      <a:r>
                        <a:rPr lang="ja-JP" sz="1200" kern="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r>
              <a:tr h="92910">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熊本</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marL="0" indent="177800" algn="l">
                        <a:lnSpc>
                          <a:spcPts val="1800"/>
                        </a:lnSpc>
                        <a:spcAft>
                          <a:spcPts val="0"/>
                        </a:spcAft>
                      </a:pP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26</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12</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月</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17</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日</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水</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l">
                        <a:spcAft>
                          <a:spcPts val="0"/>
                        </a:spcAft>
                      </a:pPr>
                      <a:r>
                        <a:rPr lang="en-US" alt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熊本市</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中央区水道町</a:t>
                      </a:r>
                      <a:r>
                        <a:rPr 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14-1</a:t>
                      </a:r>
                      <a:r>
                        <a:rPr lang="ja-JP" altLang="en-US"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　</a:t>
                      </a:r>
                      <a:r>
                        <a:rPr lang="ja-JP" sz="1200" kern="0" dirty="0" smtClean="0">
                          <a:effectLst/>
                          <a:latin typeface="メイリオ" panose="020B0604030504040204" pitchFamily="50" charset="-128"/>
                          <a:ea typeface="メイリオ" panose="020B0604030504040204" pitchFamily="50" charset="-128"/>
                          <a:cs typeface="メイリオ" panose="020B0604030504040204" pitchFamily="50" charset="-128"/>
                        </a:rPr>
                        <a:t>メルパルク</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熊本</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en-US" sz="1200" kern="0" dirty="0">
                          <a:effectLst/>
                          <a:latin typeface="メイリオ" panose="020B0604030504040204" pitchFamily="50" charset="-128"/>
                          <a:ea typeface="メイリオ" panose="020B0604030504040204" pitchFamily="50" charset="-128"/>
                          <a:cs typeface="メイリオ" panose="020B0604030504040204" pitchFamily="50" charset="-128"/>
                        </a:rPr>
                        <a:t>120</a:t>
                      </a:r>
                      <a:r>
                        <a:rPr lang="ja-JP" sz="1200" kern="0" dirty="0">
                          <a:effectLst/>
                          <a:latin typeface="メイリオ" panose="020B0604030504040204" pitchFamily="50" charset="-128"/>
                          <a:ea typeface="メイリオ" panose="020B0604030504040204" pitchFamily="50" charset="-128"/>
                          <a:cs typeface="メイリオ" panose="020B0604030504040204" pitchFamily="50" charset="-128"/>
                        </a:rPr>
                        <a:t>名</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c>
                  <a:txBody>
                    <a:bodyPr/>
                    <a:lstStyle/>
                    <a:p>
                      <a:pPr algn="ctr">
                        <a:spcAft>
                          <a:spcPts val="0"/>
                        </a:spcAft>
                      </a:pPr>
                      <a:r>
                        <a:rPr lang="ja-JP" altLang="en-US" sz="1200" kern="100"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中島氏</a:t>
                      </a:r>
                      <a:endParaRPr lang="ja-JP" sz="1200" kern="100"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25167" marR="25167" marT="25167" marB="25167" anchor="ctr">
                    <a:solidFill>
                      <a:schemeClr val="bg1">
                        <a:lumMod val="65000"/>
                      </a:schemeClr>
                    </a:solidFill>
                  </a:tcPr>
                </a:tc>
              </a:tr>
            </a:tbl>
          </a:graphicData>
        </a:graphic>
      </p:graphicFrame>
      <p:sp>
        <p:nvSpPr>
          <p:cNvPr id="6" name="Rectangle 3"/>
          <p:cNvSpPr>
            <a:spLocks noChangeArrowheads="1"/>
          </p:cNvSpPr>
          <p:nvPr/>
        </p:nvSpPr>
        <p:spPr bwMode="auto">
          <a:xfrm>
            <a:off x="-27296" y="107340"/>
            <a:ext cx="9933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いきいき働く医療機関づくりサポート</a:t>
            </a:r>
            <a:r>
              <a:rPr kumimoji="1" lang="ja-JP" altLang="en-US"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セミナー」（</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厚生労働省</a:t>
            </a:r>
            <a:r>
              <a:rPr kumimoji="1" lang="ja-JP" altLang="en-US"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rPr>
              <a:t>委託事業）の開催</a:t>
            </a:r>
            <a:endParaRPr kumimoji="1" lang="en-US" altLang="ja-JP" b="1" i="0" u="none" strike="noStrike" cap="none" normalizeH="0" baseline="0" dirty="0" smtClean="0">
              <a:ln>
                <a:noFill/>
              </a:ln>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Rectangle 6"/>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7"/>
          <p:cNvSpPr>
            <a:spLocks noChangeArrowheads="1"/>
          </p:cNvSpPr>
          <p:nvPr/>
        </p:nvSpPr>
        <p:spPr bwMode="auto">
          <a:xfrm>
            <a:off x="344488" y="496124"/>
            <a:ext cx="9217024"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内容</a:t>
            </a:r>
            <a:r>
              <a:rPr kumimoji="1" lang="ja-JP" altLang="en-US"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医療機関の勤務環境改善をめぐる現状と今後の取組</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医療勤務環境改善マネジメントシステムの導入、活用方法</a:t>
            </a:r>
            <a:endParaRPr kumimoji="1" lang="en-US" altLang="ja-JP"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対象：医療機関の経営・労務管理の責任者の方</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（参加費無料）</a:t>
            </a:r>
            <a:endParaRPr kumimoji="1" lang="en-US" altLang="ja-JP" sz="13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講師</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勤務環境改善マネジメントシステムの</a:t>
            </a:r>
            <a:r>
              <a:rPr lang="ja-JP" altLang="ja-JP"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有識者</a:t>
            </a:r>
            <a:endParaRPr lang="en-US" altLang="ja-JP"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r>
              <a:rPr lang="zh-CN"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奥村 元子</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zh-CN"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氏</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（公益</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社団法人日本看護協会 労働政策部 看護労働・確保対策担当専門</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職）</a:t>
            </a:r>
            <a:endParaRPr lang="en-US" altLang="ja-JP"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r>
              <a:rPr lang="zh-TW"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中島 美津子 氏</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（南東北グループ 人財開発センター 教育看護局長）</a:t>
            </a:r>
            <a:endParaRPr lang="en-US" altLang="ja-JP"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橋本 美穂　 氏（公益</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社団法人日本看護</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協会 労働政策部 </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部長</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indent="627063"/>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福島 </a:t>
            </a:r>
            <a:r>
              <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通子　 氏（塩原公認会計士事務所 特定社会保険労務士 認定登録 医業経営コンサルタント</a:t>
            </a:r>
            <a:r>
              <a:rPr lang="ja-JP" altLang="en-US" sz="13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3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Rectangle 13"/>
          <p:cNvSpPr>
            <a:spLocks noChangeArrowheads="1"/>
          </p:cNvSpPr>
          <p:nvPr/>
        </p:nvSpPr>
        <p:spPr bwMode="auto">
          <a:xfrm>
            <a:off x="56456" y="6423719"/>
            <a:ext cx="97775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803275" algn="l"/>
              </a:tabLst>
              <a:defRPr kumimoji="1">
                <a:solidFill>
                  <a:schemeClr val="tx1"/>
                </a:solidFill>
                <a:latin typeface="Arial" pitchFamily="34" charset="0"/>
                <a:ea typeface="ＭＳ Ｐゴシック" pitchFamily="50" charset="-128"/>
                <a:cs typeface="ＭＳ Ｐゴシック" pitchFamily="50" charset="-128"/>
              </a:defRPr>
            </a:lvl9pPr>
          </a:lstStyle>
          <a:p>
            <a:pPr marL="95250" marR="0" lvl="0" indent="-95250" algn="l" defTabSz="914400" rtl="0" eaLnBrk="1" fontAlgn="base" latinLnBrk="0" hangingPunct="1">
              <a:lnSpc>
                <a:spcPct val="100000"/>
              </a:lnSpc>
              <a:spcBef>
                <a:spcPct val="0"/>
              </a:spcBef>
              <a:spcAft>
                <a:spcPct val="0"/>
              </a:spcAft>
              <a:buClrTx/>
              <a:buSzTx/>
              <a:buFontTx/>
              <a:buNone/>
              <a:tabLst/>
            </a:pPr>
            <a:r>
              <a:rPr lang="en-US" altLang="ja-JP"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申込み方法（</a:t>
            </a:r>
            <a:r>
              <a:rPr kumimoji="1" lang="ja-JP" altLang="en-US" sz="12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インターネット、Ｅメール、ＦＡＸ</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2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詳細は、有限責任監査法人トーマツ（</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セミナー</a:t>
            </a:r>
            <a:r>
              <a:rPr lang="ja-JP" altLang="en-US" sz="12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事務局</a:t>
            </a:r>
            <a:r>
              <a:rPr kumimoji="1" lang="ja-JP" altLang="en-US" sz="1200" i="0" u="none" strike="noStrike" cap="none" normalizeH="0" baseline="0" dirty="0" smtClean="0">
                <a:ln>
                  <a:noFill/>
                </a:ln>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）のウェブサイトに掲載している</a:t>
            </a:r>
            <a:r>
              <a:rPr lang="ja-JP" altLang="en-US" sz="12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ファイルに記載。⇒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https</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hlinkClick r:id="rId3"/>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hlinkClick r:id="rId3"/>
              </a:rPr>
              <a:t>tohmatsu.smartseminar.jp/static/upload/tohmatsu.smartseminar.jp/file/1728651/124081.pdf</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スライド番号プレースホルダー 3"/>
          <p:cNvSpPr>
            <a:spLocks noGrp="1"/>
          </p:cNvSpPr>
          <p:nvPr>
            <p:ph type="sldNum" sz="quarter" idx="12"/>
          </p:nvPr>
        </p:nvSpPr>
        <p:spPr>
          <a:xfrm>
            <a:off x="7689304" y="6583628"/>
            <a:ext cx="2311400" cy="301756"/>
          </a:xfrm>
        </p:spPr>
        <p:txBody>
          <a:bodyPr/>
          <a:lstStyle/>
          <a:p>
            <a:fld id="{873C0A70-B13F-4947-A920-ECA22281B0DF}" type="slidenum">
              <a:rPr kumimoji="1" lang="ja-JP" altLang="en-US" sz="2000" smtClean="0">
                <a:solidFill>
                  <a:schemeClr val="tx1"/>
                </a:solidFill>
              </a:rPr>
              <a:pPr/>
              <a:t>57</a:t>
            </a:fld>
            <a:endParaRPr kumimoji="1" lang="ja-JP" altLang="en-US" sz="2000" dirty="0">
              <a:solidFill>
                <a:schemeClr val="tx1"/>
              </a:solidFill>
            </a:endParaRPr>
          </a:p>
        </p:txBody>
      </p:sp>
    </p:spTree>
    <p:extLst>
      <p:ext uri="{BB962C8B-B14F-4D97-AF65-F5344CB8AC3E}">
        <p14:creationId xmlns:p14="http://schemas.microsoft.com/office/powerpoint/2010/main" val="27360985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94471" y="0"/>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４</a:t>
            </a:r>
            <a:r>
              <a:rPr lang="ja-JP" altLang="en-US" sz="2000" b="1" dirty="0" smtClean="0">
                <a:solidFill>
                  <a:prstClr val="black"/>
                </a:solidFill>
                <a:latin typeface="メイリオ" pitchFamily="50" charset="-128"/>
                <a:ea typeface="メイリオ" pitchFamily="50" charset="-128"/>
              </a:rPr>
              <a:t>　今後</a:t>
            </a:r>
            <a:r>
              <a:rPr lang="ja-JP" altLang="en-US" sz="2000" b="1" dirty="0">
                <a:solidFill>
                  <a:prstClr val="black"/>
                </a:solidFill>
                <a:latin typeface="メイリオ" pitchFamily="50" charset="-128"/>
                <a:ea typeface="メイリオ" pitchFamily="50" charset="-128"/>
              </a:rPr>
              <a:t>の</a:t>
            </a:r>
            <a:r>
              <a:rPr lang="ja-JP" altLang="en-US" sz="2000" b="1" dirty="0" smtClean="0">
                <a:solidFill>
                  <a:prstClr val="black"/>
                </a:solidFill>
                <a:latin typeface="メイリオ" pitchFamily="50" charset="-128"/>
                <a:ea typeface="メイリオ" pitchFamily="50" charset="-128"/>
              </a:rPr>
              <a:t>対応②</a:t>
            </a:r>
            <a:endParaRPr lang="en-US" altLang="ja-JP" sz="2000" b="1" dirty="0" smtClean="0">
              <a:solidFill>
                <a:prstClr val="black"/>
              </a:solidFill>
              <a:latin typeface="メイリオ" pitchFamily="50" charset="-128"/>
              <a:ea typeface="メイリオ" pitchFamily="50" charset="-128"/>
            </a:endParaRPr>
          </a:p>
        </p:txBody>
      </p:sp>
      <p:sp>
        <p:nvSpPr>
          <p:cNvPr id="3" name="テキスト ボックス 2"/>
          <p:cNvSpPr txBox="1"/>
          <p:nvPr/>
        </p:nvSpPr>
        <p:spPr>
          <a:xfrm>
            <a:off x="350491" y="908720"/>
            <a:ext cx="9283031" cy="5970865"/>
          </a:xfrm>
          <a:prstGeom prst="rect">
            <a:avLst/>
          </a:prstGeom>
          <a:noFill/>
        </p:spPr>
        <p:txBody>
          <a:bodyPr wrap="square" rtlCol="0">
            <a:spAutoFit/>
          </a:bodyPr>
          <a:lstStyle/>
          <a:p>
            <a:r>
              <a:rPr lang="ja-JP" altLang="en-US" sz="2400" b="1" u="sng" dirty="0" smtClean="0">
                <a:solidFill>
                  <a:prstClr val="black"/>
                </a:solidFill>
                <a:latin typeface="メイリオ" pitchFamily="50" charset="-128"/>
                <a:ea typeface="メイリオ" pitchFamily="50" charset="-128"/>
              </a:rPr>
              <a:t>○医療機関の勤務環境改善計画づくりを促進</a:t>
            </a:r>
            <a:endParaRPr lang="en-US" altLang="ja-JP" sz="2400" dirty="0" smtClean="0">
              <a:solidFill>
                <a:prstClr val="black"/>
              </a:solidFill>
              <a:latin typeface="メイリオ" pitchFamily="50" charset="-128"/>
              <a:ea typeface="メイリオ" pitchFamily="50" charset="-128"/>
            </a:endParaRPr>
          </a:p>
          <a:p>
            <a:pPr>
              <a:lnSpc>
                <a:spcPts val="1500"/>
              </a:lnSpc>
            </a:pP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・都道府県において、関係団体と連携しつつ、個々の医療機関における</a:t>
            </a: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勤務</a:t>
            </a:r>
            <a:endParaRPr lang="en-US" altLang="ja-JP" sz="2000" dirty="0" smtClean="0">
              <a:solidFill>
                <a:prstClr val="black"/>
              </a:solidFill>
              <a:latin typeface="メイリオ" pitchFamily="50" charset="-128"/>
              <a:ea typeface="メイリオ" pitchFamily="50" charset="-128"/>
            </a:endParaRPr>
          </a:p>
          <a:p>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環境改善計画づくり」を促進。</a:t>
            </a:r>
            <a:endParaRPr lang="en-US" altLang="ja-JP" sz="2000" dirty="0" smtClean="0">
              <a:solidFill>
                <a:prstClr val="black"/>
              </a:solidFill>
              <a:latin typeface="メイリオ" pitchFamily="50" charset="-128"/>
              <a:ea typeface="メイリオ" pitchFamily="50" charset="-128"/>
            </a:endParaRPr>
          </a:p>
          <a:p>
            <a:pPr>
              <a:lnSpc>
                <a:spcPts val="1500"/>
              </a:lnSpc>
            </a:pP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・医療機関向けに計画づくりの</a:t>
            </a:r>
            <a:r>
              <a:rPr lang="ja-JP" altLang="en-US" sz="2000" dirty="0">
                <a:solidFill>
                  <a:prstClr val="black"/>
                </a:solidFill>
                <a:latin typeface="メイリオ" pitchFamily="50" charset="-128"/>
                <a:ea typeface="メイリオ" pitchFamily="50" charset="-128"/>
              </a:rPr>
              <a:t>参考</a:t>
            </a:r>
            <a:r>
              <a:rPr lang="ja-JP" altLang="en-US" sz="2000" dirty="0" smtClean="0">
                <a:solidFill>
                  <a:prstClr val="black"/>
                </a:solidFill>
                <a:latin typeface="メイリオ" pitchFamily="50" charset="-128"/>
                <a:ea typeface="メイリオ" pitchFamily="50" charset="-128"/>
              </a:rPr>
              <a:t>として取りまとめたものが、「手引書」。　</a:t>
            </a:r>
            <a:endParaRPr lang="en-US" altLang="ja-JP" sz="2000" dirty="0" smtClean="0">
              <a:solidFill>
                <a:prstClr val="black"/>
              </a:solidFill>
              <a:latin typeface="メイリオ" pitchFamily="50" charset="-128"/>
              <a:ea typeface="メイリオ" pitchFamily="50" charset="-128"/>
            </a:endParaRPr>
          </a:p>
          <a:p>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→「手引書」を多くの医療機関に活用していただくことが必要</a:t>
            </a:r>
            <a:r>
              <a:rPr lang="ja-JP" altLang="en-US" sz="2000" dirty="0">
                <a:solidFill>
                  <a:prstClr val="black"/>
                </a:solidFill>
                <a:latin typeface="メイリオ" pitchFamily="50" charset="-128"/>
                <a:ea typeface="メイリオ" pitchFamily="50" charset="-128"/>
              </a:rPr>
              <a:t>。</a:t>
            </a:r>
            <a:endParaRPr lang="en-US" altLang="ja-JP" sz="2000" dirty="0" smtClean="0">
              <a:solidFill>
                <a:prstClr val="black"/>
              </a:solidFill>
              <a:latin typeface="メイリオ" pitchFamily="50" charset="-128"/>
              <a:ea typeface="メイリオ" pitchFamily="50" charset="-128"/>
            </a:endParaRPr>
          </a:p>
          <a:p>
            <a:pPr marL="531813" indent="-531813"/>
            <a:r>
              <a:rPr lang="ja-JP" altLang="en-US" sz="2000" dirty="0">
                <a:solidFill>
                  <a:prstClr val="black"/>
                </a:solidFill>
                <a:latin typeface="メイリオ" pitchFamily="50" charset="-128"/>
                <a:ea typeface="メイリオ" pitchFamily="50" charset="-128"/>
              </a:rPr>
              <a:t>　　</a:t>
            </a:r>
            <a:r>
              <a:rPr lang="ja-JP" altLang="en-US" sz="2000" dirty="0" smtClean="0">
                <a:solidFill>
                  <a:prstClr val="black"/>
                </a:solidFill>
                <a:latin typeface="メイリオ" pitchFamily="50" charset="-128"/>
                <a:ea typeface="メイリオ" pitchFamily="50" charset="-128"/>
              </a:rPr>
              <a:t>都道府県が中心</a:t>
            </a:r>
            <a:r>
              <a:rPr lang="ja-JP" altLang="en-US" sz="2000" dirty="0">
                <a:solidFill>
                  <a:prstClr val="black"/>
                </a:solidFill>
                <a:latin typeface="メイリオ" pitchFamily="50" charset="-128"/>
                <a:ea typeface="メイリオ" pitchFamily="50" charset="-128"/>
              </a:rPr>
              <a:t>となり</a:t>
            </a:r>
            <a:r>
              <a:rPr lang="ja-JP" altLang="en-US" sz="2000" dirty="0" smtClean="0">
                <a:solidFill>
                  <a:prstClr val="black"/>
                </a:solidFill>
                <a:latin typeface="メイリオ" pitchFamily="50" charset="-128"/>
                <a:ea typeface="メイリオ" pitchFamily="50" charset="-128"/>
              </a:rPr>
              <a:t>、地域の関係者と連携</a:t>
            </a:r>
            <a:r>
              <a:rPr lang="ja-JP" altLang="en-US" sz="2000" dirty="0">
                <a:solidFill>
                  <a:prstClr val="black"/>
                </a:solidFill>
                <a:latin typeface="メイリオ" pitchFamily="50" charset="-128"/>
                <a:ea typeface="メイリオ" pitchFamily="50" charset="-128"/>
              </a:rPr>
              <a:t>して、「手引書」の普及を含め、都道府県</a:t>
            </a:r>
            <a:r>
              <a:rPr lang="ja-JP" altLang="en-US" sz="2000" dirty="0" smtClean="0">
                <a:solidFill>
                  <a:prstClr val="black"/>
                </a:solidFill>
                <a:latin typeface="メイリオ" pitchFamily="50" charset="-128"/>
                <a:ea typeface="メイリオ" pitchFamily="50" charset="-128"/>
              </a:rPr>
              <a:t>の</a:t>
            </a:r>
            <a:r>
              <a:rPr lang="ja-JP" altLang="en-US" sz="2000" dirty="0">
                <a:solidFill>
                  <a:prstClr val="black"/>
                </a:solidFill>
                <a:latin typeface="メイリオ" pitchFamily="50" charset="-128"/>
                <a:ea typeface="メイリオ" pitchFamily="50" charset="-128"/>
              </a:rPr>
              <a:t>年次</a:t>
            </a:r>
            <a:r>
              <a:rPr lang="ja-JP" altLang="en-US" sz="2000" dirty="0" smtClean="0">
                <a:solidFill>
                  <a:prstClr val="black"/>
                </a:solidFill>
                <a:latin typeface="メイリオ" pitchFamily="50" charset="-128"/>
                <a:ea typeface="メイリオ" pitchFamily="50" charset="-128"/>
              </a:rPr>
              <a:t>活動計画を実行し、医療機関を支援。</a:t>
            </a:r>
            <a:endParaRPr lang="en-US" altLang="ja-JP" sz="2000" dirty="0" smtClean="0">
              <a:solidFill>
                <a:prstClr val="black"/>
              </a:solidFill>
              <a:latin typeface="メイリオ" pitchFamily="50" charset="-128"/>
              <a:ea typeface="メイリオ" pitchFamily="50" charset="-128"/>
            </a:endParaRPr>
          </a:p>
          <a:p>
            <a:endParaRPr lang="en-US" altLang="ja-JP" sz="2000" dirty="0">
              <a:solidFill>
                <a:prstClr val="black"/>
              </a:solidFill>
              <a:latin typeface="メイリオ" pitchFamily="50" charset="-128"/>
              <a:ea typeface="メイリオ" pitchFamily="50" charset="-128"/>
            </a:endParaRPr>
          </a:p>
          <a:p>
            <a:r>
              <a:rPr lang="ja-JP" altLang="en-US" sz="2400" b="1" u="sng" dirty="0" smtClean="0">
                <a:solidFill>
                  <a:prstClr val="black"/>
                </a:solidFill>
                <a:latin typeface="メイリオ" pitchFamily="50" charset="-128"/>
                <a:ea typeface="メイリオ" pitchFamily="50" charset="-128"/>
              </a:rPr>
              <a:t>○こうした取組を推進するための「拠点」＝「医療勤務環境改善</a:t>
            </a:r>
            <a:endParaRPr lang="en-US" altLang="ja-JP" sz="2400" b="1" u="sng" dirty="0" smtClean="0">
              <a:solidFill>
                <a:prstClr val="black"/>
              </a:solidFill>
              <a:latin typeface="メイリオ" pitchFamily="50" charset="-128"/>
              <a:ea typeface="メイリオ" pitchFamily="50" charset="-128"/>
            </a:endParaRPr>
          </a:p>
          <a:p>
            <a:r>
              <a:rPr lang="ja-JP" altLang="en-US" sz="2400" b="1" dirty="0">
                <a:solidFill>
                  <a:prstClr val="black"/>
                </a:solidFill>
                <a:latin typeface="メイリオ" pitchFamily="50" charset="-128"/>
                <a:ea typeface="メイリオ" pitchFamily="50" charset="-128"/>
              </a:rPr>
              <a:t>　</a:t>
            </a:r>
            <a:r>
              <a:rPr lang="ja-JP" altLang="en-US" sz="2400" b="1" u="sng" dirty="0" smtClean="0">
                <a:solidFill>
                  <a:prstClr val="black"/>
                </a:solidFill>
                <a:latin typeface="メイリオ" pitchFamily="50" charset="-128"/>
                <a:ea typeface="メイリオ" pitchFamily="50" charset="-128"/>
              </a:rPr>
              <a:t>支援センター」の設置を促進</a:t>
            </a:r>
            <a:endParaRPr lang="en-US" altLang="ja-JP" sz="2400" b="1" u="sng" dirty="0" smtClean="0">
              <a:solidFill>
                <a:prstClr val="black"/>
              </a:solidFill>
              <a:latin typeface="メイリオ" pitchFamily="50" charset="-128"/>
              <a:ea typeface="メイリオ" pitchFamily="50" charset="-128"/>
            </a:endParaRPr>
          </a:p>
          <a:p>
            <a:pPr>
              <a:lnSpc>
                <a:spcPts val="1500"/>
              </a:lnSpc>
            </a:pP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・都道府県と労働局が地域の関係団体と連携して、支援を行う拠点を設置。</a:t>
            </a:r>
            <a:endParaRPr lang="en-US" altLang="ja-JP" sz="2000" dirty="0" smtClean="0">
              <a:solidFill>
                <a:prstClr val="black"/>
              </a:solidFill>
              <a:latin typeface="メイリオ" pitchFamily="50" charset="-128"/>
              <a:ea typeface="メイリオ" pitchFamily="50" charset="-128"/>
            </a:endParaRPr>
          </a:p>
          <a:p>
            <a:pPr indent="273050"/>
            <a:r>
              <a:rPr lang="ja-JP" altLang="en-US" sz="2000" dirty="0" smtClean="0">
                <a:solidFill>
                  <a:prstClr val="black"/>
                </a:solidFill>
                <a:latin typeface="メイリオ" pitchFamily="50" charset="-128"/>
                <a:ea typeface="メイリオ" pitchFamily="50" charset="-128"/>
              </a:rPr>
              <a:t>（都道府県に対して、早急な</a:t>
            </a:r>
            <a:r>
              <a:rPr lang="ja-JP" altLang="en-US" sz="2000" dirty="0">
                <a:solidFill>
                  <a:prstClr val="black"/>
                </a:solidFill>
                <a:latin typeface="メイリオ" pitchFamily="50" charset="-128"/>
                <a:ea typeface="メイリオ" pitchFamily="50" charset="-128"/>
              </a:rPr>
              <a:t>設置</a:t>
            </a:r>
            <a:r>
              <a:rPr lang="ja-JP" altLang="en-US" sz="2000" dirty="0" smtClean="0">
                <a:solidFill>
                  <a:prstClr val="black"/>
                </a:solidFill>
                <a:latin typeface="メイリオ" pitchFamily="50" charset="-128"/>
                <a:ea typeface="メイリオ" pitchFamily="50" charset="-128"/>
              </a:rPr>
              <a:t>を依頼中。）</a:t>
            </a:r>
            <a:endParaRPr lang="en-US" altLang="ja-JP" sz="2000" dirty="0" smtClean="0">
              <a:solidFill>
                <a:prstClr val="black"/>
              </a:solidFill>
              <a:latin typeface="メイリオ" pitchFamily="50" charset="-128"/>
              <a:ea typeface="メイリオ" pitchFamily="50" charset="-128"/>
            </a:endParaRPr>
          </a:p>
          <a:p>
            <a:pPr marL="627063" indent="-354013"/>
            <a:r>
              <a:rPr lang="ja-JP" altLang="en-US" sz="2000" dirty="0" smtClean="0">
                <a:solidFill>
                  <a:prstClr val="black"/>
                </a:solidFill>
                <a:latin typeface="メイリオ" pitchFamily="50" charset="-128"/>
                <a:ea typeface="メイリオ" pitchFamily="50" charset="-128"/>
              </a:rPr>
              <a:t>→ </a:t>
            </a:r>
            <a:r>
              <a:rPr lang="zh-TW" altLang="en-US" sz="2000" u="sng" dirty="0" smtClean="0">
                <a:latin typeface="メイリオ" pitchFamily="50" charset="-128"/>
                <a:ea typeface="メイリオ" pitchFamily="50" charset="-128"/>
              </a:rPr>
              <a:t>平成</a:t>
            </a:r>
            <a:r>
              <a:rPr lang="ja-JP" altLang="en-US" sz="2000" u="sng" dirty="0" smtClean="0">
                <a:latin typeface="メイリオ" pitchFamily="50" charset="-128"/>
                <a:ea typeface="メイリオ" pitchFamily="50" charset="-128"/>
              </a:rPr>
              <a:t>２７</a:t>
            </a:r>
            <a:r>
              <a:rPr lang="zh-TW" altLang="en-US" sz="2000" u="sng" dirty="0" smtClean="0">
                <a:latin typeface="メイリオ" pitchFamily="50" charset="-128"/>
                <a:ea typeface="メイリオ" pitchFamily="50" charset="-128"/>
              </a:rPr>
              <a:t>年</a:t>
            </a:r>
            <a:r>
              <a:rPr lang="ja-JP" altLang="en-US" sz="2000" u="sng" dirty="0" smtClean="0">
                <a:latin typeface="メイリオ" pitchFamily="50" charset="-128"/>
                <a:ea typeface="メイリオ" pitchFamily="50" charset="-128"/>
              </a:rPr>
              <a:t>１</a:t>
            </a:r>
            <a:r>
              <a:rPr lang="zh-TW" altLang="en-US" sz="2000" u="sng" dirty="0" smtClean="0">
                <a:latin typeface="メイリオ" pitchFamily="50" charset="-128"/>
                <a:ea typeface="メイリオ" pitchFamily="50" charset="-128"/>
              </a:rPr>
              <a:t>月</a:t>
            </a:r>
            <a:r>
              <a:rPr lang="ja-JP" altLang="en-US" sz="2000" u="sng" dirty="0" smtClean="0">
                <a:latin typeface="メイリオ" pitchFamily="50" charset="-128"/>
                <a:ea typeface="メイリオ" pitchFamily="50" charset="-128"/>
              </a:rPr>
              <a:t>１４</a:t>
            </a:r>
            <a:r>
              <a:rPr lang="zh-TW" altLang="en-US" sz="2000" u="sng" dirty="0" smtClean="0">
                <a:latin typeface="メイリオ" pitchFamily="50" charset="-128"/>
                <a:ea typeface="メイリオ" pitchFamily="50" charset="-128"/>
              </a:rPr>
              <a:t>日現在</a:t>
            </a:r>
            <a:r>
              <a:rPr lang="ja-JP" altLang="en-US" sz="2000" u="sng" dirty="0" err="1">
                <a:latin typeface="メイリオ" pitchFamily="50" charset="-128"/>
                <a:ea typeface="メイリオ" pitchFamily="50" charset="-128"/>
              </a:rPr>
              <a:t>、</a:t>
            </a:r>
            <a:r>
              <a:rPr lang="ja-JP" altLang="en-US" sz="2000" u="sng" dirty="0" smtClean="0">
                <a:latin typeface="メイリオ" pitchFamily="50" charset="-128"/>
                <a:ea typeface="メイリオ" pitchFamily="50" charset="-128"/>
              </a:rPr>
              <a:t>１２都府県で支援センターを設置。</a:t>
            </a:r>
            <a:endParaRPr lang="en-US" altLang="ja-JP" sz="2000" u="sng" dirty="0" smtClean="0">
              <a:latin typeface="メイリオ" pitchFamily="50" charset="-128"/>
              <a:ea typeface="メイリオ" pitchFamily="50" charset="-128"/>
            </a:endParaRPr>
          </a:p>
          <a:p>
            <a:pPr marL="627063" indent="-354013">
              <a:lnSpc>
                <a:spcPts val="1500"/>
              </a:lnSpc>
            </a:pPr>
            <a:endParaRPr lang="en-US" altLang="ja-JP" sz="2000" u="sng" dirty="0" smtClean="0">
              <a:latin typeface="メイリオ" pitchFamily="50" charset="-128"/>
              <a:ea typeface="メイリオ" pitchFamily="50" charset="-128"/>
            </a:endParaRPr>
          </a:p>
          <a:p>
            <a:pPr marL="273050" indent="-273050"/>
            <a:r>
              <a:rPr lang="ja-JP" altLang="en-US" sz="2000" dirty="0" smtClean="0">
                <a:solidFill>
                  <a:prstClr val="black"/>
                </a:solidFill>
                <a:latin typeface="メイリオ" pitchFamily="50" charset="-128"/>
                <a:ea typeface="メイリオ" pitchFamily="50" charset="-128"/>
              </a:rPr>
              <a:t>・支援センター</a:t>
            </a:r>
            <a:r>
              <a:rPr lang="ja-JP" altLang="en-US" sz="2000" dirty="0">
                <a:solidFill>
                  <a:prstClr val="black"/>
                </a:solidFill>
                <a:latin typeface="メイリオ" pitchFamily="50" charset="-128"/>
                <a:ea typeface="メイリオ" pitchFamily="50" charset="-128"/>
              </a:rPr>
              <a:t>を</a:t>
            </a:r>
            <a:r>
              <a:rPr lang="ja-JP" altLang="en-US" sz="2000" dirty="0" smtClean="0">
                <a:solidFill>
                  <a:prstClr val="black"/>
                </a:solidFill>
                <a:latin typeface="メイリオ" pitchFamily="50" charset="-128"/>
                <a:ea typeface="メイリオ" pitchFamily="50" charset="-128"/>
              </a:rPr>
              <a:t>未設置の都道府県では、都道府県、都道府県労働局、「医療労務管理相談コーナー」（社会保険労務士を配置）</a:t>
            </a:r>
            <a:r>
              <a:rPr lang="ja-JP" altLang="en-US" sz="2000" dirty="0">
                <a:solidFill>
                  <a:prstClr val="black"/>
                </a:solidFill>
                <a:latin typeface="メイリオ" pitchFamily="50" charset="-128"/>
                <a:ea typeface="メイリオ" pitchFamily="50" charset="-128"/>
              </a:rPr>
              <a:t>、</a:t>
            </a:r>
            <a:r>
              <a:rPr lang="ja-JP" altLang="en-US" sz="2000" dirty="0" smtClean="0">
                <a:solidFill>
                  <a:prstClr val="black"/>
                </a:solidFill>
                <a:latin typeface="メイリオ" pitchFamily="50" charset="-128"/>
                <a:ea typeface="メイリオ" pitchFamily="50" charset="-128"/>
              </a:rPr>
              <a:t>関係団体が連携して対応。</a:t>
            </a:r>
            <a:endParaRPr lang="en-US" altLang="ja-JP" sz="2400" dirty="0">
              <a:solidFill>
                <a:prstClr val="black"/>
              </a:solidFill>
              <a:latin typeface="メイリオ" pitchFamily="50" charset="-128"/>
              <a:ea typeface="メイリオ" pitchFamily="50" charset="-128"/>
            </a:endParaRPr>
          </a:p>
        </p:txBody>
      </p:sp>
      <p:sp>
        <p:nvSpPr>
          <p:cNvPr id="6"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58</a:t>
            </a:fld>
            <a:endParaRPr kumimoji="1" lang="ja-JP" altLang="en-US" sz="2000" dirty="0">
              <a:solidFill>
                <a:schemeClr val="tx1"/>
              </a:solidFill>
            </a:endParaRPr>
          </a:p>
        </p:txBody>
      </p:sp>
    </p:spTree>
    <p:extLst>
      <p:ext uri="{BB962C8B-B14F-4D97-AF65-F5344CB8AC3E}">
        <p14:creationId xmlns:p14="http://schemas.microsoft.com/office/powerpoint/2010/main" val="3973075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 8"/>
          <p:cNvSpPr>
            <a:spLocks noGrp="1"/>
          </p:cNvSpPr>
          <p:nvPr>
            <p:ph type="body" idx="1"/>
          </p:nvPr>
        </p:nvSpPr>
        <p:spPr>
          <a:xfrm>
            <a:off x="500903" y="188640"/>
            <a:ext cx="8904194" cy="504056"/>
          </a:xfrm>
          <a:noFill/>
          <a:ln>
            <a:noFill/>
          </a:ln>
        </p:spPr>
        <p:txBody>
          <a:bodyPr anchor="ctr" anchorCtr="1">
            <a:normAutofit/>
          </a:bodyPr>
          <a:lstStyle/>
          <a:p>
            <a:r>
              <a:rPr kumimoji="1" lang="ja-JP" altLang="en-US" dirty="0" smtClean="0"/>
              <a:t>［女性</a:t>
            </a:r>
            <a:r>
              <a:rPr lang="ja-JP" altLang="en-US" dirty="0" smtClean="0"/>
              <a:t>医師］</a:t>
            </a:r>
            <a:r>
              <a:rPr kumimoji="1" lang="ja-JP" altLang="en-US" dirty="0" smtClean="0"/>
              <a:t>仕事を中断（休職）、離職した</a:t>
            </a:r>
            <a:r>
              <a:rPr kumimoji="1" lang="en-US" altLang="ja-JP" dirty="0" smtClean="0"/>
              <a:t>『</a:t>
            </a:r>
            <a:r>
              <a:rPr kumimoji="1" lang="ja-JP" altLang="en-US" dirty="0" smtClean="0"/>
              <a:t>理由</a:t>
            </a:r>
            <a:r>
              <a:rPr kumimoji="1" lang="en-US" altLang="ja-JP" dirty="0" smtClean="0"/>
              <a:t>』</a:t>
            </a:r>
            <a:r>
              <a:rPr kumimoji="1" lang="ja-JP" altLang="en-US" sz="1800" dirty="0" smtClean="0"/>
              <a:t>（</a:t>
            </a:r>
            <a:r>
              <a:rPr kumimoji="1" lang="en-US" altLang="ja-JP" sz="1800" dirty="0" smtClean="0"/>
              <a:t>n=2,931</a:t>
            </a:r>
            <a:r>
              <a:rPr lang="ja-JP" altLang="en-US" sz="1800" dirty="0" smtClean="0"/>
              <a:t>複数回答</a:t>
            </a:r>
            <a:r>
              <a:rPr kumimoji="1" lang="ja-JP" altLang="en-US" sz="1800" dirty="0" smtClean="0"/>
              <a:t>）</a:t>
            </a:r>
            <a:endParaRPr kumimoji="1" lang="ja-JP" altLang="en-US" dirty="0"/>
          </a:p>
        </p:txBody>
      </p:sp>
      <p:graphicFrame>
        <p:nvGraphicFramePr>
          <p:cNvPr id="7" name="コンテンツ プレースホルダ 6"/>
          <p:cNvGraphicFramePr>
            <a:graphicFrameLocks noGrp="1"/>
          </p:cNvGraphicFramePr>
          <p:nvPr>
            <p:ph sz="half" idx="2"/>
            <p:extLst>
              <p:ext uri="{D42A27DB-BD31-4B8C-83A1-F6EECF244321}">
                <p14:modId xmlns:p14="http://schemas.microsoft.com/office/powerpoint/2010/main" val="815220147"/>
              </p:ext>
            </p:extLst>
          </p:nvPr>
        </p:nvGraphicFramePr>
        <p:xfrm>
          <a:off x="2" y="828402"/>
          <a:ext cx="8982203" cy="5048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コンテンツ プレースホルダ 12"/>
          <p:cNvGraphicFramePr>
            <a:graphicFrameLocks noGrp="1"/>
          </p:cNvGraphicFramePr>
          <p:nvPr>
            <p:ph sz="quarter" idx="4"/>
          </p:nvPr>
        </p:nvGraphicFramePr>
        <p:xfrm>
          <a:off x="4592960" y="3068960"/>
          <a:ext cx="5097016" cy="3168352"/>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プレースホルダ 9"/>
          <p:cNvSpPr>
            <a:spLocks noGrp="1"/>
          </p:cNvSpPr>
          <p:nvPr>
            <p:ph type="body" sz="quarter" idx="3"/>
          </p:nvPr>
        </p:nvSpPr>
        <p:spPr>
          <a:xfrm>
            <a:off x="4565664" y="2874422"/>
            <a:ext cx="4719562" cy="33855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vert="horz" wrap="none" lIns="91440" tIns="45720" rIns="91440" bIns="45720" rtlCol="0" anchor="ctr" anchorCtr="1">
            <a:spAutoFit/>
          </a:bodyPr>
          <a:lstStyle/>
          <a:p>
            <a:r>
              <a:rPr lang="ja-JP" altLang="en-US" sz="1600" dirty="0"/>
              <a:t>仕事を中断（休職）、離職</a:t>
            </a:r>
            <a:r>
              <a:rPr lang="ja-JP" altLang="en-US" sz="1600" dirty="0" smtClean="0"/>
              <a:t>した</a:t>
            </a:r>
            <a:r>
              <a:rPr lang="en-US" altLang="ja-JP" sz="1600" dirty="0" smtClean="0"/>
              <a:t>『</a:t>
            </a:r>
            <a:r>
              <a:rPr lang="ja-JP" altLang="en-US" sz="1600" dirty="0" smtClean="0"/>
              <a:t>期間</a:t>
            </a:r>
            <a:r>
              <a:rPr lang="en-US" altLang="ja-JP" sz="1600" dirty="0" smtClean="0"/>
              <a:t>』</a:t>
            </a:r>
            <a:r>
              <a:rPr lang="ja-JP" altLang="en-US" sz="1200" dirty="0" smtClean="0"/>
              <a:t>（</a:t>
            </a:r>
            <a:r>
              <a:rPr lang="en-US" altLang="ja-JP" sz="1200" dirty="0" smtClean="0"/>
              <a:t>n=2,918</a:t>
            </a:r>
            <a:r>
              <a:rPr lang="ja-JP" altLang="en-US" sz="1200" dirty="0" smtClean="0"/>
              <a:t>　複数回答）</a:t>
            </a:r>
            <a:endParaRPr lang="en-US" altLang="ja-JP" sz="1600" dirty="0" smtClean="0"/>
          </a:p>
        </p:txBody>
      </p:sp>
      <p:sp>
        <p:nvSpPr>
          <p:cNvPr id="11" name="テキスト ボックス 10"/>
          <p:cNvSpPr txBox="1"/>
          <p:nvPr/>
        </p:nvSpPr>
        <p:spPr>
          <a:xfrm>
            <a:off x="2160240" y="6167081"/>
            <a:ext cx="5097016" cy="646331"/>
          </a:xfrm>
          <a:prstGeom prst="rect">
            <a:avLst/>
          </a:prstGeom>
          <a:solidFill>
            <a:schemeClr val="bg1"/>
          </a:solidFill>
          <a:ln>
            <a:solidFill>
              <a:schemeClr val="tx2">
                <a:lumMod val="60000"/>
                <a:lumOff val="40000"/>
              </a:schemeClr>
            </a:solidFill>
          </a:ln>
        </p:spPr>
        <p:txBody>
          <a:bodyPr wrap="square" lIns="72000" rIns="72000" rtlCol="0" anchor="ctr" anchorCtr="1">
            <a:spAutoFit/>
          </a:bodyPr>
          <a:lstStyle/>
          <a:p>
            <a:r>
              <a:rPr lang="ja-JP" altLang="en-US" sz="1200" dirty="0" smtClean="0">
                <a:solidFill>
                  <a:prstClr val="black"/>
                </a:solidFill>
              </a:rPr>
              <a:t>女性医師の勤務環境の現状に関する調査報告書（平成</a:t>
            </a:r>
            <a:r>
              <a:rPr lang="en-US" altLang="ja-JP" sz="1200" dirty="0" smtClean="0">
                <a:solidFill>
                  <a:prstClr val="black"/>
                </a:solidFill>
              </a:rPr>
              <a:t>21</a:t>
            </a:r>
            <a:r>
              <a:rPr lang="ja-JP" altLang="en-US" sz="1200" dirty="0" smtClean="0">
                <a:solidFill>
                  <a:prstClr val="black"/>
                </a:solidFill>
              </a:rPr>
              <a:t>年</a:t>
            </a:r>
            <a:r>
              <a:rPr lang="en-US" altLang="ja-JP" sz="1200" dirty="0" smtClean="0">
                <a:solidFill>
                  <a:prstClr val="black"/>
                </a:solidFill>
              </a:rPr>
              <a:t>3</a:t>
            </a:r>
            <a:r>
              <a:rPr lang="ja-JP" altLang="en-US" sz="1200" dirty="0" smtClean="0">
                <a:solidFill>
                  <a:prstClr val="black"/>
                </a:solidFill>
              </a:rPr>
              <a:t>月日本医師会）</a:t>
            </a:r>
          </a:p>
          <a:p>
            <a:r>
              <a:rPr lang="ja-JP" altLang="en-US" sz="1200" dirty="0" smtClean="0">
                <a:solidFill>
                  <a:prstClr val="black"/>
                </a:solidFill>
              </a:rPr>
              <a:t>［調査票配布数</a:t>
            </a:r>
            <a:r>
              <a:rPr lang="en-US" altLang="ja-JP" sz="1200" dirty="0" smtClean="0">
                <a:solidFill>
                  <a:prstClr val="black"/>
                </a:solidFill>
              </a:rPr>
              <a:t>15,010</a:t>
            </a:r>
            <a:r>
              <a:rPr lang="ja-JP" altLang="en-US" sz="1200" dirty="0" smtClean="0">
                <a:solidFill>
                  <a:prstClr val="black"/>
                </a:solidFill>
              </a:rPr>
              <a:t>　有効回答数</a:t>
            </a:r>
            <a:r>
              <a:rPr lang="en-US" altLang="ja-JP" sz="1200" dirty="0" smtClean="0">
                <a:solidFill>
                  <a:prstClr val="black"/>
                </a:solidFill>
              </a:rPr>
              <a:t>7,467</a:t>
            </a:r>
            <a:r>
              <a:rPr lang="ja-JP" altLang="en-US" sz="1200" dirty="0" smtClean="0">
                <a:solidFill>
                  <a:prstClr val="black"/>
                </a:solidFill>
              </a:rPr>
              <a:t>（有効回答率  </a:t>
            </a:r>
            <a:r>
              <a:rPr lang="en-US" altLang="ja-JP" sz="1200" dirty="0" smtClean="0">
                <a:solidFill>
                  <a:prstClr val="black"/>
                </a:solidFill>
              </a:rPr>
              <a:t>49.7%</a:t>
            </a:r>
            <a:r>
              <a:rPr lang="ja-JP" altLang="en-US" sz="1200" dirty="0" smtClean="0">
                <a:solidFill>
                  <a:prstClr val="black"/>
                </a:solidFill>
              </a:rPr>
              <a:t>）］</a:t>
            </a:r>
          </a:p>
          <a:p>
            <a:r>
              <a:rPr lang="ja-JP" altLang="en-US" sz="1200" dirty="0" smtClean="0">
                <a:solidFill>
                  <a:prstClr val="black"/>
                </a:solidFill>
              </a:rPr>
              <a:t>［調査対象；病院に勤務する女性医師］</a:t>
            </a:r>
          </a:p>
        </p:txBody>
      </p:sp>
      <p:sp>
        <p:nvSpPr>
          <p:cNvPr id="8"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a:t>
            </a:fld>
            <a:endParaRPr kumimoji="1" lang="ja-JP" altLang="en-US" sz="2000" dirty="0">
              <a:solidFill>
                <a:schemeClr val="tx1"/>
              </a:solidFill>
            </a:endParaRPr>
          </a:p>
        </p:txBody>
      </p:sp>
      <p:sp>
        <p:nvSpPr>
          <p:cNvPr id="10" name="ドーナツ 9"/>
          <p:cNvSpPr/>
          <p:nvPr/>
        </p:nvSpPr>
        <p:spPr>
          <a:xfrm>
            <a:off x="676487" y="1438960"/>
            <a:ext cx="1877527" cy="941633"/>
          </a:xfrm>
          <a:prstGeom prst="donut">
            <a:avLst>
              <a:gd name="adj" fmla="val 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solidFill>
                <a:schemeClr val="tx1"/>
              </a:solidFill>
            </a:endParaRPr>
          </a:p>
        </p:txBody>
      </p:sp>
    </p:spTree>
    <p:extLst>
      <p:ext uri="{BB962C8B-B14F-4D97-AF65-F5344CB8AC3E}">
        <p14:creationId xmlns:p14="http://schemas.microsoft.com/office/powerpoint/2010/main" val="3463593938"/>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p:cNvGrpSpPr/>
          <p:nvPr/>
        </p:nvGrpSpPr>
        <p:grpSpPr>
          <a:xfrm>
            <a:off x="227429" y="868650"/>
            <a:ext cx="9406092" cy="5512676"/>
            <a:chOff x="224941" y="793672"/>
            <a:chExt cx="8755211" cy="4904850"/>
          </a:xfrm>
        </p:grpSpPr>
        <p:sp>
          <p:nvSpPr>
            <p:cNvPr id="2" name="テキスト ボックス 1"/>
            <p:cNvSpPr txBox="1"/>
            <p:nvPr/>
          </p:nvSpPr>
          <p:spPr>
            <a:xfrm>
              <a:off x="1202149" y="793672"/>
              <a:ext cx="888085" cy="355994"/>
            </a:xfrm>
            <a:prstGeom prst="rect">
              <a:avLst/>
            </a:prstGeom>
            <a:noFill/>
          </p:spPr>
          <p:txBody>
            <a:bodyPr wrap="none" rtlCol="0">
              <a:spAutoFit/>
            </a:bodyPr>
            <a:lstStyle/>
            <a:p>
              <a:r>
                <a:rPr lang="ja-JP" altLang="en-US" sz="2000" u="sng" dirty="0" smtClean="0">
                  <a:solidFill>
                    <a:prstClr val="black"/>
                  </a:solidFill>
                  <a:latin typeface="HG丸ｺﾞｼｯｸM-PRO" panose="020F0600000000000000" pitchFamily="50" charset="-128"/>
                  <a:ea typeface="HG丸ｺﾞｼｯｸM-PRO" panose="020F0600000000000000" pitchFamily="50" charset="-128"/>
                </a:rPr>
                <a:t>委託型</a:t>
              </a:r>
              <a:endParaRPr lang="ja-JP" altLang="en-US" sz="20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4276460" y="857740"/>
              <a:ext cx="888085" cy="355994"/>
            </a:xfrm>
            <a:prstGeom prst="rect">
              <a:avLst/>
            </a:prstGeom>
            <a:noFill/>
          </p:spPr>
          <p:txBody>
            <a:bodyPr wrap="none" rtlCol="0">
              <a:spAutoFit/>
            </a:bodyPr>
            <a:lstStyle/>
            <a:p>
              <a:r>
                <a:rPr lang="ja-JP" altLang="en-US" sz="2000" u="sng" dirty="0">
                  <a:solidFill>
                    <a:prstClr val="black"/>
                  </a:solidFill>
                  <a:latin typeface="HG丸ｺﾞｼｯｸM-PRO" panose="020F0600000000000000" pitchFamily="50" charset="-128"/>
                  <a:ea typeface="HG丸ｺﾞｼｯｸM-PRO" panose="020F0600000000000000" pitchFamily="50" charset="-128"/>
                </a:rPr>
                <a:t>直営型</a:t>
              </a:r>
            </a:p>
          </p:txBody>
        </p:sp>
        <p:sp>
          <p:nvSpPr>
            <p:cNvPr id="4" name="テキスト ボックス 3"/>
            <p:cNvSpPr txBox="1"/>
            <p:nvPr/>
          </p:nvSpPr>
          <p:spPr>
            <a:xfrm>
              <a:off x="7374756" y="857740"/>
              <a:ext cx="888085" cy="355994"/>
            </a:xfrm>
            <a:prstGeom prst="rect">
              <a:avLst/>
            </a:prstGeom>
            <a:noFill/>
          </p:spPr>
          <p:txBody>
            <a:bodyPr wrap="none" rtlCol="0">
              <a:spAutoFit/>
            </a:bodyPr>
            <a:lstStyle/>
            <a:p>
              <a:r>
                <a:rPr lang="ja-JP" altLang="en-US" sz="2000" u="sng" dirty="0" smtClean="0">
                  <a:solidFill>
                    <a:prstClr val="black"/>
                  </a:solidFill>
                  <a:latin typeface="HG丸ｺﾞｼｯｸM-PRO" panose="020F0600000000000000" pitchFamily="50" charset="-128"/>
                  <a:ea typeface="HG丸ｺﾞｼｯｸM-PRO" panose="020F0600000000000000" pitchFamily="50" charset="-128"/>
                </a:rPr>
                <a:t>未設置</a:t>
              </a:r>
              <a:endParaRPr lang="ja-JP" altLang="en-US" sz="2000" u="sng"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24941" y="1359464"/>
              <a:ext cx="2808312" cy="32694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医療勤務環境</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改善支援センター</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　　　</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3449369" y="1359464"/>
              <a:ext cx="2602166" cy="32844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医療勤務環境</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改善支援センター</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808659" y="3170328"/>
              <a:ext cx="1224594" cy="1458575"/>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医療労務</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管理支援事業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4750452" y="3150257"/>
              <a:ext cx="1285777" cy="1493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労務</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管理支援</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467951" y="1124744"/>
              <a:ext cx="2334854" cy="575067"/>
            </a:xfrm>
            <a:prstGeom prst="rect">
              <a:avLst/>
            </a:prstGeom>
            <a:solidFill>
              <a:schemeClr val="bg1"/>
            </a:solidFill>
          </p:spPr>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受託者</a:t>
              </a:r>
              <a:r>
                <a:rPr lang="en-US" altLang="ja-JP" dirty="0" smtClean="0">
                  <a:solidFill>
                    <a:prstClr val="black"/>
                  </a:solidFill>
                  <a:latin typeface="HG丸ｺﾞｼｯｸM-PRO" panose="020F0600000000000000" pitchFamily="50" charset="-128"/>
                  <a:ea typeface="HG丸ｺﾞｼｯｸM-PRO" panose="020F0600000000000000" pitchFamily="50" charset="-128"/>
                </a:rPr>
                <a:t/>
              </a:r>
              <a:br>
                <a:rPr lang="en-US" altLang="ja-JP" dirty="0" smtClean="0">
                  <a:solidFill>
                    <a:prstClr val="black"/>
                  </a:solidFill>
                  <a:latin typeface="HG丸ｺﾞｼｯｸM-PRO" panose="020F0600000000000000" pitchFamily="50" charset="-128"/>
                  <a:ea typeface="HG丸ｺﾞｼｯｸM-PRO" panose="020F0600000000000000" pitchFamily="50" charset="-128"/>
                </a:rPr>
              </a:br>
              <a:r>
                <a:rPr lang="ja-JP" altLang="en-US" dirty="0" smtClean="0">
                  <a:solidFill>
                    <a:prstClr val="black"/>
                  </a:solidFill>
                  <a:latin typeface="HG丸ｺﾞｼｯｸM-PRO" panose="020F0600000000000000" pitchFamily="50" charset="-128"/>
                  <a:ea typeface="HG丸ｺﾞｼｯｸM-PRO" panose="020F0600000000000000" pitchFamily="50" charset="-128"/>
                </a:rPr>
                <a:t>（医療関係団体等）</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923131" y="2985662"/>
              <a:ext cx="940417" cy="328610"/>
            </a:xfrm>
            <a:prstGeom prst="rect">
              <a:avLst/>
            </a:prstGeom>
            <a:solidFill>
              <a:schemeClr val="bg1"/>
            </a:solidFill>
          </p:spPr>
          <p:txBody>
            <a:bodyPr wrap="square" rtlCol="0">
              <a:spAutoFit/>
            </a:bodyPr>
            <a:lstStyle/>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受託者</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下矢印 10"/>
            <p:cNvSpPr/>
            <p:nvPr/>
          </p:nvSpPr>
          <p:spPr>
            <a:xfrm rot="10800000">
              <a:off x="620027" y="4628902"/>
              <a:ext cx="763697" cy="106962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2" name="下矢印 11"/>
            <p:cNvSpPr/>
            <p:nvPr/>
          </p:nvSpPr>
          <p:spPr>
            <a:xfrm rot="10800000">
              <a:off x="2039106" y="4628901"/>
              <a:ext cx="763697" cy="104522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下矢印 12"/>
            <p:cNvSpPr/>
            <p:nvPr/>
          </p:nvSpPr>
          <p:spPr>
            <a:xfrm rot="10800000">
              <a:off x="5109085" y="4643892"/>
              <a:ext cx="763697" cy="102717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4154646" y="1201057"/>
              <a:ext cx="1137434" cy="328610"/>
            </a:xfrm>
            <a:prstGeom prst="rect">
              <a:avLst/>
            </a:prstGeom>
            <a:solidFill>
              <a:schemeClr val="bg1"/>
            </a:solid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都道府県</a:t>
              </a:r>
            </a:p>
          </p:txBody>
        </p:sp>
        <p:sp>
          <p:nvSpPr>
            <p:cNvPr id="15" name="テキスト ボックス 14"/>
            <p:cNvSpPr txBox="1"/>
            <p:nvPr/>
          </p:nvSpPr>
          <p:spPr>
            <a:xfrm>
              <a:off x="5292046"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802978"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2199888" y="4807605"/>
              <a:ext cx="429719" cy="492914"/>
            </a:xfrm>
            <a:prstGeom prst="rect">
              <a:avLst/>
            </a:prstGeom>
            <a:noFill/>
          </p:spPr>
          <p:txBody>
            <a:bodyPr vert="eaVert" wrap="non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線吹き出し 1 (枠付き) 18"/>
            <p:cNvSpPr/>
            <p:nvPr/>
          </p:nvSpPr>
          <p:spPr>
            <a:xfrm flipH="1">
              <a:off x="3352514" y="4807605"/>
              <a:ext cx="1507518" cy="596976"/>
            </a:xfrm>
            <a:prstGeom prst="borderCallout1">
              <a:avLst>
                <a:gd name="adj1" fmla="val -219227"/>
                <a:gd name="adj2" fmla="val 3566"/>
                <a:gd name="adj3" fmla="val 2013"/>
                <a:gd name="adj4" fmla="val 44737"/>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労務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管理に関する専門的な知識を有する団体</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6444208" y="1385723"/>
              <a:ext cx="2535943" cy="3284429"/>
            </a:xfrm>
            <a:prstGeom prst="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丸ｺﾞｼｯｸM-PRO" panose="020F0600000000000000" pitchFamily="50" charset="-128"/>
                  <a:ea typeface="HG丸ｺﾞｼｯｸM-PRO" panose="020F0600000000000000" pitchFamily="50" charset="-128"/>
                </a:rPr>
                <a:t>（支援センター未設置）</a:t>
              </a:r>
              <a:endParaRPr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dirty="0">
                <a:solidFill>
                  <a:prstClr val="black"/>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7438571" y="3170328"/>
              <a:ext cx="1541581" cy="15162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医療</a:t>
              </a:r>
              <a:r>
                <a:rPr lang="ja-JP" altLang="en-US" dirty="0" smtClean="0">
                  <a:solidFill>
                    <a:prstClr val="black"/>
                  </a:solidFill>
                  <a:latin typeface="HG丸ｺﾞｼｯｸM-PRO" panose="020F0600000000000000" pitchFamily="50" charset="-128"/>
                  <a:ea typeface="HG丸ｺﾞｼｯｸM-PRO" panose="020F0600000000000000" pitchFamily="50" charset="-128"/>
                </a:rPr>
                <a:t>労務</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管理相談</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prstClr val="black"/>
                  </a:solidFill>
                  <a:latin typeface="HG丸ｺﾞｼｯｸM-PRO" panose="020F0600000000000000" pitchFamily="50" charset="-128"/>
                  <a:ea typeface="HG丸ｺﾞｼｯｸM-PRO" panose="020F0600000000000000" pitchFamily="50" charset="-128"/>
                </a:rPr>
                <a:t>コーナー事業</a:t>
              </a:r>
              <a:endParaRPr lang="en-US" altLang="ja-JP" dirty="0" smtClean="0">
                <a:solidFill>
                  <a:prstClr val="black"/>
                </a:solidFill>
                <a:latin typeface="HG丸ｺﾞｼｯｸM-PRO" panose="020F0600000000000000" pitchFamily="50" charset="-128"/>
                <a:ea typeface="HG丸ｺﾞｼｯｸM-PRO" panose="020F0600000000000000" pitchFamily="50" charset="-128"/>
              </a:endParaRPr>
            </a:p>
            <a:p>
              <a:pPr algn="ctr"/>
              <a:r>
                <a:rPr lang="en-US" altLang="ja-JP" sz="1400"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暫定的</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algn="ctr"/>
              <a:endParaRPr lang="ja-JP" altLang="en-US" sz="14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下矢印 21"/>
            <p:cNvSpPr/>
            <p:nvPr/>
          </p:nvSpPr>
          <p:spPr>
            <a:xfrm rot="10800000">
              <a:off x="7982319" y="4670152"/>
              <a:ext cx="763697" cy="1028369"/>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8165281" y="4810391"/>
              <a:ext cx="429719" cy="672977"/>
            </a:xfrm>
            <a:prstGeom prst="rect">
              <a:avLst/>
            </a:prstGeom>
            <a:noFill/>
          </p:spPr>
          <p:txBody>
            <a:bodyPr vert="eaVert" wrap="square" rtlCol="0">
              <a:spAutoFit/>
            </a:bodyPr>
            <a:lstStyle/>
            <a:p>
              <a:r>
                <a:rPr lang="ja-JP" altLang="en-US" dirty="0" smtClean="0">
                  <a:solidFill>
                    <a:prstClr val="black"/>
                  </a:solidFill>
                  <a:latin typeface="HG丸ｺﾞｼｯｸM-PRO" panose="020F0600000000000000" pitchFamily="50" charset="-128"/>
                  <a:ea typeface="HG丸ｺﾞｼｯｸM-PRO" panose="020F0600000000000000" pitchFamily="50" charset="-128"/>
                </a:rPr>
                <a:t>委託</a:t>
              </a: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7740352" y="2924107"/>
              <a:ext cx="1044979" cy="328610"/>
            </a:xfrm>
            <a:prstGeom prst="rect">
              <a:avLst/>
            </a:prstGeom>
            <a:solidFill>
              <a:schemeClr val="bg1"/>
            </a:solidFill>
          </p:spPr>
          <p:txBody>
            <a:bodyPr wrap="square" rtlCol="0">
              <a:spAutoFit/>
            </a:bodyP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受託者</a:t>
              </a:r>
            </a:p>
          </p:txBody>
        </p:sp>
        <p:sp>
          <p:nvSpPr>
            <p:cNvPr id="25" name="線吹き出し 1 (枠付き) 24"/>
            <p:cNvSpPr/>
            <p:nvPr/>
          </p:nvSpPr>
          <p:spPr>
            <a:xfrm flipH="1">
              <a:off x="6376850" y="4758663"/>
              <a:ext cx="1507518" cy="596976"/>
            </a:xfrm>
            <a:prstGeom prst="borderCallout1">
              <a:avLst>
                <a:gd name="adj1" fmla="val -202955"/>
                <a:gd name="adj2" fmla="val 24633"/>
                <a:gd name="adj3" fmla="val 2013"/>
                <a:gd name="adj4" fmla="val 44737"/>
              </a:avLst>
            </a:prstGeom>
            <a:ln w="12700">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400" dirty="0">
                  <a:solidFill>
                    <a:prstClr val="black"/>
                  </a:solidFill>
                  <a:latin typeface="HG丸ｺﾞｼｯｸM-PRO" panose="020F0600000000000000" pitchFamily="50" charset="-128"/>
                  <a:ea typeface="HG丸ｺﾞｼｯｸM-PRO" panose="020F0600000000000000" pitchFamily="50" charset="-128"/>
                </a:rPr>
                <a:t>労務</a:t>
              </a:r>
              <a:r>
                <a:rPr lang="ja-JP" altLang="en-US" sz="1400" dirty="0" smtClean="0">
                  <a:solidFill>
                    <a:prstClr val="black"/>
                  </a:solidFill>
                  <a:latin typeface="HG丸ｺﾞｼｯｸM-PRO" panose="020F0600000000000000" pitchFamily="50" charset="-128"/>
                  <a:ea typeface="HG丸ｺﾞｼｯｸM-PRO" panose="020F0600000000000000" pitchFamily="50" charset="-128"/>
                </a:rPr>
                <a:t>管理に関する専門的な知識を有する団体</a:t>
              </a:r>
              <a:endParaRPr lang="en-US" altLang="ja-JP" sz="1400" dirty="0" smtClean="0">
                <a:solidFill>
                  <a:prstClr val="black"/>
                </a:solidFill>
                <a:latin typeface="HG丸ｺﾞｼｯｸM-PRO" panose="020F0600000000000000" pitchFamily="50" charset="-128"/>
                <a:ea typeface="HG丸ｺﾞｼｯｸM-PRO" panose="020F0600000000000000" pitchFamily="50" charset="-128"/>
              </a:endParaRPr>
            </a:p>
          </p:txBody>
        </p:sp>
      </p:grpSp>
      <p:cxnSp>
        <p:nvCxnSpPr>
          <p:cNvPr id="33" name="直線コネクタ 32"/>
          <p:cNvCxnSpPr/>
          <p:nvPr/>
        </p:nvCxnSpPr>
        <p:spPr>
          <a:xfrm>
            <a:off x="6694935" y="836093"/>
            <a:ext cx="0" cy="5401321"/>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34" name="左矢印 33"/>
          <p:cNvSpPr/>
          <p:nvPr/>
        </p:nvSpPr>
        <p:spPr>
          <a:xfrm>
            <a:off x="6487220" y="1781428"/>
            <a:ext cx="326347" cy="3168352"/>
          </a:xfrm>
          <a:prstGeom prst="leftArrow">
            <a:avLst>
              <a:gd name="adj1" fmla="val 49126"/>
              <a:gd name="adj2" fmla="val 631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吹き出し 34"/>
          <p:cNvSpPr/>
          <p:nvPr/>
        </p:nvSpPr>
        <p:spPr>
          <a:xfrm>
            <a:off x="6924126" y="1603964"/>
            <a:ext cx="2500090" cy="960940"/>
          </a:xfrm>
          <a:prstGeom prst="wedgeRoundRectCallout">
            <a:avLst>
              <a:gd name="adj1" fmla="val -54945"/>
              <a:gd name="adj2" fmla="val 745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rgbClr val="7030A0"/>
                </a:solidFill>
                <a:latin typeface="メイリオ" panose="020B0604030504040204" pitchFamily="50" charset="-128"/>
                <a:ea typeface="メイリオ" panose="020B0604030504040204" pitchFamily="50" charset="-128"/>
                <a:cs typeface="メイリオ" panose="020B0604030504040204" pitchFamily="50" charset="-128"/>
              </a:rPr>
              <a:t>「未設置型」は、あくまでも暫定的な形態。可能な限り、２６年度中の支援センター設置を目指す</a:t>
            </a:r>
            <a:r>
              <a:rPr lang="ja-JP" altLang="en-US" sz="1400" dirty="0" smtClean="0">
                <a:solidFill>
                  <a:srgbClr val="4F81BD"/>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dirty="0">
              <a:solidFill>
                <a:srgbClr val="4F81BD"/>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円/楕円 35"/>
          <p:cNvSpPr/>
          <p:nvPr/>
        </p:nvSpPr>
        <p:spPr>
          <a:xfrm>
            <a:off x="227430" y="6139579"/>
            <a:ext cx="1589670" cy="457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bwMode="auto">
          <a:xfrm>
            <a:off x="0" y="56267"/>
            <a:ext cx="9906000" cy="433452"/>
          </a:xfrm>
          <a:prstGeom prst="rect">
            <a:avLst/>
          </a:prstGeom>
          <a:solidFill>
            <a:srgbClr val="0070C0"/>
          </a:solidFill>
          <a:ln w="25400" cap="flat" cmpd="sng" algn="ctr">
            <a:solidFill>
              <a:schemeClr val="tx2">
                <a:lumMod val="60000"/>
                <a:lumOff val="40000"/>
              </a:schemeClr>
            </a:solidFill>
            <a:prstDash val="solid"/>
            <a:headEnd/>
            <a:tailEnd/>
          </a:ln>
          <a:effectLst>
            <a:outerShdw blurRad="40000" dist="20000" dir="5400000" rotWithShape="0">
              <a:srgbClr val="000000">
                <a:alpha val="38000"/>
              </a:srgbClr>
            </a:outerShdw>
          </a:effectLst>
        </p:spPr>
        <p:txBody>
          <a:bodyPr wrap="square" lIns="74295" tIns="8890" rIns="74295" bIns="8890" rtlCol="0">
            <a:spAutoFit/>
          </a:bodyPr>
          <a:lstStyle/>
          <a:p>
            <a:pPr>
              <a:lnSpc>
                <a:spcPct val="150000"/>
              </a:lnSpc>
              <a:spcBef>
                <a:spcPts val="800"/>
              </a:spcBef>
              <a:defRPr/>
            </a:pPr>
            <a:r>
              <a:rPr lang="ja-JP" altLang="en-US"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■医療勤務環境改善支援センターの設置形態等</a:t>
            </a:r>
          </a:p>
        </p:txBody>
      </p:sp>
      <p:sp>
        <p:nvSpPr>
          <p:cNvPr id="38" name="円/楕円 37"/>
          <p:cNvSpPr/>
          <p:nvPr/>
        </p:nvSpPr>
        <p:spPr>
          <a:xfrm>
            <a:off x="1846962" y="6152476"/>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39" name="円/楕円 38"/>
          <p:cNvSpPr/>
          <p:nvPr/>
        </p:nvSpPr>
        <p:spPr>
          <a:xfrm>
            <a:off x="4265437" y="2052066"/>
            <a:ext cx="1589670" cy="457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都道府県</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円/楕円 39"/>
          <p:cNvSpPr/>
          <p:nvPr/>
        </p:nvSpPr>
        <p:spPr>
          <a:xfrm>
            <a:off x="5008110" y="6152475"/>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41" name="円/楕円 40"/>
          <p:cNvSpPr/>
          <p:nvPr/>
        </p:nvSpPr>
        <p:spPr>
          <a:xfrm>
            <a:off x="8191042" y="6175524"/>
            <a:ext cx="1589670" cy="45784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労働局</a:t>
            </a:r>
          </a:p>
        </p:txBody>
      </p:sp>
      <p:sp>
        <p:nvSpPr>
          <p:cNvPr id="43" name="角丸四角形 42"/>
          <p:cNvSpPr/>
          <p:nvPr/>
        </p:nvSpPr>
        <p:spPr>
          <a:xfrm>
            <a:off x="1136576" y="620756"/>
            <a:ext cx="4643480" cy="2779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勤務環境改善支援センターを設置</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円/楕円 44"/>
          <p:cNvSpPr/>
          <p:nvPr/>
        </p:nvSpPr>
        <p:spPr>
          <a:xfrm>
            <a:off x="1994111" y="4694469"/>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6" name="円/楕円 45"/>
          <p:cNvSpPr/>
          <p:nvPr/>
        </p:nvSpPr>
        <p:spPr>
          <a:xfrm>
            <a:off x="5242027" y="4655867"/>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7" name="円/楕円 46"/>
          <p:cNvSpPr/>
          <p:nvPr/>
        </p:nvSpPr>
        <p:spPr>
          <a:xfrm>
            <a:off x="8375706" y="4758844"/>
            <a:ext cx="1171837" cy="382003"/>
          </a:xfrm>
          <a:prstGeom prst="ellipse">
            <a:avLst/>
          </a:prstGeom>
          <a:solidFill>
            <a:schemeClr val="accent5">
              <a:lumMod val="40000"/>
              <a:lumOff val="60000"/>
            </a:schemeClr>
          </a:solidFill>
          <a:ln w="25400" cap="flat" cmpd="sng" algn="ctr">
            <a:solidFill>
              <a:sysClr val="windowText" lastClr="000000"/>
            </a:solidFill>
            <a:prstDash val="solid"/>
          </a:ln>
          <a:effectLst/>
        </p:spPr>
        <p:txBody>
          <a:bodyPr rtlCol="0" anchor="ctr"/>
          <a:lstStyle/>
          <a:p>
            <a:pPr algn="ctr">
              <a:defRPr/>
            </a:pPr>
            <a:r>
              <a:rPr lang="ja-JP" altLang="en-US" sz="1050" kern="0" dirty="0" smtClean="0">
                <a:solidFill>
                  <a:prstClr val="black"/>
                </a:solidFill>
              </a:rPr>
              <a:t>社会保険労務士</a:t>
            </a:r>
            <a:endParaRPr lang="ja-JP" altLang="en-US" sz="1050" kern="0" dirty="0">
              <a:solidFill>
                <a:prstClr val="black"/>
              </a:solidFill>
            </a:endParaRPr>
          </a:p>
        </p:txBody>
      </p:sp>
      <p:sp>
        <p:nvSpPr>
          <p:cNvPr id="44"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59</a:t>
            </a:fld>
            <a:endParaRPr kumimoji="1" lang="ja-JP" altLang="en-US" sz="2000" dirty="0">
              <a:solidFill>
                <a:schemeClr val="tx1"/>
              </a:solidFill>
            </a:endParaRPr>
          </a:p>
        </p:txBody>
      </p:sp>
    </p:spTree>
    <p:extLst>
      <p:ext uri="{BB962C8B-B14F-4D97-AF65-F5344CB8AC3E}">
        <p14:creationId xmlns:p14="http://schemas.microsoft.com/office/powerpoint/2010/main" val="2117715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72480" y="286916"/>
            <a:ext cx="9469176" cy="6382444"/>
          </a:xfrm>
          <a:prstGeom prst="roundRect">
            <a:avLst>
              <a:gd name="adj" fmla="val 9854"/>
            </a:avLst>
          </a:prstGeom>
          <a:noFill/>
          <a:ln w="28575" cap="flat" cmpd="sng" algn="ctr">
            <a:solidFill>
              <a:schemeClr val="accent1"/>
            </a:solidFill>
            <a:prstDash val="solid"/>
          </a:ln>
          <a:effectLst/>
        </p:spPr>
        <p:txBody>
          <a:bodyPr rtlCol="0" anchor="t"/>
          <a:lstStyle/>
          <a:p>
            <a:pPr marL="273050" lvl="0" indent="-273050"/>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各都道府県の医療勤務環境改善支援センターには、</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医療労務管理アドバイザーの担い手として、人事・労務管理の専門家である社会保険労務士等を配置、</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医業分野アドバイザーの担い手として、医業</a:t>
            </a:r>
            <a:r>
              <a:rPr kumimoji="0"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経営の</a:t>
            </a:r>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専門家である医業</a:t>
            </a:r>
            <a:r>
              <a:rPr kumimoji="0" lang="ja-JP" altLang="en-US" sz="2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コンサルタントを配置します。</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lvl="0" indent="-273050"/>
            <a:r>
              <a:rPr kumimoji="0" lang="ja-JP" altLang="en-US"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労務管理面と医療経営面において、社会保険労務士と医業経営コンサルタントが連携して、改善策・解決策を提示する等、幅広いアドバイスを行っていきます。</a:t>
            </a:r>
            <a:endParaRPr kumimoji="0" lang="en-US" altLang="ja-JP" sz="2800"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16632"/>
            <a:ext cx="2808312" cy="340568"/>
          </a:xfrm>
          <a:prstGeom prst="foldedCorner">
            <a:avLst/>
          </a:prstGeom>
          <a:solidFill>
            <a:srgbClr val="4F81BD"/>
          </a:solidFill>
          <a:ln w="25400" cap="flat" cmpd="sng" algn="ctr">
            <a:solidFill>
              <a:srgbClr val="4F81BD">
                <a:shade val="50000"/>
              </a:srgbClr>
            </a:solidFill>
            <a:prstDash val="solid"/>
          </a:ln>
          <a:effectLst/>
        </p:spPr>
        <p:txBody>
          <a:bodyPr rtlCol="0" anchor="t"/>
          <a:lstStyle/>
          <a:p>
            <a:pPr lvl="0" algn="ctr"/>
            <a:r>
              <a:rPr kumimoji="0" lang="ja-JP" altLang="en-US" sz="2400" b="1" kern="0" dirty="0" smtClean="0">
                <a:solidFill>
                  <a:prstClr val="white"/>
                </a:solidFill>
                <a:latin typeface="メイリオ" pitchFamily="50" charset="-128"/>
                <a:ea typeface="メイリオ" pitchFamily="50" charset="-128"/>
                <a:cs typeface="メイリオ" pitchFamily="50" charset="-128"/>
              </a:rPr>
              <a:t>アドバイザ－ </a:t>
            </a:r>
            <a:endParaRPr kumimoji="0" lang="ja-JP" altLang="en-US" sz="2400" b="1"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60</a:t>
            </a:fld>
            <a:endParaRPr lang="ja-JP" altLang="en-US">
              <a:solidFill>
                <a:prstClr val="black">
                  <a:tint val="75000"/>
                </a:prstClr>
              </a:solidFill>
            </a:endParaRPr>
          </a:p>
        </p:txBody>
      </p:sp>
    </p:spTree>
    <p:extLst>
      <p:ext uri="{BB962C8B-B14F-4D97-AF65-F5344CB8AC3E}">
        <p14:creationId xmlns:p14="http://schemas.microsoft.com/office/powerpoint/2010/main" val="1704253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94472" y="332656"/>
            <a:ext cx="9283031" cy="6264696"/>
          </a:xfrm>
          <a:prstGeom prst="roundRect">
            <a:avLst>
              <a:gd name="adj" fmla="val 7012"/>
            </a:avLst>
          </a:prstGeom>
          <a:ln/>
        </p:spPr>
        <p:style>
          <a:lnRef idx="2">
            <a:schemeClr val="accent5"/>
          </a:lnRef>
          <a:fillRef idx="1">
            <a:schemeClr val="lt1"/>
          </a:fillRef>
          <a:effectRef idx="0">
            <a:schemeClr val="accent5"/>
          </a:effectRef>
          <a:fontRef idx="minor">
            <a:schemeClr val="dk1"/>
          </a:fontRef>
        </p:style>
        <p:txBody>
          <a:bodyPr rtlCol="0" anchor="ctr"/>
          <a:lstStyle/>
          <a:p>
            <a:r>
              <a:rPr lang="ja-JP" altLang="en-US" sz="2400" dirty="0" smtClean="0">
                <a:solidFill>
                  <a:schemeClr val="tx1"/>
                </a:solidFill>
                <a:latin typeface="メイリオ" pitchFamily="50" charset="-128"/>
                <a:ea typeface="メイリオ" pitchFamily="50" charset="-128"/>
              </a:rPr>
              <a:t>■</a:t>
            </a:r>
            <a:r>
              <a:rPr lang="ja-JP" altLang="en-US" sz="3200" dirty="0" smtClean="0">
                <a:solidFill>
                  <a:srgbClr val="0070C0"/>
                </a:solidFill>
                <a:latin typeface="メイリオ" pitchFamily="50" charset="-128"/>
                <a:ea typeface="メイリオ" pitchFamily="50" charset="-128"/>
              </a:rPr>
              <a:t>多様な連携が必要</a:t>
            </a:r>
            <a:endParaRPr lang="en-US" altLang="ja-JP" sz="3200" dirty="0" smtClean="0">
              <a:solidFill>
                <a:srgbClr val="0070C0"/>
              </a:solidFill>
              <a:latin typeface="メイリオ" pitchFamily="50" charset="-128"/>
              <a:ea typeface="メイリオ" pitchFamily="50" charset="-128"/>
            </a:endParaRPr>
          </a:p>
          <a:p>
            <a:endParaRPr lang="en-US" altLang="ja-JP" sz="3200" dirty="0" smtClean="0">
              <a:solidFill>
                <a:srgbClr val="0070C0"/>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　病院においては、院長をトップに、スタッフが参加して勤務</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環境改善を「考える」仕組みづくりを</a:t>
            </a:r>
            <a:endParaRPr lang="en-US" altLang="ja-JP" sz="2400" dirty="0" smtClean="0">
              <a:solidFill>
                <a:schemeClr val="tx1"/>
              </a:solidFill>
              <a:latin typeface="メイリオ" pitchFamily="50" charset="-128"/>
              <a:ea typeface="メイリオ" pitchFamily="50" charset="-128"/>
            </a:endParaRPr>
          </a:p>
          <a:p>
            <a:r>
              <a:rPr lang="ja-JP" altLang="en-US" sz="2400" dirty="0">
                <a:solidFill>
                  <a:schemeClr val="tx1"/>
                </a:solidFill>
                <a:latin typeface="メイリオ" pitchFamily="50" charset="-128"/>
                <a:ea typeface="メイリオ" pitchFamily="50" charset="-128"/>
              </a:rPr>
              <a:t>　</a:t>
            </a:r>
            <a:r>
              <a:rPr lang="ja-JP" altLang="en-US" sz="2400" dirty="0" smtClean="0">
                <a:solidFill>
                  <a:schemeClr val="tx1"/>
                </a:solidFill>
                <a:latin typeface="メイリオ" pitchFamily="50" charset="-128"/>
                <a:ea typeface="メイリオ" pitchFamily="50" charset="-128"/>
              </a:rPr>
              <a:t>　　　</a:t>
            </a:r>
            <a:endParaRPr lang="en-US" altLang="ja-JP" sz="2400" dirty="0" smtClean="0">
              <a:solidFill>
                <a:schemeClr val="tx1"/>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「解決すべき課題」は、医療機関のニーズに応じて幅広く、</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「解決策」は、あらゆる取組を総動員して</a:t>
            </a:r>
            <a:endParaRPr lang="en-US" altLang="ja-JP" sz="2400" dirty="0" smtClean="0">
              <a:solidFill>
                <a:schemeClr val="tx1"/>
              </a:solidFill>
              <a:latin typeface="メイリオ" pitchFamily="50" charset="-128"/>
              <a:ea typeface="メイリオ" pitchFamily="50" charset="-128"/>
            </a:endParaRPr>
          </a:p>
          <a:p>
            <a:endParaRPr lang="en-US" altLang="ja-JP" sz="2400" dirty="0">
              <a:solidFill>
                <a:schemeClr val="tx1"/>
              </a:solidFill>
              <a:latin typeface="メイリオ" pitchFamily="50" charset="-128"/>
              <a:ea typeface="メイリオ" pitchFamily="50" charset="-128"/>
            </a:endParaRPr>
          </a:p>
          <a:p>
            <a:pPr>
              <a:buFont typeface="Arial" pitchFamily="34" charset="0"/>
              <a:buChar char="•"/>
            </a:pPr>
            <a:r>
              <a:rPr lang="ja-JP" altLang="en-US" sz="2400" dirty="0">
                <a:solidFill>
                  <a:schemeClr val="tx1"/>
                </a:solidFill>
                <a:latin typeface="メイリオ" pitchFamily="50" charset="-128"/>
                <a:ea typeface="メイリオ" pitchFamily="50" charset="-128"/>
              </a:rPr>
              <a:t>　</a:t>
            </a:r>
            <a:r>
              <a:rPr lang="ja-JP" altLang="en-US" sz="2400" dirty="0" smtClean="0">
                <a:solidFill>
                  <a:schemeClr val="tx1"/>
                </a:solidFill>
                <a:latin typeface="メイリオ" pitchFamily="50" charset="-128"/>
                <a:ea typeface="メイリオ" pitchFamily="50" charset="-128"/>
              </a:rPr>
              <a:t>都道府県・労働局・医療関係団体・社会保険労務士・</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医業経営コンサルタントなど多様な関係者が連携</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→地域全体で支援</a:t>
            </a:r>
            <a:endParaRPr lang="en-US" altLang="ja-JP" sz="2400" dirty="0" smtClean="0">
              <a:solidFill>
                <a:schemeClr val="tx1"/>
              </a:solidFill>
              <a:latin typeface="メイリオ" pitchFamily="50" charset="-128"/>
              <a:ea typeface="メイリオ" pitchFamily="50" charset="-128"/>
            </a:endParaRPr>
          </a:p>
          <a:p>
            <a:endParaRPr lang="en-US" altLang="ja-JP" sz="2400" dirty="0" smtClean="0">
              <a:solidFill>
                <a:schemeClr val="tx1"/>
              </a:solidFill>
              <a:latin typeface="メイリオ" pitchFamily="50" charset="-128"/>
              <a:ea typeface="メイリオ" pitchFamily="50" charset="-128"/>
            </a:endParaRPr>
          </a:p>
          <a:p>
            <a:pPr>
              <a:buFont typeface="Arial" pitchFamily="34" charset="0"/>
              <a:buChar char="•"/>
            </a:pPr>
            <a:r>
              <a:rPr lang="ja-JP" altLang="en-US" sz="2400" dirty="0" smtClean="0">
                <a:solidFill>
                  <a:schemeClr val="tx1"/>
                </a:solidFill>
                <a:latin typeface="メイリオ" pitchFamily="50" charset="-128"/>
                <a:ea typeface="メイリオ" pitchFamily="50" charset="-128"/>
              </a:rPr>
              <a:t>　外部の関係機関とも密接に連携</a:t>
            </a:r>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（医療勤務環境改善支援センターが「ハブ」となる）</a:t>
            </a:r>
            <a:endParaRPr lang="en-US" altLang="ja-JP" sz="2400" dirty="0" smtClean="0">
              <a:solidFill>
                <a:schemeClr val="tx1"/>
              </a:solidFill>
              <a:latin typeface="メイリオ" pitchFamily="50" charset="-128"/>
              <a:ea typeface="メイリオ" pitchFamily="50" charset="-128"/>
            </a:endParaRPr>
          </a:p>
          <a:p>
            <a:endParaRPr lang="en-US" altLang="ja-JP" sz="2400" dirty="0" smtClean="0">
              <a:solidFill>
                <a:schemeClr val="tx1"/>
              </a:solidFill>
              <a:latin typeface="メイリオ" pitchFamily="50" charset="-128"/>
              <a:ea typeface="メイリオ" pitchFamily="50" charset="-128"/>
            </a:endParaRPr>
          </a:p>
          <a:p>
            <a:r>
              <a:rPr lang="ja-JP" altLang="en-US" sz="2400" dirty="0" smtClean="0">
                <a:solidFill>
                  <a:schemeClr val="tx1"/>
                </a:solidFill>
                <a:latin typeface="メイリオ" pitchFamily="50" charset="-128"/>
                <a:ea typeface="メイリオ" pitchFamily="50" charset="-128"/>
              </a:rPr>
              <a:t>　</a:t>
            </a:r>
            <a:endParaRPr lang="en-US" altLang="ja-JP" sz="2400" dirty="0" smtClean="0">
              <a:solidFill>
                <a:schemeClr val="tx1"/>
              </a:solidFill>
              <a:latin typeface="メイリオ" pitchFamily="50" charset="-128"/>
              <a:ea typeface="メイリオ" pitchFamily="50" charset="-128"/>
            </a:endParaRPr>
          </a:p>
        </p:txBody>
      </p:sp>
      <p:sp>
        <p:nvSpPr>
          <p:cNvPr id="3" name="スライド番号プレースホルダ 2"/>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61</a:t>
            </a:fld>
            <a:endParaRPr lang="ja-JP" altLang="en-US">
              <a:solidFill>
                <a:prstClr val="black">
                  <a:tint val="75000"/>
                </a:prstClr>
              </a:solidFill>
            </a:endParaRPr>
          </a:p>
        </p:txBody>
      </p:sp>
    </p:spTree>
    <p:extLst>
      <p:ext uri="{BB962C8B-B14F-4D97-AF65-F5344CB8AC3E}">
        <p14:creationId xmlns:p14="http://schemas.microsoft.com/office/powerpoint/2010/main" val="67590048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72480" y="692696"/>
            <a:ext cx="9439049" cy="1124744"/>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prstClr val="black"/>
                </a:solidFill>
                <a:latin typeface="メイリオ" pitchFamily="50" charset="-128"/>
                <a:ea typeface="メイリオ" pitchFamily="50" charset="-128"/>
              </a:rPr>
              <a:t>５</a:t>
            </a:r>
            <a:r>
              <a:rPr lang="ja-JP" altLang="en-US" sz="2000" b="1" dirty="0" smtClean="0">
                <a:solidFill>
                  <a:prstClr val="black"/>
                </a:solidFill>
                <a:latin typeface="メイリオ" pitchFamily="50" charset="-128"/>
                <a:ea typeface="メイリオ" pitchFamily="50" charset="-128"/>
              </a:rPr>
              <a:t>　医療勤務環境改善マネジメントシステムの導入、活用方法</a:t>
            </a:r>
            <a:endParaRPr lang="en-US" altLang="ja-JP" sz="2000" b="1" dirty="0" smtClean="0">
              <a:solidFill>
                <a:prstClr val="black"/>
              </a:solidFill>
              <a:latin typeface="メイリオ" pitchFamily="50" charset="-128"/>
              <a:ea typeface="メイリオ" pitchFamily="50" charset="-128"/>
            </a:endParaRPr>
          </a:p>
        </p:txBody>
      </p:sp>
      <p:sp>
        <p:nvSpPr>
          <p:cNvPr id="9" name="コンテンツ プレースホルダ 8"/>
          <p:cNvSpPr>
            <a:spLocks noGrp="1"/>
          </p:cNvSpPr>
          <p:nvPr>
            <p:ph idx="1"/>
          </p:nvPr>
        </p:nvSpPr>
        <p:spPr>
          <a:xfrm>
            <a:off x="495300" y="2564904"/>
            <a:ext cx="8915400" cy="3561263"/>
          </a:xfrm>
        </p:spPr>
        <p:txBody>
          <a:bodyPr/>
          <a:lstStyle/>
          <a:p>
            <a:r>
              <a:rPr lang="ja-JP" altLang="en-US" dirty="0" smtClean="0"/>
              <a:t>「雇用の質」向上により、「医療の質」向上へ</a:t>
            </a:r>
            <a:endParaRPr lang="en-US" altLang="ja-JP" dirty="0" smtClean="0"/>
          </a:p>
          <a:p>
            <a:endParaRPr lang="en-US" altLang="ja-JP" dirty="0" smtClean="0"/>
          </a:p>
          <a:p>
            <a:r>
              <a:rPr lang="ja-JP" altLang="en-US" dirty="0" smtClean="0"/>
              <a:t>まずは勤務環境改善の取組を始めてみましょう</a:t>
            </a:r>
            <a:endParaRPr lang="en-US" altLang="ja-JP" dirty="0" smtClean="0"/>
          </a:p>
          <a:p>
            <a:endParaRPr kumimoji="1" lang="en-US" altLang="ja-JP" dirty="0" smtClean="0"/>
          </a:p>
          <a:p>
            <a:r>
              <a:rPr kumimoji="1" lang="ja-JP" altLang="en-US" dirty="0" smtClean="0"/>
              <a:t>各医療機関の実態に合わせて、できることから始めてみましょう</a:t>
            </a:r>
            <a:endParaRPr kumimoji="1" lang="en-US" altLang="ja-JP" dirty="0" smtClean="0"/>
          </a:p>
          <a:p>
            <a:pPr>
              <a:buNone/>
            </a:pPr>
            <a:endParaRPr kumimoji="1" lang="en-US" altLang="ja-JP" dirty="0" smtClean="0"/>
          </a:p>
          <a:p>
            <a:endParaRPr kumimoji="1" lang="ja-JP" altLang="en-US" dirty="0"/>
          </a:p>
        </p:txBody>
      </p:sp>
      <p:sp>
        <p:nvSpPr>
          <p:cNvPr id="6" name="スライド番号プレースホルダー 3"/>
          <p:cNvSpPr>
            <a:spLocks noGrp="1"/>
          </p:cNvSpPr>
          <p:nvPr>
            <p:ph type="sldNum" sz="quarter" idx="12"/>
          </p:nvPr>
        </p:nvSpPr>
        <p:spPr/>
        <p:txBody>
          <a:bodyPr/>
          <a:lstStyle/>
          <a:p>
            <a:fld id="{873C0A70-B13F-4947-A920-ECA22281B0DF}" type="slidenum">
              <a:rPr kumimoji="1" lang="ja-JP" altLang="en-US" sz="2000" smtClean="0">
                <a:solidFill>
                  <a:schemeClr val="tx1"/>
                </a:solidFill>
              </a:rPr>
              <a:pPr/>
              <a:t>62</a:t>
            </a:fld>
            <a:endParaRPr kumimoji="1" lang="ja-JP" altLang="en-US" sz="2000" dirty="0">
              <a:solidFill>
                <a:schemeClr val="tx1"/>
              </a:solidFill>
            </a:endParaRPr>
          </a:p>
        </p:txBody>
      </p:sp>
    </p:spTree>
    <p:extLst>
      <p:ext uri="{BB962C8B-B14F-4D97-AF65-F5344CB8AC3E}">
        <p14:creationId xmlns:p14="http://schemas.microsoft.com/office/powerpoint/2010/main" val="39730752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メモ 82"/>
          <p:cNvSpPr/>
          <p:nvPr/>
        </p:nvSpPr>
        <p:spPr>
          <a:xfrm>
            <a:off x="235612" y="116634"/>
            <a:ext cx="7093652"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勤務環境改善マネジメントシステム</a:t>
            </a:r>
            <a:r>
              <a:rPr lang="ja-JP" altLang="en-US" sz="2400" b="1" dirty="0">
                <a:solidFill>
                  <a:prstClr val="white"/>
                </a:solidFill>
                <a:latin typeface="メイリオ" pitchFamily="50" charset="-128"/>
                <a:ea typeface="メイリオ" pitchFamily="50" charset="-128"/>
                <a:cs typeface="メイリオ" pitchFamily="50" charset="-128"/>
              </a:rPr>
              <a:t>とは？</a:t>
            </a:r>
          </a:p>
        </p:txBody>
      </p:sp>
      <p:sp>
        <p:nvSpPr>
          <p:cNvPr id="77" name="サブタイトル 2"/>
          <p:cNvSpPr txBox="1">
            <a:spLocks/>
          </p:cNvSpPr>
          <p:nvPr/>
        </p:nvSpPr>
        <p:spPr>
          <a:xfrm>
            <a:off x="235612" y="692696"/>
            <a:ext cx="9510820" cy="1512168"/>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273050" indent="-273050">
              <a:buFont typeface="Arial" pitchFamily="34" charset="0"/>
              <a:buNone/>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「医師、看護職、薬剤師、事務職員等の</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幅広い医療スタッフの協力の下、一連の過程を定めて継続的に行う自主的な勤務環境改善活動を促進</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することにより、快適な職場環境を形成し、</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医療スタッフの健康増進と安全確保</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を図るとともに、</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医療の質を高め</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患者の安全と健康の確保</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に資すること」を目的として、</a:t>
            </a:r>
            <a:endParaRPr lang="en-US" altLang="ja-JP"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3050" indent="-273050">
              <a:buFont typeface="Arial" pitchFamily="34" charset="0"/>
              <a:buNone/>
            </a:pP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各医療機関</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において、</a:t>
            </a:r>
            <a:r>
              <a:rPr lang="ja-JP" altLang="en-US" sz="1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それぞれの実態に合った形で、自主的に</a:t>
            </a:r>
            <a:r>
              <a:rPr lang="ja-JP" altLang="en-US" sz="1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行われる仕組み</a:t>
            </a:r>
            <a:endParaRPr lang="en-US" altLang="ja-JP" sz="1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150" y="2276872"/>
            <a:ext cx="9285288" cy="458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7473280" y="0"/>
            <a:ext cx="2288704" cy="620688"/>
          </a:xfrm>
          <a:prstGeom prst="wedgeRoundRectCallout">
            <a:avLst>
              <a:gd name="adj1" fmla="val -50670"/>
              <a:gd name="adj2" fmla="val -333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「手引書」のポイントＰ４</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63</a:t>
            </a:fld>
            <a:endParaRPr kumimoji="1" lang="ja-JP" altLang="en-US" sz="2000" dirty="0">
              <a:solidFill>
                <a:schemeClr val="tx1"/>
              </a:solidFill>
            </a:endParaRPr>
          </a:p>
        </p:txBody>
      </p:sp>
    </p:spTree>
    <p:extLst>
      <p:ext uri="{BB962C8B-B14F-4D97-AF65-F5344CB8AC3E}">
        <p14:creationId xmlns:p14="http://schemas.microsoft.com/office/powerpoint/2010/main" val="38325947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角丸四角形 81"/>
          <p:cNvSpPr/>
          <p:nvPr/>
        </p:nvSpPr>
        <p:spPr>
          <a:xfrm>
            <a:off x="622558" y="1052737"/>
            <a:ext cx="8506905" cy="5393315"/>
          </a:xfrm>
          <a:prstGeom prst="roundRect">
            <a:avLst>
              <a:gd name="adj" fmla="val 5177"/>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3" name="Group 4"/>
          <p:cNvGrpSpPr>
            <a:grpSpLocks noChangeAspect="1"/>
          </p:cNvGrpSpPr>
          <p:nvPr/>
        </p:nvGrpSpPr>
        <p:grpSpPr bwMode="auto">
          <a:xfrm>
            <a:off x="980299" y="1549935"/>
            <a:ext cx="8149166" cy="4789487"/>
            <a:chOff x="312" y="847"/>
            <a:chExt cx="5035" cy="3017"/>
          </a:xfrm>
        </p:grpSpPr>
        <p:sp>
          <p:nvSpPr>
            <p:cNvPr id="4" name="AutoShape 3"/>
            <p:cNvSpPr>
              <a:spLocks noChangeAspect="1" noChangeArrowheads="1" noTextEdit="1"/>
            </p:cNvSpPr>
            <p:nvPr/>
          </p:nvSpPr>
          <p:spPr bwMode="auto">
            <a:xfrm>
              <a:off x="312" y="871"/>
              <a:ext cx="5035" cy="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 name="Freeform 5"/>
            <p:cNvSpPr>
              <a:spLocks/>
            </p:cNvSpPr>
            <p:nvPr/>
          </p:nvSpPr>
          <p:spPr bwMode="auto">
            <a:xfrm>
              <a:off x="1599" y="847"/>
              <a:ext cx="794" cy="463"/>
            </a:xfrm>
            <a:custGeom>
              <a:avLst/>
              <a:gdLst>
                <a:gd name="T0" fmla="*/ 794 w 794"/>
                <a:gd name="T1" fmla="*/ 0 h 463"/>
                <a:gd name="T2" fmla="*/ 794 w 794"/>
                <a:gd name="T3" fmla="*/ 312 h 463"/>
                <a:gd name="T4" fmla="*/ 397 w 794"/>
                <a:gd name="T5" fmla="*/ 463 h 463"/>
                <a:gd name="T6" fmla="*/ 0 w 794"/>
                <a:gd name="T7" fmla="*/ 312 h 463"/>
                <a:gd name="T8" fmla="*/ 0 w 794"/>
                <a:gd name="T9" fmla="*/ 0 h 463"/>
                <a:gd name="T10" fmla="*/ 794 w 794"/>
                <a:gd name="T11" fmla="*/ 0 h 463"/>
              </a:gdLst>
              <a:ahLst/>
              <a:cxnLst>
                <a:cxn ang="0">
                  <a:pos x="T0" y="T1"/>
                </a:cxn>
                <a:cxn ang="0">
                  <a:pos x="T2" y="T3"/>
                </a:cxn>
                <a:cxn ang="0">
                  <a:pos x="T4" y="T5"/>
                </a:cxn>
                <a:cxn ang="0">
                  <a:pos x="T6" y="T7"/>
                </a:cxn>
                <a:cxn ang="0">
                  <a:pos x="T8" y="T9"/>
                </a:cxn>
                <a:cxn ang="0">
                  <a:pos x="T10" y="T11"/>
                </a:cxn>
              </a:cxnLst>
              <a:rect l="0" t="0" r="r" b="b"/>
              <a:pathLst>
                <a:path w="794" h="463">
                  <a:moveTo>
                    <a:pt x="794" y="0"/>
                  </a:moveTo>
                  <a:lnTo>
                    <a:pt x="794" y="312"/>
                  </a:lnTo>
                  <a:lnTo>
                    <a:pt x="397" y="463"/>
                  </a:lnTo>
                  <a:lnTo>
                    <a:pt x="0" y="312"/>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6" name="Rectangle 6"/>
            <p:cNvSpPr>
              <a:spLocks noChangeArrowheads="1"/>
            </p:cNvSpPr>
            <p:nvPr/>
          </p:nvSpPr>
          <p:spPr bwMode="auto">
            <a:xfrm>
              <a:off x="1715" y="897"/>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7" name="Rectangle 7"/>
            <p:cNvSpPr>
              <a:spLocks noChangeArrowheads="1"/>
            </p:cNvSpPr>
            <p:nvPr/>
          </p:nvSpPr>
          <p:spPr bwMode="auto">
            <a:xfrm>
              <a:off x="1768" y="897"/>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ステップ１</a:t>
              </a:r>
              <a:endParaRPr lang="ja-JP" altLang="en-US" smtClean="0">
                <a:solidFill>
                  <a:prstClr val="black"/>
                </a:solidFill>
                <a:latin typeface="Arial" pitchFamily="34" charset="0"/>
                <a:cs typeface="ＭＳ Ｐゴシック" pitchFamily="50" charset="-128"/>
              </a:endParaRPr>
            </a:p>
          </p:txBody>
        </p:sp>
        <p:sp>
          <p:nvSpPr>
            <p:cNvPr id="8" name="Rectangle 8"/>
            <p:cNvSpPr>
              <a:spLocks noChangeArrowheads="1"/>
            </p:cNvSpPr>
            <p:nvPr/>
          </p:nvSpPr>
          <p:spPr bwMode="auto">
            <a:xfrm>
              <a:off x="2226" y="897"/>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9" name="Rectangle 9"/>
            <p:cNvSpPr>
              <a:spLocks noChangeArrowheads="1"/>
            </p:cNvSpPr>
            <p:nvPr/>
          </p:nvSpPr>
          <p:spPr bwMode="auto">
            <a:xfrm>
              <a:off x="1784" y="1043"/>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方針表明</a:t>
              </a:r>
              <a:endParaRPr lang="ja-JP" altLang="en-US" smtClean="0">
                <a:solidFill>
                  <a:prstClr val="black"/>
                </a:solidFill>
                <a:latin typeface="Arial" pitchFamily="34" charset="0"/>
                <a:cs typeface="ＭＳ Ｐゴシック" pitchFamily="50" charset="-128"/>
              </a:endParaRPr>
            </a:p>
          </p:txBody>
        </p:sp>
        <p:sp>
          <p:nvSpPr>
            <p:cNvPr id="10" name="Rectangle 10"/>
            <p:cNvSpPr>
              <a:spLocks noChangeArrowheads="1"/>
            </p:cNvSpPr>
            <p:nvPr/>
          </p:nvSpPr>
          <p:spPr bwMode="auto">
            <a:xfrm>
              <a:off x="2514" y="847"/>
              <a:ext cx="2468" cy="297"/>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Rectangle 11"/>
            <p:cNvSpPr>
              <a:spLocks noChangeArrowheads="1"/>
            </p:cNvSpPr>
            <p:nvPr/>
          </p:nvSpPr>
          <p:spPr bwMode="auto">
            <a:xfrm>
              <a:off x="2567" y="851"/>
              <a:ext cx="241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院長の責任</a:t>
              </a:r>
              <a:r>
                <a:rPr lang="ja-JP" altLang="en-US" sz="1600" dirty="0" smtClean="0">
                  <a:solidFill>
                    <a:srgbClr val="000000"/>
                  </a:solidFill>
                  <a:latin typeface="ＭＳ Ｐゴシック" pitchFamily="50" charset="-128"/>
                  <a:cs typeface="ＭＳ Ｐゴシック" pitchFamily="50" charset="-128"/>
                </a:rPr>
                <a:t>の下、</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取組の方針を周知</a:t>
              </a:r>
              <a:r>
                <a:rPr lang="ja-JP" altLang="en-US" sz="1600" dirty="0" smtClean="0">
                  <a:solidFill>
                    <a:srgbClr val="000000"/>
                  </a:solidFill>
                  <a:latin typeface="ＭＳ Ｐゴシック" pitchFamily="50" charset="-128"/>
                  <a:cs typeface="ＭＳ Ｐゴシック" pitchFamily="50" charset="-128"/>
                </a:rPr>
                <a:t>し、取組をスタート</a:t>
              </a:r>
              <a:endParaRPr lang="ja-JP" altLang="en-US" sz="1600" dirty="0" smtClean="0">
                <a:solidFill>
                  <a:prstClr val="black"/>
                </a:solidFill>
                <a:latin typeface="Arial" pitchFamily="34" charset="0"/>
                <a:cs typeface="ＭＳ Ｐゴシック" pitchFamily="50" charset="-128"/>
              </a:endParaRPr>
            </a:p>
          </p:txBody>
        </p:sp>
        <p:sp>
          <p:nvSpPr>
            <p:cNvPr id="12" name="Freeform 12"/>
            <p:cNvSpPr>
              <a:spLocks/>
            </p:cNvSpPr>
            <p:nvPr/>
          </p:nvSpPr>
          <p:spPr bwMode="auto">
            <a:xfrm>
              <a:off x="1599" y="1344"/>
              <a:ext cx="794" cy="462"/>
            </a:xfrm>
            <a:custGeom>
              <a:avLst/>
              <a:gdLst>
                <a:gd name="T0" fmla="*/ 794 w 794"/>
                <a:gd name="T1" fmla="*/ 0 h 462"/>
                <a:gd name="T2" fmla="*/ 794 w 794"/>
                <a:gd name="T3" fmla="*/ 311 h 462"/>
                <a:gd name="T4" fmla="*/ 397 w 794"/>
                <a:gd name="T5" fmla="*/ 462 h 462"/>
                <a:gd name="T6" fmla="*/ 0 w 794"/>
                <a:gd name="T7" fmla="*/ 311 h 462"/>
                <a:gd name="T8" fmla="*/ 0 w 794"/>
                <a:gd name="T9" fmla="*/ 0 h 462"/>
                <a:gd name="T10" fmla="*/ 794 w 794"/>
                <a:gd name="T11" fmla="*/ 0 h 462"/>
              </a:gdLst>
              <a:ahLst/>
              <a:cxnLst>
                <a:cxn ang="0">
                  <a:pos x="T0" y="T1"/>
                </a:cxn>
                <a:cxn ang="0">
                  <a:pos x="T2" y="T3"/>
                </a:cxn>
                <a:cxn ang="0">
                  <a:pos x="T4" y="T5"/>
                </a:cxn>
                <a:cxn ang="0">
                  <a:pos x="T6" y="T7"/>
                </a:cxn>
                <a:cxn ang="0">
                  <a:pos x="T8" y="T9"/>
                </a:cxn>
                <a:cxn ang="0">
                  <a:pos x="T10" y="T11"/>
                </a:cxn>
              </a:cxnLst>
              <a:rect l="0" t="0" r="r" b="b"/>
              <a:pathLst>
                <a:path w="794" h="462">
                  <a:moveTo>
                    <a:pt x="794" y="0"/>
                  </a:moveTo>
                  <a:lnTo>
                    <a:pt x="794" y="311"/>
                  </a:lnTo>
                  <a:lnTo>
                    <a:pt x="397" y="462"/>
                  </a:lnTo>
                  <a:lnTo>
                    <a:pt x="0" y="311"/>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Rectangle 13"/>
            <p:cNvSpPr>
              <a:spLocks noChangeArrowheads="1"/>
            </p:cNvSpPr>
            <p:nvPr/>
          </p:nvSpPr>
          <p:spPr bwMode="auto">
            <a:xfrm>
              <a:off x="1715" y="139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14" name="Rectangle 14"/>
            <p:cNvSpPr>
              <a:spLocks noChangeArrowheads="1"/>
            </p:cNvSpPr>
            <p:nvPr/>
          </p:nvSpPr>
          <p:spPr bwMode="auto">
            <a:xfrm>
              <a:off x="1768" y="1393"/>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ステップ２</a:t>
              </a:r>
              <a:endParaRPr lang="ja-JP" altLang="en-US" smtClean="0">
                <a:solidFill>
                  <a:prstClr val="black"/>
                </a:solidFill>
                <a:latin typeface="Arial" pitchFamily="34" charset="0"/>
                <a:cs typeface="ＭＳ Ｐゴシック" pitchFamily="50" charset="-128"/>
              </a:endParaRPr>
            </a:p>
          </p:txBody>
        </p:sp>
        <p:sp>
          <p:nvSpPr>
            <p:cNvPr id="15" name="Rectangle 15"/>
            <p:cNvSpPr>
              <a:spLocks noChangeArrowheads="1"/>
            </p:cNvSpPr>
            <p:nvPr/>
          </p:nvSpPr>
          <p:spPr bwMode="auto">
            <a:xfrm>
              <a:off x="2226" y="139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16" name="Rectangle 16"/>
            <p:cNvSpPr>
              <a:spLocks noChangeArrowheads="1"/>
            </p:cNvSpPr>
            <p:nvPr/>
          </p:nvSpPr>
          <p:spPr bwMode="auto">
            <a:xfrm>
              <a:off x="1778" y="1539"/>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体制整備</a:t>
              </a:r>
              <a:endParaRPr lang="ja-JP" altLang="en-US" smtClean="0">
                <a:solidFill>
                  <a:prstClr val="black"/>
                </a:solidFill>
                <a:latin typeface="Arial" pitchFamily="34" charset="0"/>
                <a:cs typeface="ＭＳ Ｐゴシック" pitchFamily="50" charset="-128"/>
              </a:endParaRPr>
            </a:p>
          </p:txBody>
        </p:sp>
        <p:sp>
          <p:nvSpPr>
            <p:cNvPr id="17" name="Rectangle 17"/>
            <p:cNvSpPr>
              <a:spLocks noChangeArrowheads="1"/>
            </p:cNvSpPr>
            <p:nvPr/>
          </p:nvSpPr>
          <p:spPr bwMode="auto">
            <a:xfrm>
              <a:off x="2514" y="1344"/>
              <a:ext cx="2468" cy="297"/>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Rectangle 18"/>
            <p:cNvSpPr>
              <a:spLocks noChangeArrowheads="1"/>
            </p:cNvSpPr>
            <p:nvPr/>
          </p:nvSpPr>
          <p:spPr bwMode="auto">
            <a:xfrm>
              <a:off x="2567" y="1422"/>
              <a:ext cx="223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dirty="0" smtClean="0">
                  <a:solidFill>
                    <a:srgbClr val="000000"/>
                  </a:solidFill>
                  <a:latin typeface="ＭＳ Ｐゴシック" pitchFamily="50" charset="-128"/>
                  <a:cs typeface="ＭＳ Ｐゴシック" pitchFamily="50" charset="-128"/>
                </a:rPr>
                <a:t>院内に</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多職種</a:t>
              </a:r>
              <a:r>
                <a:rPr lang="ja-JP" altLang="en-US" sz="1600" dirty="0" smtClean="0">
                  <a:solidFill>
                    <a:srgbClr val="000000"/>
                  </a:solidFill>
                  <a:latin typeface="ＭＳ Ｐゴシック"/>
                  <a:cs typeface="ＭＳ Ｐゴシック" pitchFamily="50" charset="-128"/>
                </a:rPr>
                <a:t>による</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継続的な体制づくり</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Freeform 19"/>
            <p:cNvSpPr>
              <a:spLocks/>
            </p:cNvSpPr>
            <p:nvPr/>
          </p:nvSpPr>
          <p:spPr bwMode="auto">
            <a:xfrm>
              <a:off x="1599" y="1826"/>
              <a:ext cx="794" cy="457"/>
            </a:xfrm>
            <a:custGeom>
              <a:avLst/>
              <a:gdLst>
                <a:gd name="T0" fmla="*/ 794 w 794"/>
                <a:gd name="T1" fmla="*/ 0 h 457"/>
                <a:gd name="T2" fmla="*/ 794 w 794"/>
                <a:gd name="T3" fmla="*/ 307 h 457"/>
                <a:gd name="T4" fmla="*/ 397 w 794"/>
                <a:gd name="T5" fmla="*/ 457 h 457"/>
                <a:gd name="T6" fmla="*/ 0 w 794"/>
                <a:gd name="T7" fmla="*/ 307 h 457"/>
                <a:gd name="T8" fmla="*/ 0 w 794"/>
                <a:gd name="T9" fmla="*/ 0 h 457"/>
                <a:gd name="T10" fmla="*/ 794 w 794"/>
                <a:gd name="T11" fmla="*/ 0 h 457"/>
              </a:gdLst>
              <a:ahLst/>
              <a:cxnLst>
                <a:cxn ang="0">
                  <a:pos x="T0" y="T1"/>
                </a:cxn>
                <a:cxn ang="0">
                  <a:pos x="T2" y="T3"/>
                </a:cxn>
                <a:cxn ang="0">
                  <a:pos x="T4" y="T5"/>
                </a:cxn>
                <a:cxn ang="0">
                  <a:pos x="T6" y="T7"/>
                </a:cxn>
                <a:cxn ang="0">
                  <a:pos x="T8" y="T9"/>
                </a:cxn>
                <a:cxn ang="0">
                  <a:pos x="T10" y="T11"/>
                </a:cxn>
              </a:cxnLst>
              <a:rect l="0" t="0" r="r" b="b"/>
              <a:pathLst>
                <a:path w="794" h="457">
                  <a:moveTo>
                    <a:pt x="794" y="0"/>
                  </a:moveTo>
                  <a:lnTo>
                    <a:pt x="794" y="307"/>
                  </a:lnTo>
                  <a:lnTo>
                    <a:pt x="397" y="457"/>
                  </a:lnTo>
                  <a:lnTo>
                    <a:pt x="0" y="307"/>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Rectangle 20"/>
            <p:cNvSpPr>
              <a:spLocks noChangeArrowheads="1"/>
            </p:cNvSpPr>
            <p:nvPr/>
          </p:nvSpPr>
          <p:spPr bwMode="auto">
            <a:xfrm>
              <a:off x="1715" y="187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1" name="Rectangle 21"/>
            <p:cNvSpPr>
              <a:spLocks noChangeArrowheads="1"/>
            </p:cNvSpPr>
            <p:nvPr/>
          </p:nvSpPr>
          <p:spPr bwMode="auto">
            <a:xfrm>
              <a:off x="1768" y="1872"/>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ステップ３</a:t>
              </a:r>
              <a:endParaRPr lang="ja-JP" altLang="en-US" dirty="0" smtClean="0">
                <a:solidFill>
                  <a:prstClr val="black"/>
                </a:solidFill>
                <a:latin typeface="Arial" pitchFamily="34" charset="0"/>
                <a:cs typeface="ＭＳ Ｐゴシック" pitchFamily="50" charset="-128"/>
              </a:endParaRPr>
            </a:p>
          </p:txBody>
        </p:sp>
        <p:sp>
          <p:nvSpPr>
            <p:cNvPr id="22" name="Rectangle 22"/>
            <p:cNvSpPr>
              <a:spLocks noChangeArrowheads="1"/>
            </p:cNvSpPr>
            <p:nvPr/>
          </p:nvSpPr>
          <p:spPr bwMode="auto">
            <a:xfrm>
              <a:off x="2226" y="187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3" name="Rectangle 23"/>
            <p:cNvSpPr>
              <a:spLocks noChangeArrowheads="1"/>
            </p:cNvSpPr>
            <p:nvPr/>
          </p:nvSpPr>
          <p:spPr bwMode="auto">
            <a:xfrm>
              <a:off x="1784" y="2018"/>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現状分析</a:t>
              </a:r>
              <a:endParaRPr lang="ja-JP" altLang="en-US" smtClean="0">
                <a:solidFill>
                  <a:prstClr val="black"/>
                </a:solidFill>
                <a:latin typeface="Arial" pitchFamily="34" charset="0"/>
                <a:cs typeface="ＭＳ Ｐゴシック" pitchFamily="50" charset="-128"/>
              </a:endParaRPr>
            </a:p>
          </p:txBody>
        </p:sp>
        <p:sp>
          <p:nvSpPr>
            <p:cNvPr id="24" name="Rectangle 24"/>
            <p:cNvSpPr>
              <a:spLocks noChangeArrowheads="1"/>
            </p:cNvSpPr>
            <p:nvPr/>
          </p:nvSpPr>
          <p:spPr bwMode="auto">
            <a:xfrm>
              <a:off x="2514" y="1826"/>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5" name="Rectangle 25"/>
            <p:cNvSpPr>
              <a:spLocks noChangeArrowheads="1"/>
            </p:cNvSpPr>
            <p:nvPr/>
          </p:nvSpPr>
          <p:spPr bwMode="auto">
            <a:xfrm>
              <a:off x="2567" y="1895"/>
              <a:ext cx="18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客観的な分析</a:t>
              </a:r>
              <a:r>
                <a:rPr lang="ja-JP" altLang="en-US" sz="1600" dirty="0" smtClean="0">
                  <a:solidFill>
                    <a:srgbClr val="000000"/>
                  </a:solidFill>
                  <a:latin typeface="ＭＳ Ｐゴシック" pitchFamily="50" charset="-128"/>
                  <a:cs typeface="ＭＳ Ｐゴシック" pitchFamily="50" charset="-128"/>
                </a:rPr>
                <a:t>により</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課題を明確化</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Freeform 26"/>
            <p:cNvSpPr>
              <a:spLocks/>
            </p:cNvSpPr>
            <p:nvPr/>
          </p:nvSpPr>
          <p:spPr bwMode="auto">
            <a:xfrm>
              <a:off x="1599" y="2322"/>
              <a:ext cx="794" cy="458"/>
            </a:xfrm>
            <a:custGeom>
              <a:avLst/>
              <a:gdLst>
                <a:gd name="T0" fmla="*/ 794 w 794"/>
                <a:gd name="T1" fmla="*/ 0 h 458"/>
                <a:gd name="T2" fmla="*/ 794 w 794"/>
                <a:gd name="T3" fmla="*/ 308 h 458"/>
                <a:gd name="T4" fmla="*/ 397 w 794"/>
                <a:gd name="T5" fmla="*/ 458 h 458"/>
                <a:gd name="T6" fmla="*/ 0 w 794"/>
                <a:gd name="T7" fmla="*/ 308 h 458"/>
                <a:gd name="T8" fmla="*/ 0 w 794"/>
                <a:gd name="T9" fmla="*/ 0 h 458"/>
                <a:gd name="T10" fmla="*/ 794 w 794"/>
                <a:gd name="T11" fmla="*/ 0 h 458"/>
              </a:gdLst>
              <a:ahLst/>
              <a:cxnLst>
                <a:cxn ang="0">
                  <a:pos x="T0" y="T1"/>
                </a:cxn>
                <a:cxn ang="0">
                  <a:pos x="T2" y="T3"/>
                </a:cxn>
                <a:cxn ang="0">
                  <a:pos x="T4" y="T5"/>
                </a:cxn>
                <a:cxn ang="0">
                  <a:pos x="T6" y="T7"/>
                </a:cxn>
                <a:cxn ang="0">
                  <a:pos x="T8" y="T9"/>
                </a:cxn>
                <a:cxn ang="0">
                  <a:pos x="T10" y="T11"/>
                </a:cxn>
              </a:cxnLst>
              <a:rect l="0" t="0" r="r" b="b"/>
              <a:pathLst>
                <a:path w="794" h="458">
                  <a:moveTo>
                    <a:pt x="794" y="0"/>
                  </a:moveTo>
                  <a:lnTo>
                    <a:pt x="794" y="308"/>
                  </a:lnTo>
                  <a:lnTo>
                    <a:pt x="397" y="458"/>
                  </a:lnTo>
                  <a:lnTo>
                    <a:pt x="0" y="308"/>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7" name="Rectangle 27"/>
            <p:cNvSpPr>
              <a:spLocks noChangeArrowheads="1"/>
            </p:cNvSpPr>
            <p:nvPr/>
          </p:nvSpPr>
          <p:spPr bwMode="auto">
            <a:xfrm>
              <a:off x="1715" y="2368"/>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28" name="Rectangle 28"/>
            <p:cNvSpPr>
              <a:spLocks noChangeArrowheads="1"/>
            </p:cNvSpPr>
            <p:nvPr/>
          </p:nvSpPr>
          <p:spPr bwMode="auto">
            <a:xfrm>
              <a:off x="1768" y="2368"/>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ステップ４</a:t>
              </a:r>
              <a:endParaRPr lang="ja-JP" altLang="en-US" smtClean="0">
                <a:solidFill>
                  <a:prstClr val="black"/>
                </a:solidFill>
                <a:latin typeface="Arial" pitchFamily="34" charset="0"/>
                <a:cs typeface="ＭＳ Ｐゴシック" pitchFamily="50" charset="-128"/>
              </a:endParaRPr>
            </a:p>
          </p:txBody>
        </p:sp>
        <p:sp>
          <p:nvSpPr>
            <p:cNvPr id="29" name="Rectangle 29"/>
            <p:cNvSpPr>
              <a:spLocks noChangeArrowheads="1"/>
            </p:cNvSpPr>
            <p:nvPr/>
          </p:nvSpPr>
          <p:spPr bwMode="auto">
            <a:xfrm>
              <a:off x="2226" y="2368"/>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0" name="Rectangle 30"/>
            <p:cNvSpPr>
              <a:spLocks noChangeArrowheads="1"/>
            </p:cNvSpPr>
            <p:nvPr/>
          </p:nvSpPr>
          <p:spPr bwMode="auto">
            <a:xfrm>
              <a:off x="1784" y="2514"/>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計画策定</a:t>
              </a:r>
              <a:endParaRPr lang="ja-JP" altLang="en-US" smtClean="0">
                <a:solidFill>
                  <a:prstClr val="black"/>
                </a:solidFill>
                <a:latin typeface="Arial" pitchFamily="34" charset="0"/>
                <a:cs typeface="ＭＳ Ｐゴシック" pitchFamily="50" charset="-128"/>
              </a:endParaRPr>
            </a:p>
          </p:txBody>
        </p:sp>
        <p:sp>
          <p:nvSpPr>
            <p:cNvPr id="31" name="Rectangle 31"/>
            <p:cNvSpPr>
              <a:spLocks noChangeArrowheads="1"/>
            </p:cNvSpPr>
            <p:nvPr/>
          </p:nvSpPr>
          <p:spPr bwMode="auto">
            <a:xfrm>
              <a:off x="2514" y="2322"/>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Rectangle 32"/>
            <p:cNvSpPr>
              <a:spLocks noChangeArrowheads="1"/>
            </p:cNvSpPr>
            <p:nvPr/>
          </p:nvSpPr>
          <p:spPr bwMode="auto">
            <a:xfrm>
              <a:off x="2567" y="2394"/>
              <a:ext cx="19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目標</a:t>
              </a:r>
              <a:r>
                <a:rPr lang="ja-JP" altLang="en-US" sz="1600" dirty="0" smtClean="0">
                  <a:solidFill>
                    <a:srgbClr val="000000"/>
                  </a:solidFill>
                  <a:latin typeface="ＭＳ Ｐゴシック" pitchFamily="50" charset="-128"/>
                  <a:cs typeface="ＭＳ Ｐゴシック" pitchFamily="50" charset="-128"/>
                </a:rPr>
                <a:t>と</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達成のための実施事項</a:t>
              </a:r>
              <a:r>
                <a:rPr lang="ja-JP" altLang="en-US" sz="1600" dirty="0" smtClean="0">
                  <a:solidFill>
                    <a:srgbClr val="000000"/>
                  </a:solidFill>
                  <a:latin typeface="ＭＳ Ｐゴシック" pitchFamily="50" charset="-128"/>
                  <a:cs typeface="ＭＳ Ｐゴシック" pitchFamily="50" charset="-128"/>
                </a:rPr>
                <a:t>を決定</a:t>
              </a:r>
              <a:endParaRPr lang="ja-JP" altLang="en-US" sz="1600" dirty="0" smtClean="0">
                <a:solidFill>
                  <a:prstClr val="black"/>
                </a:solidFill>
                <a:latin typeface="Arial" pitchFamily="34" charset="0"/>
                <a:cs typeface="ＭＳ Ｐゴシック" pitchFamily="50" charset="-128"/>
              </a:endParaRPr>
            </a:p>
          </p:txBody>
        </p:sp>
        <p:sp>
          <p:nvSpPr>
            <p:cNvPr id="33" name="Freeform 33"/>
            <p:cNvSpPr>
              <a:spLocks/>
            </p:cNvSpPr>
            <p:nvPr/>
          </p:nvSpPr>
          <p:spPr bwMode="auto">
            <a:xfrm>
              <a:off x="1599" y="2818"/>
              <a:ext cx="794" cy="458"/>
            </a:xfrm>
            <a:custGeom>
              <a:avLst/>
              <a:gdLst>
                <a:gd name="T0" fmla="*/ 794 w 794"/>
                <a:gd name="T1" fmla="*/ 0 h 458"/>
                <a:gd name="T2" fmla="*/ 794 w 794"/>
                <a:gd name="T3" fmla="*/ 308 h 458"/>
                <a:gd name="T4" fmla="*/ 397 w 794"/>
                <a:gd name="T5" fmla="*/ 458 h 458"/>
                <a:gd name="T6" fmla="*/ 0 w 794"/>
                <a:gd name="T7" fmla="*/ 308 h 458"/>
                <a:gd name="T8" fmla="*/ 0 w 794"/>
                <a:gd name="T9" fmla="*/ 0 h 458"/>
                <a:gd name="T10" fmla="*/ 794 w 794"/>
                <a:gd name="T11" fmla="*/ 0 h 458"/>
              </a:gdLst>
              <a:ahLst/>
              <a:cxnLst>
                <a:cxn ang="0">
                  <a:pos x="T0" y="T1"/>
                </a:cxn>
                <a:cxn ang="0">
                  <a:pos x="T2" y="T3"/>
                </a:cxn>
                <a:cxn ang="0">
                  <a:pos x="T4" y="T5"/>
                </a:cxn>
                <a:cxn ang="0">
                  <a:pos x="T6" y="T7"/>
                </a:cxn>
                <a:cxn ang="0">
                  <a:pos x="T8" y="T9"/>
                </a:cxn>
                <a:cxn ang="0">
                  <a:pos x="T10" y="T11"/>
                </a:cxn>
              </a:cxnLst>
              <a:rect l="0" t="0" r="r" b="b"/>
              <a:pathLst>
                <a:path w="794" h="458">
                  <a:moveTo>
                    <a:pt x="794" y="0"/>
                  </a:moveTo>
                  <a:lnTo>
                    <a:pt x="794" y="308"/>
                  </a:lnTo>
                  <a:lnTo>
                    <a:pt x="397" y="458"/>
                  </a:lnTo>
                  <a:lnTo>
                    <a:pt x="0" y="308"/>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4" name="Rectangle 34"/>
            <p:cNvSpPr>
              <a:spLocks noChangeArrowheads="1"/>
            </p:cNvSpPr>
            <p:nvPr/>
          </p:nvSpPr>
          <p:spPr bwMode="auto">
            <a:xfrm>
              <a:off x="1715" y="288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5" name="Rectangle 35"/>
            <p:cNvSpPr>
              <a:spLocks noChangeArrowheads="1"/>
            </p:cNvSpPr>
            <p:nvPr/>
          </p:nvSpPr>
          <p:spPr bwMode="auto">
            <a:xfrm>
              <a:off x="1768" y="2883"/>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ステップ５</a:t>
              </a:r>
              <a:endParaRPr lang="ja-JP" altLang="en-US" smtClean="0">
                <a:solidFill>
                  <a:prstClr val="black"/>
                </a:solidFill>
                <a:latin typeface="Arial" pitchFamily="34" charset="0"/>
                <a:cs typeface="ＭＳ Ｐゴシック" pitchFamily="50" charset="-128"/>
              </a:endParaRPr>
            </a:p>
          </p:txBody>
        </p:sp>
        <p:sp>
          <p:nvSpPr>
            <p:cNvPr id="36" name="Rectangle 36"/>
            <p:cNvSpPr>
              <a:spLocks noChangeArrowheads="1"/>
            </p:cNvSpPr>
            <p:nvPr/>
          </p:nvSpPr>
          <p:spPr bwMode="auto">
            <a:xfrm>
              <a:off x="2226" y="2883"/>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37" name="Rectangle 37"/>
            <p:cNvSpPr>
              <a:spLocks noChangeArrowheads="1"/>
            </p:cNvSpPr>
            <p:nvPr/>
          </p:nvSpPr>
          <p:spPr bwMode="auto">
            <a:xfrm>
              <a:off x="1731" y="3029"/>
              <a:ext cx="51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取組の実施</a:t>
              </a:r>
              <a:endParaRPr lang="ja-JP" altLang="en-US" smtClean="0">
                <a:solidFill>
                  <a:prstClr val="black"/>
                </a:solidFill>
                <a:latin typeface="Arial" pitchFamily="34" charset="0"/>
                <a:cs typeface="ＭＳ Ｐゴシック" pitchFamily="50" charset="-128"/>
              </a:endParaRPr>
            </a:p>
          </p:txBody>
        </p:sp>
        <p:sp>
          <p:nvSpPr>
            <p:cNvPr id="38" name="Rectangle 38"/>
            <p:cNvSpPr>
              <a:spLocks noChangeArrowheads="1"/>
            </p:cNvSpPr>
            <p:nvPr/>
          </p:nvSpPr>
          <p:spPr bwMode="auto">
            <a:xfrm>
              <a:off x="2514" y="2818"/>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9" name="Rectangle 39"/>
            <p:cNvSpPr>
              <a:spLocks noChangeArrowheads="1"/>
            </p:cNvSpPr>
            <p:nvPr/>
          </p:nvSpPr>
          <p:spPr bwMode="auto">
            <a:xfrm>
              <a:off x="2567" y="2892"/>
              <a:ext cx="16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１つ１つ着実で継続的な実践</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Freeform 40"/>
            <p:cNvSpPr>
              <a:spLocks/>
            </p:cNvSpPr>
            <p:nvPr/>
          </p:nvSpPr>
          <p:spPr bwMode="auto">
            <a:xfrm>
              <a:off x="1599" y="3295"/>
              <a:ext cx="794" cy="463"/>
            </a:xfrm>
            <a:custGeom>
              <a:avLst/>
              <a:gdLst>
                <a:gd name="T0" fmla="*/ 794 w 794"/>
                <a:gd name="T1" fmla="*/ 0 h 463"/>
                <a:gd name="T2" fmla="*/ 794 w 794"/>
                <a:gd name="T3" fmla="*/ 312 h 463"/>
                <a:gd name="T4" fmla="*/ 397 w 794"/>
                <a:gd name="T5" fmla="*/ 463 h 463"/>
                <a:gd name="T6" fmla="*/ 0 w 794"/>
                <a:gd name="T7" fmla="*/ 312 h 463"/>
                <a:gd name="T8" fmla="*/ 0 w 794"/>
                <a:gd name="T9" fmla="*/ 0 h 463"/>
                <a:gd name="T10" fmla="*/ 794 w 794"/>
                <a:gd name="T11" fmla="*/ 0 h 463"/>
              </a:gdLst>
              <a:ahLst/>
              <a:cxnLst>
                <a:cxn ang="0">
                  <a:pos x="T0" y="T1"/>
                </a:cxn>
                <a:cxn ang="0">
                  <a:pos x="T2" y="T3"/>
                </a:cxn>
                <a:cxn ang="0">
                  <a:pos x="T4" y="T5"/>
                </a:cxn>
                <a:cxn ang="0">
                  <a:pos x="T6" y="T7"/>
                </a:cxn>
                <a:cxn ang="0">
                  <a:pos x="T8" y="T9"/>
                </a:cxn>
                <a:cxn ang="0">
                  <a:pos x="T10" y="T11"/>
                </a:cxn>
              </a:cxnLst>
              <a:rect l="0" t="0" r="r" b="b"/>
              <a:pathLst>
                <a:path w="794" h="463">
                  <a:moveTo>
                    <a:pt x="794" y="0"/>
                  </a:moveTo>
                  <a:lnTo>
                    <a:pt x="794" y="312"/>
                  </a:lnTo>
                  <a:lnTo>
                    <a:pt x="397" y="463"/>
                  </a:lnTo>
                  <a:lnTo>
                    <a:pt x="0" y="312"/>
                  </a:lnTo>
                  <a:lnTo>
                    <a:pt x="0" y="0"/>
                  </a:lnTo>
                  <a:lnTo>
                    <a:pt x="794" y="0"/>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1" name="Rectangle 41"/>
            <p:cNvSpPr>
              <a:spLocks noChangeArrowheads="1"/>
            </p:cNvSpPr>
            <p:nvPr/>
          </p:nvSpPr>
          <p:spPr bwMode="auto">
            <a:xfrm>
              <a:off x="1715" y="334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42" name="Rectangle 42"/>
            <p:cNvSpPr>
              <a:spLocks noChangeArrowheads="1"/>
            </p:cNvSpPr>
            <p:nvPr/>
          </p:nvSpPr>
          <p:spPr bwMode="auto">
            <a:xfrm>
              <a:off x="1768" y="3342"/>
              <a:ext cx="42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ステップ６</a:t>
              </a:r>
              <a:endParaRPr lang="ja-JP" altLang="en-US" smtClean="0">
                <a:solidFill>
                  <a:prstClr val="black"/>
                </a:solidFill>
                <a:latin typeface="Arial" pitchFamily="34" charset="0"/>
                <a:cs typeface="ＭＳ Ｐゴシック" pitchFamily="50" charset="-128"/>
              </a:endParaRPr>
            </a:p>
          </p:txBody>
        </p:sp>
        <p:sp>
          <p:nvSpPr>
            <p:cNvPr id="43" name="Rectangle 43"/>
            <p:cNvSpPr>
              <a:spLocks noChangeArrowheads="1"/>
            </p:cNvSpPr>
            <p:nvPr/>
          </p:nvSpPr>
          <p:spPr bwMode="auto">
            <a:xfrm>
              <a:off x="2226" y="3342"/>
              <a:ext cx="5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300" smtClean="0">
                  <a:solidFill>
                    <a:srgbClr val="000000"/>
                  </a:solidFill>
                  <a:latin typeface="ＭＳ Ｐゴシック" pitchFamily="50" charset="-128"/>
                  <a:cs typeface="ＭＳ Ｐゴシック" pitchFamily="50" charset="-128"/>
                </a:rPr>
                <a:t>】</a:t>
              </a:r>
              <a:endParaRPr lang="ja-JP" altLang="ja-JP" smtClean="0">
                <a:solidFill>
                  <a:prstClr val="black"/>
                </a:solidFill>
                <a:latin typeface="Arial" pitchFamily="34" charset="0"/>
                <a:cs typeface="ＭＳ Ｐゴシック" pitchFamily="50" charset="-128"/>
              </a:endParaRPr>
            </a:p>
          </p:txBody>
        </p:sp>
        <p:sp>
          <p:nvSpPr>
            <p:cNvPr id="44" name="Rectangle 44"/>
            <p:cNvSpPr>
              <a:spLocks noChangeArrowheads="1"/>
            </p:cNvSpPr>
            <p:nvPr/>
          </p:nvSpPr>
          <p:spPr bwMode="auto">
            <a:xfrm>
              <a:off x="1752" y="3488"/>
              <a:ext cx="4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評価・改善</a:t>
              </a:r>
              <a:endParaRPr lang="ja-JP" altLang="en-US" smtClean="0">
                <a:solidFill>
                  <a:prstClr val="black"/>
                </a:solidFill>
                <a:latin typeface="Arial" pitchFamily="34" charset="0"/>
                <a:cs typeface="ＭＳ Ｐゴシック" pitchFamily="50" charset="-128"/>
              </a:endParaRPr>
            </a:p>
          </p:txBody>
        </p:sp>
        <p:sp>
          <p:nvSpPr>
            <p:cNvPr id="45" name="Rectangle 45"/>
            <p:cNvSpPr>
              <a:spLocks noChangeArrowheads="1"/>
            </p:cNvSpPr>
            <p:nvPr/>
          </p:nvSpPr>
          <p:spPr bwMode="auto">
            <a:xfrm>
              <a:off x="2514" y="3295"/>
              <a:ext cx="2468" cy="29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Rectangle 46"/>
            <p:cNvSpPr>
              <a:spLocks noChangeArrowheads="1"/>
            </p:cNvSpPr>
            <p:nvPr/>
          </p:nvSpPr>
          <p:spPr bwMode="auto">
            <a:xfrm>
              <a:off x="2567" y="3373"/>
              <a:ext cx="22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成果を測定</a:t>
              </a:r>
              <a:r>
                <a:rPr lang="ja-JP" altLang="en-US" sz="1600" dirty="0" smtClean="0">
                  <a:solidFill>
                    <a:srgbClr val="000000"/>
                  </a:solidFill>
                  <a:latin typeface="ＭＳ Ｐゴシック" pitchFamily="50" charset="-128"/>
                  <a:cs typeface="ＭＳ Ｐゴシック" pitchFamily="50" charset="-128"/>
                </a:rPr>
                <a:t>し、</a:t>
              </a:r>
              <a:r>
                <a:rPr lang="ja-JP" altLang="en-US" sz="16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次のサイクルにつなげる</a:t>
              </a:r>
              <a:endPar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Freeform 47"/>
            <p:cNvSpPr>
              <a:spLocks/>
            </p:cNvSpPr>
            <p:nvPr/>
          </p:nvSpPr>
          <p:spPr bwMode="auto">
            <a:xfrm>
              <a:off x="1441" y="847"/>
              <a:ext cx="82" cy="891"/>
            </a:xfrm>
            <a:custGeom>
              <a:avLst/>
              <a:gdLst>
                <a:gd name="T0" fmla="*/ 248 w 249"/>
                <a:gd name="T1" fmla="*/ 2928 h 2928"/>
                <a:gd name="T2" fmla="*/ 155 w 249"/>
                <a:gd name="T3" fmla="*/ 2927 h 2928"/>
                <a:gd name="T4" fmla="*/ 114 w 249"/>
                <a:gd name="T5" fmla="*/ 2925 h 2928"/>
                <a:gd name="T6" fmla="*/ 79 w 249"/>
                <a:gd name="T7" fmla="*/ 2923 h 2928"/>
                <a:gd name="T8" fmla="*/ 49 w 249"/>
                <a:gd name="T9" fmla="*/ 2920 h 2928"/>
                <a:gd name="T10" fmla="*/ 26 w 249"/>
                <a:gd name="T11" fmla="*/ 2916 h 2928"/>
                <a:gd name="T12" fmla="*/ 11 w 249"/>
                <a:gd name="T13" fmla="*/ 2912 h 2928"/>
                <a:gd name="T14" fmla="*/ 8 w 249"/>
                <a:gd name="T15" fmla="*/ 2911 h 2928"/>
                <a:gd name="T16" fmla="*/ 3 w 249"/>
                <a:gd name="T17" fmla="*/ 2907 h 2928"/>
                <a:gd name="T18" fmla="*/ 0 w 249"/>
                <a:gd name="T19" fmla="*/ 2900 h 2928"/>
                <a:gd name="T20" fmla="*/ 0 w 249"/>
                <a:gd name="T21" fmla="*/ 28 h 2928"/>
                <a:gd name="T22" fmla="*/ 3 w 249"/>
                <a:gd name="T23" fmla="*/ 22 h 2928"/>
                <a:gd name="T24" fmla="*/ 8 w 249"/>
                <a:gd name="T25" fmla="*/ 18 h 2928"/>
                <a:gd name="T26" fmla="*/ 11 w 249"/>
                <a:gd name="T27" fmla="*/ 17 h 2928"/>
                <a:gd name="T28" fmla="*/ 25 w 249"/>
                <a:gd name="T29" fmla="*/ 13 h 2928"/>
                <a:gd name="T30" fmla="*/ 26 w 249"/>
                <a:gd name="T31" fmla="*/ 13 h 2928"/>
                <a:gd name="T32" fmla="*/ 48 w 249"/>
                <a:gd name="T33" fmla="*/ 10 h 2928"/>
                <a:gd name="T34" fmla="*/ 79 w 249"/>
                <a:gd name="T35" fmla="*/ 6 h 2928"/>
                <a:gd name="T36" fmla="*/ 114 w 249"/>
                <a:gd name="T37" fmla="*/ 3 h 2928"/>
                <a:gd name="T38" fmla="*/ 155 w 249"/>
                <a:gd name="T39" fmla="*/ 2 h 2928"/>
                <a:gd name="T40" fmla="*/ 248 w 249"/>
                <a:gd name="T41" fmla="*/ 0 h 2928"/>
                <a:gd name="T42" fmla="*/ 249 w 249"/>
                <a:gd name="T43" fmla="*/ 16 h 2928"/>
                <a:gd name="T44" fmla="*/ 156 w 249"/>
                <a:gd name="T45" fmla="*/ 18 h 2928"/>
                <a:gd name="T46" fmla="*/ 115 w 249"/>
                <a:gd name="T47" fmla="*/ 19 h 2928"/>
                <a:gd name="T48" fmla="*/ 80 w 249"/>
                <a:gd name="T49" fmla="*/ 22 h 2928"/>
                <a:gd name="T50" fmla="*/ 51 w 249"/>
                <a:gd name="T51" fmla="*/ 25 h 2928"/>
                <a:gd name="T52" fmla="*/ 29 w 249"/>
                <a:gd name="T53" fmla="*/ 28 h 2928"/>
                <a:gd name="T54" fmla="*/ 30 w 249"/>
                <a:gd name="T55" fmla="*/ 28 h 2928"/>
                <a:gd name="T56" fmla="*/ 16 w 249"/>
                <a:gd name="T57" fmla="*/ 32 h 2928"/>
                <a:gd name="T58" fmla="*/ 18 w 249"/>
                <a:gd name="T59" fmla="*/ 31 h 2928"/>
                <a:gd name="T60" fmla="*/ 13 w 249"/>
                <a:gd name="T61" fmla="*/ 35 h 2928"/>
                <a:gd name="T62" fmla="*/ 16 w 249"/>
                <a:gd name="T63" fmla="*/ 28 h 2928"/>
                <a:gd name="T64" fmla="*/ 16 w 249"/>
                <a:gd name="T65" fmla="*/ 2900 h 2928"/>
                <a:gd name="T66" fmla="*/ 13 w 249"/>
                <a:gd name="T67" fmla="*/ 2894 h 2928"/>
                <a:gd name="T68" fmla="*/ 18 w 249"/>
                <a:gd name="T69" fmla="*/ 2898 h 2928"/>
                <a:gd name="T70" fmla="*/ 16 w 249"/>
                <a:gd name="T71" fmla="*/ 2897 h 2928"/>
                <a:gd name="T72" fmla="*/ 29 w 249"/>
                <a:gd name="T73" fmla="*/ 2901 h 2928"/>
                <a:gd name="T74" fmla="*/ 50 w 249"/>
                <a:gd name="T75" fmla="*/ 2904 h 2928"/>
                <a:gd name="T76" fmla="*/ 80 w 249"/>
                <a:gd name="T77" fmla="*/ 2907 h 2928"/>
                <a:gd name="T78" fmla="*/ 115 w 249"/>
                <a:gd name="T79" fmla="*/ 2909 h 2928"/>
                <a:gd name="T80" fmla="*/ 156 w 249"/>
                <a:gd name="T81" fmla="*/ 2911 h 2928"/>
                <a:gd name="T82" fmla="*/ 249 w 249"/>
                <a:gd name="T83" fmla="*/ 2912 h 2928"/>
                <a:gd name="T84" fmla="*/ 248 w 249"/>
                <a:gd name="T85" fmla="*/ 2928 h 2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2928">
                  <a:moveTo>
                    <a:pt x="248" y="2928"/>
                  </a:moveTo>
                  <a:lnTo>
                    <a:pt x="155" y="2927"/>
                  </a:lnTo>
                  <a:lnTo>
                    <a:pt x="114" y="2925"/>
                  </a:lnTo>
                  <a:lnTo>
                    <a:pt x="79" y="2923"/>
                  </a:lnTo>
                  <a:lnTo>
                    <a:pt x="49" y="2920"/>
                  </a:lnTo>
                  <a:lnTo>
                    <a:pt x="26" y="2916"/>
                  </a:lnTo>
                  <a:lnTo>
                    <a:pt x="11" y="2912"/>
                  </a:lnTo>
                  <a:cubicBezTo>
                    <a:pt x="10" y="2912"/>
                    <a:pt x="9" y="2911"/>
                    <a:pt x="8" y="2911"/>
                  </a:cubicBezTo>
                  <a:lnTo>
                    <a:pt x="3" y="2907"/>
                  </a:lnTo>
                  <a:cubicBezTo>
                    <a:pt x="2" y="2905"/>
                    <a:pt x="0" y="2903"/>
                    <a:pt x="0" y="2900"/>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2900"/>
                  </a:lnTo>
                  <a:lnTo>
                    <a:pt x="13" y="2894"/>
                  </a:lnTo>
                  <a:lnTo>
                    <a:pt x="18" y="2898"/>
                  </a:lnTo>
                  <a:lnTo>
                    <a:pt x="16" y="2897"/>
                  </a:lnTo>
                  <a:lnTo>
                    <a:pt x="29" y="2901"/>
                  </a:lnTo>
                  <a:lnTo>
                    <a:pt x="50" y="2904"/>
                  </a:lnTo>
                  <a:lnTo>
                    <a:pt x="80" y="2907"/>
                  </a:lnTo>
                  <a:lnTo>
                    <a:pt x="115" y="2909"/>
                  </a:lnTo>
                  <a:lnTo>
                    <a:pt x="156" y="2911"/>
                  </a:lnTo>
                  <a:lnTo>
                    <a:pt x="249" y="2912"/>
                  </a:lnTo>
                  <a:lnTo>
                    <a:pt x="248" y="2928"/>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8"/>
            <p:cNvSpPr>
              <a:spLocks/>
            </p:cNvSpPr>
            <p:nvPr/>
          </p:nvSpPr>
          <p:spPr bwMode="auto">
            <a:xfrm>
              <a:off x="1441" y="1806"/>
              <a:ext cx="82" cy="886"/>
            </a:xfrm>
            <a:custGeom>
              <a:avLst/>
              <a:gdLst>
                <a:gd name="T0" fmla="*/ 248 w 249"/>
                <a:gd name="T1" fmla="*/ 2912 h 2912"/>
                <a:gd name="T2" fmla="*/ 155 w 249"/>
                <a:gd name="T3" fmla="*/ 2911 h 2912"/>
                <a:gd name="T4" fmla="*/ 114 w 249"/>
                <a:gd name="T5" fmla="*/ 2909 h 2912"/>
                <a:gd name="T6" fmla="*/ 79 w 249"/>
                <a:gd name="T7" fmla="*/ 2907 h 2912"/>
                <a:gd name="T8" fmla="*/ 49 w 249"/>
                <a:gd name="T9" fmla="*/ 2904 h 2912"/>
                <a:gd name="T10" fmla="*/ 26 w 249"/>
                <a:gd name="T11" fmla="*/ 2900 h 2912"/>
                <a:gd name="T12" fmla="*/ 11 w 249"/>
                <a:gd name="T13" fmla="*/ 2896 h 2912"/>
                <a:gd name="T14" fmla="*/ 8 w 249"/>
                <a:gd name="T15" fmla="*/ 2895 h 2912"/>
                <a:gd name="T16" fmla="*/ 3 w 249"/>
                <a:gd name="T17" fmla="*/ 2891 h 2912"/>
                <a:gd name="T18" fmla="*/ 0 w 249"/>
                <a:gd name="T19" fmla="*/ 2884 h 2912"/>
                <a:gd name="T20" fmla="*/ 0 w 249"/>
                <a:gd name="T21" fmla="*/ 28 h 2912"/>
                <a:gd name="T22" fmla="*/ 3 w 249"/>
                <a:gd name="T23" fmla="*/ 22 h 2912"/>
                <a:gd name="T24" fmla="*/ 8 w 249"/>
                <a:gd name="T25" fmla="*/ 18 h 2912"/>
                <a:gd name="T26" fmla="*/ 11 w 249"/>
                <a:gd name="T27" fmla="*/ 17 h 2912"/>
                <a:gd name="T28" fmla="*/ 25 w 249"/>
                <a:gd name="T29" fmla="*/ 13 h 2912"/>
                <a:gd name="T30" fmla="*/ 26 w 249"/>
                <a:gd name="T31" fmla="*/ 13 h 2912"/>
                <a:gd name="T32" fmla="*/ 48 w 249"/>
                <a:gd name="T33" fmla="*/ 10 h 2912"/>
                <a:gd name="T34" fmla="*/ 79 w 249"/>
                <a:gd name="T35" fmla="*/ 6 h 2912"/>
                <a:gd name="T36" fmla="*/ 114 w 249"/>
                <a:gd name="T37" fmla="*/ 3 h 2912"/>
                <a:gd name="T38" fmla="*/ 155 w 249"/>
                <a:gd name="T39" fmla="*/ 2 h 2912"/>
                <a:gd name="T40" fmla="*/ 248 w 249"/>
                <a:gd name="T41" fmla="*/ 0 h 2912"/>
                <a:gd name="T42" fmla="*/ 249 w 249"/>
                <a:gd name="T43" fmla="*/ 16 h 2912"/>
                <a:gd name="T44" fmla="*/ 156 w 249"/>
                <a:gd name="T45" fmla="*/ 18 h 2912"/>
                <a:gd name="T46" fmla="*/ 115 w 249"/>
                <a:gd name="T47" fmla="*/ 19 h 2912"/>
                <a:gd name="T48" fmla="*/ 80 w 249"/>
                <a:gd name="T49" fmla="*/ 22 h 2912"/>
                <a:gd name="T50" fmla="*/ 51 w 249"/>
                <a:gd name="T51" fmla="*/ 25 h 2912"/>
                <a:gd name="T52" fmla="*/ 29 w 249"/>
                <a:gd name="T53" fmla="*/ 28 h 2912"/>
                <a:gd name="T54" fmla="*/ 30 w 249"/>
                <a:gd name="T55" fmla="*/ 28 h 2912"/>
                <a:gd name="T56" fmla="*/ 16 w 249"/>
                <a:gd name="T57" fmla="*/ 32 h 2912"/>
                <a:gd name="T58" fmla="*/ 18 w 249"/>
                <a:gd name="T59" fmla="*/ 31 h 2912"/>
                <a:gd name="T60" fmla="*/ 13 w 249"/>
                <a:gd name="T61" fmla="*/ 35 h 2912"/>
                <a:gd name="T62" fmla="*/ 16 w 249"/>
                <a:gd name="T63" fmla="*/ 28 h 2912"/>
                <a:gd name="T64" fmla="*/ 16 w 249"/>
                <a:gd name="T65" fmla="*/ 2884 h 2912"/>
                <a:gd name="T66" fmla="*/ 13 w 249"/>
                <a:gd name="T67" fmla="*/ 2878 h 2912"/>
                <a:gd name="T68" fmla="*/ 18 w 249"/>
                <a:gd name="T69" fmla="*/ 2882 h 2912"/>
                <a:gd name="T70" fmla="*/ 16 w 249"/>
                <a:gd name="T71" fmla="*/ 2881 h 2912"/>
                <a:gd name="T72" fmla="*/ 29 w 249"/>
                <a:gd name="T73" fmla="*/ 2885 h 2912"/>
                <a:gd name="T74" fmla="*/ 50 w 249"/>
                <a:gd name="T75" fmla="*/ 2888 h 2912"/>
                <a:gd name="T76" fmla="*/ 80 w 249"/>
                <a:gd name="T77" fmla="*/ 2891 h 2912"/>
                <a:gd name="T78" fmla="*/ 115 w 249"/>
                <a:gd name="T79" fmla="*/ 2893 h 2912"/>
                <a:gd name="T80" fmla="*/ 156 w 249"/>
                <a:gd name="T81" fmla="*/ 2895 h 2912"/>
                <a:gd name="T82" fmla="*/ 249 w 249"/>
                <a:gd name="T83" fmla="*/ 2896 h 2912"/>
                <a:gd name="T84" fmla="*/ 248 w 249"/>
                <a:gd name="T85" fmla="*/ 2912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2912">
                  <a:moveTo>
                    <a:pt x="248" y="2912"/>
                  </a:moveTo>
                  <a:lnTo>
                    <a:pt x="155" y="2911"/>
                  </a:lnTo>
                  <a:lnTo>
                    <a:pt x="114" y="2909"/>
                  </a:lnTo>
                  <a:lnTo>
                    <a:pt x="79" y="2907"/>
                  </a:lnTo>
                  <a:lnTo>
                    <a:pt x="49" y="2904"/>
                  </a:lnTo>
                  <a:lnTo>
                    <a:pt x="26" y="2900"/>
                  </a:lnTo>
                  <a:lnTo>
                    <a:pt x="11" y="2896"/>
                  </a:lnTo>
                  <a:cubicBezTo>
                    <a:pt x="10" y="2896"/>
                    <a:pt x="9" y="2895"/>
                    <a:pt x="8" y="2895"/>
                  </a:cubicBezTo>
                  <a:lnTo>
                    <a:pt x="3" y="2891"/>
                  </a:lnTo>
                  <a:cubicBezTo>
                    <a:pt x="2" y="2889"/>
                    <a:pt x="0" y="2887"/>
                    <a:pt x="0" y="288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2884"/>
                  </a:lnTo>
                  <a:lnTo>
                    <a:pt x="13" y="2878"/>
                  </a:lnTo>
                  <a:lnTo>
                    <a:pt x="18" y="2882"/>
                  </a:lnTo>
                  <a:lnTo>
                    <a:pt x="16" y="2881"/>
                  </a:lnTo>
                  <a:lnTo>
                    <a:pt x="29" y="2885"/>
                  </a:lnTo>
                  <a:lnTo>
                    <a:pt x="50" y="2888"/>
                  </a:lnTo>
                  <a:lnTo>
                    <a:pt x="80" y="2891"/>
                  </a:lnTo>
                  <a:lnTo>
                    <a:pt x="115" y="2893"/>
                  </a:lnTo>
                  <a:lnTo>
                    <a:pt x="156" y="2895"/>
                  </a:lnTo>
                  <a:lnTo>
                    <a:pt x="249" y="2896"/>
                  </a:lnTo>
                  <a:lnTo>
                    <a:pt x="248" y="291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9" name="Freeform 49"/>
            <p:cNvSpPr>
              <a:spLocks/>
            </p:cNvSpPr>
            <p:nvPr/>
          </p:nvSpPr>
          <p:spPr bwMode="auto">
            <a:xfrm>
              <a:off x="1441" y="2760"/>
              <a:ext cx="82" cy="448"/>
            </a:xfrm>
            <a:custGeom>
              <a:avLst/>
              <a:gdLst>
                <a:gd name="T0" fmla="*/ 248 w 249"/>
                <a:gd name="T1" fmla="*/ 1472 h 1472"/>
                <a:gd name="T2" fmla="*/ 155 w 249"/>
                <a:gd name="T3" fmla="*/ 1471 h 1472"/>
                <a:gd name="T4" fmla="*/ 114 w 249"/>
                <a:gd name="T5" fmla="*/ 1469 h 1472"/>
                <a:gd name="T6" fmla="*/ 79 w 249"/>
                <a:gd name="T7" fmla="*/ 1467 h 1472"/>
                <a:gd name="T8" fmla="*/ 49 w 249"/>
                <a:gd name="T9" fmla="*/ 1464 h 1472"/>
                <a:gd name="T10" fmla="*/ 26 w 249"/>
                <a:gd name="T11" fmla="*/ 1460 h 1472"/>
                <a:gd name="T12" fmla="*/ 11 w 249"/>
                <a:gd name="T13" fmla="*/ 1456 h 1472"/>
                <a:gd name="T14" fmla="*/ 8 w 249"/>
                <a:gd name="T15" fmla="*/ 1455 h 1472"/>
                <a:gd name="T16" fmla="*/ 3 w 249"/>
                <a:gd name="T17" fmla="*/ 1451 h 1472"/>
                <a:gd name="T18" fmla="*/ 0 w 249"/>
                <a:gd name="T19" fmla="*/ 1444 h 1472"/>
                <a:gd name="T20" fmla="*/ 0 w 249"/>
                <a:gd name="T21" fmla="*/ 28 h 1472"/>
                <a:gd name="T22" fmla="*/ 3 w 249"/>
                <a:gd name="T23" fmla="*/ 22 h 1472"/>
                <a:gd name="T24" fmla="*/ 8 w 249"/>
                <a:gd name="T25" fmla="*/ 18 h 1472"/>
                <a:gd name="T26" fmla="*/ 11 w 249"/>
                <a:gd name="T27" fmla="*/ 17 h 1472"/>
                <a:gd name="T28" fmla="*/ 25 w 249"/>
                <a:gd name="T29" fmla="*/ 13 h 1472"/>
                <a:gd name="T30" fmla="*/ 26 w 249"/>
                <a:gd name="T31" fmla="*/ 13 h 1472"/>
                <a:gd name="T32" fmla="*/ 48 w 249"/>
                <a:gd name="T33" fmla="*/ 10 h 1472"/>
                <a:gd name="T34" fmla="*/ 79 w 249"/>
                <a:gd name="T35" fmla="*/ 6 h 1472"/>
                <a:gd name="T36" fmla="*/ 114 w 249"/>
                <a:gd name="T37" fmla="*/ 3 h 1472"/>
                <a:gd name="T38" fmla="*/ 155 w 249"/>
                <a:gd name="T39" fmla="*/ 2 h 1472"/>
                <a:gd name="T40" fmla="*/ 248 w 249"/>
                <a:gd name="T41" fmla="*/ 0 h 1472"/>
                <a:gd name="T42" fmla="*/ 249 w 249"/>
                <a:gd name="T43" fmla="*/ 16 h 1472"/>
                <a:gd name="T44" fmla="*/ 156 w 249"/>
                <a:gd name="T45" fmla="*/ 18 h 1472"/>
                <a:gd name="T46" fmla="*/ 115 w 249"/>
                <a:gd name="T47" fmla="*/ 19 h 1472"/>
                <a:gd name="T48" fmla="*/ 80 w 249"/>
                <a:gd name="T49" fmla="*/ 22 h 1472"/>
                <a:gd name="T50" fmla="*/ 51 w 249"/>
                <a:gd name="T51" fmla="*/ 25 h 1472"/>
                <a:gd name="T52" fmla="*/ 29 w 249"/>
                <a:gd name="T53" fmla="*/ 28 h 1472"/>
                <a:gd name="T54" fmla="*/ 30 w 249"/>
                <a:gd name="T55" fmla="*/ 28 h 1472"/>
                <a:gd name="T56" fmla="*/ 16 w 249"/>
                <a:gd name="T57" fmla="*/ 32 h 1472"/>
                <a:gd name="T58" fmla="*/ 18 w 249"/>
                <a:gd name="T59" fmla="*/ 31 h 1472"/>
                <a:gd name="T60" fmla="*/ 13 w 249"/>
                <a:gd name="T61" fmla="*/ 35 h 1472"/>
                <a:gd name="T62" fmla="*/ 16 w 249"/>
                <a:gd name="T63" fmla="*/ 28 h 1472"/>
                <a:gd name="T64" fmla="*/ 16 w 249"/>
                <a:gd name="T65" fmla="*/ 1444 h 1472"/>
                <a:gd name="T66" fmla="*/ 13 w 249"/>
                <a:gd name="T67" fmla="*/ 1438 h 1472"/>
                <a:gd name="T68" fmla="*/ 18 w 249"/>
                <a:gd name="T69" fmla="*/ 1442 h 1472"/>
                <a:gd name="T70" fmla="*/ 16 w 249"/>
                <a:gd name="T71" fmla="*/ 1441 h 1472"/>
                <a:gd name="T72" fmla="*/ 29 w 249"/>
                <a:gd name="T73" fmla="*/ 1445 h 1472"/>
                <a:gd name="T74" fmla="*/ 50 w 249"/>
                <a:gd name="T75" fmla="*/ 1448 h 1472"/>
                <a:gd name="T76" fmla="*/ 80 w 249"/>
                <a:gd name="T77" fmla="*/ 1451 h 1472"/>
                <a:gd name="T78" fmla="*/ 115 w 249"/>
                <a:gd name="T79" fmla="*/ 1453 h 1472"/>
                <a:gd name="T80" fmla="*/ 156 w 249"/>
                <a:gd name="T81" fmla="*/ 1455 h 1472"/>
                <a:gd name="T82" fmla="*/ 249 w 249"/>
                <a:gd name="T83" fmla="*/ 1456 h 1472"/>
                <a:gd name="T84" fmla="*/ 248 w 249"/>
                <a:gd name="T85" fmla="*/ 147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472">
                  <a:moveTo>
                    <a:pt x="248" y="1472"/>
                  </a:moveTo>
                  <a:lnTo>
                    <a:pt x="155" y="1471"/>
                  </a:lnTo>
                  <a:lnTo>
                    <a:pt x="114" y="1469"/>
                  </a:lnTo>
                  <a:lnTo>
                    <a:pt x="79" y="1467"/>
                  </a:lnTo>
                  <a:lnTo>
                    <a:pt x="49" y="1464"/>
                  </a:lnTo>
                  <a:lnTo>
                    <a:pt x="26" y="1460"/>
                  </a:lnTo>
                  <a:lnTo>
                    <a:pt x="11" y="1456"/>
                  </a:lnTo>
                  <a:cubicBezTo>
                    <a:pt x="10" y="1456"/>
                    <a:pt x="9" y="1455"/>
                    <a:pt x="8" y="1455"/>
                  </a:cubicBezTo>
                  <a:lnTo>
                    <a:pt x="3" y="1451"/>
                  </a:lnTo>
                  <a:cubicBezTo>
                    <a:pt x="2" y="1449"/>
                    <a:pt x="0" y="1447"/>
                    <a:pt x="0" y="144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1444"/>
                  </a:lnTo>
                  <a:lnTo>
                    <a:pt x="13" y="1438"/>
                  </a:lnTo>
                  <a:lnTo>
                    <a:pt x="18" y="1442"/>
                  </a:lnTo>
                  <a:lnTo>
                    <a:pt x="16" y="1441"/>
                  </a:lnTo>
                  <a:lnTo>
                    <a:pt x="29" y="1445"/>
                  </a:lnTo>
                  <a:lnTo>
                    <a:pt x="50" y="1448"/>
                  </a:lnTo>
                  <a:lnTo>
                    <a:pt x="80" y="1451"/>
                  </a:lnTo>
                  <a:lnTo>
                    <a:pt x="115" y="1453"/>
                  </a:lnTo>
                  <a:lnTo>
                    <a:pt x="156" y="1455"/>
                  </a:lnTo>
                  <a:lnTo>
                    <a:pt x="249" y="1456"/>
                  </a:lnTo>
                  <a:lnTo>
                    <a:pt x="248" y="147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Freeform 50"/>
            <p:cNvSpPr>
              <a:spLocks/>
            </p:cNvSpPr>
            <p:nvPr/>
          </p:nvSpPr>
          <p:spPr bwMode="auto">
            <a:xfrm>
              <a:off x="1441" y="3276"/>
              <a:ext cx="82" cy="448"/>
            </a:xfrm>
            <a:custGeom>
              <a:avLst/>
              <a:gdLst>
                <a:gd name="T0" fmla="*/ 248 w 249"/>
                <a:gd name="T1" fmla="*/ 1472 h 1472"/>
                <a:gd name="T2" fmla="*/ 155 w 249"/>
                <a:gd name="T3" fmla="*/ 1471 h 1472"/>
                <a:gd name="T4" fmla="*/ 114 w 249"/>
                <a:gd name="T5" fmla="*/ 1469 h 1472"/>
                <a:gd name="T6" fmla="*/ 79 w 249"/>
                <a:gd name="T7" fmla="*/ 1467 h 1472"/>
                <a:gd name="T8" fmla="*/ 49 w 249"/>
                <a:gd name="T9" fmla="*/ 1464 h 1472"/>
                <a:gd name="T10" fmla="*/ 26 w 249"/>
                <a:gd name="T11" fmla="*/ 1460 h 1472"/>
                <a:gd name="T12" fmla="*/ 11 w 249"/>
                <a:gd name="T13" fmla="*/ 1456 h 1472"/>
                <a:gd name="T14" fmla="*/ 8 w 249"/>
                <a:gd name="T15" fmla="*/ 1455 h 1472"/>
                <a:gd name="T16" fmla="*/ 3 w 249"/>
                <a:gd name="T17" fmla="*/ 1451 h 1472"/>
                <a:gd name="T18" fmla="*/ 0 w 249"/>
                <a:gd name="T19" fmla="*/ 1444 h 1472"/>
                <a:gd name="T20" fmla="*/ 0 w 249"/>
                <a:gd name="T21" fmla="*/ 28 h 1472"/>
                <a:gd name="T22" fmla="*/ 3 w 249"/>
                <a:gd name="T23" fmla="*/ 22 h 1472"/>
                <a:gd name="T24" fmla="*/ 8 w 249"/>
                <a:gd name="T25" fmla="*/ 18 h 1472"/>
                <a:gd name="T26" fmla="*/ 11 w 249"/>
                <a:gd name="T27" fmla="*/ 17 h 1472"/>
                <a:gd name="T28" fmla="*/ 25 w 249"/>
                <a:gd name="T29" fmla="*/ 13 h 1472"/>
                <a:gd name="T30" fmla="*/ 26 w 249"/>
                <a:gd name="T31" fmla="*/ 13 h 1472"/>
                <a:gd name="T32" fmla="*/ 48 w 249"/>
                <a:gd name="T33" fmla="*/ 10 h 1472"/>
                <a:gd name="T34" fmla="*/ 79 w 249"/>
                <a:gd name="T35" fmla="*/ 6 h 1472"/>
                <a:gd name="T36" fmla="*/ 114 w 249"/>
                <a:gd name="T37" fmla="*/ 3 h 1472"/>
                <a:gd name="T38" fmla="*/ 155 w 249"/>
                <a:gd name="T39" fmla="*/ 2 h 1472"/>
                <a:gd name="T40" fmla="*/ 248 w 249"/>
                <a:gd name="T41" fmla="*/ 0 h 1472"/>
                <a:gd name="T42" fmla="*/ 249 w 249"/>
                <a:gd name="T43" fmla="*/ 16 h 1472"/>
                <a:gd name="T44" fmla="*/ 156 w 249"/>
                <a:gd name="T45" fmla="*/ 18 h 1472"/>
                <a:gd name="T46" fmla="*/ 115 w 249"/>
                <a:gd name="T47" fmla="*/ 19 h 1472"/>
                <a:gd name="T48" fmla="*/ 80 w 249"/>
                <a:gd name="T49" fmla="*/ 22 h 1472"/>
                <a:gd name="T50" fmla="*/ 51 w 249"/>
                <a:gd name="T51" fmla="*/ 25 h 1472"/>
                <a:gd name="T52" fmla="*/ 29 w 249"/>
                <a:gd name="T53" fmla="*/ 28 h 1472"/>
                <a:gd name="T54" fmla="*/ 30 w 249"/>
                <a:gd name="T55" fmla="*/ 28 h 1472"/>
                <a:gd name="T56" fmla="*/ 16 w 249"/>
                <a:gd name="T57" fmla="*/ 32 h 1472"/>
                <a:gd name="T58" fmla="*/ 18 w 249"/>
                <a:gd name="T59" fmla="*/ 31 h 1472"/>
                <a:gd name="T60" fmla="*/ 13 w 249"/>
                <a:gd name="T61" fmla="*/ 35 h 1472"/>
                <a:gd name="T62" fmla="*/ 16 w 249"/>
                <a:gd name="T63" fmla="*/ 28 h 1472"/>
                <a:gd name="T64" fmla="*/ 16 w 249"/>
                <a:gd name="T65" fmla="*/ 1444 h 1472"/>
                <a:gd name="T66" fmla="*/ 13 w 249"/>
                <a:gd name="T67" fmla="*/ 1438 h 1472"/>
                <a:gd name="T68" fmla="*/ 18 w 249"/>
                <a:gd name="T69" fmla="*/ 1442 h 1472"/>
                <a:gd name="T70" fmla="*/ 16 w 249"/>
                <a:gd name="T71" fmla="*/ 1441 h 1472"/>
                <a:gd name="T72" fmla="*/ 29 w 249"/>
                <a:gd name="T73" fmla="*/ 1445 h 1472"/>
                <a:gd name="T74" fmla="*/ 50 w 249"/>
                <a:gd name="T75" fmla="*/ 1448 h 1472"/>
                <a:gd name="T76" fmla="*/ 80 w 249"/>
                <a:gd name="T77" fmla="*/ 1451 h 1472"/>
                <a:gd name="T78" fmla="*/ 115 w 249"/>
                <a:gd name="T79" fmla="*/ 1453 h 1472"/>
                <a:gd name="T80" fmla="*/ 156 w 249"/>
                <a:gd name="T81" fmla="*/ 1455 h 1472"/>
                <a:gd name="T82" fmla="*/ 249 w 249"/>
                <a:gd name="T83" fmla="*/ 1456 h 1472"/>
                <a:gd name="T84" fmla="*/ 248 w 249"/>
                <a:gd name="T85" fmla="*/ 1472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9" h="1472">
                  <a:moveTo>
                    <a:pt x="248" y="1472"/>
                  </a:moveTo>
                  <a:lnTo>
                    <a:pt x="155" y="1471"/>
                  </a:lnTo>
                  <a:lnTo>
                    <a:pt x="114" y="1469"/>
                  </a:lnTo>
                  <a:lnTo>
                    <a:pt x="79" y="1467"/>
                  </a:lnTo>
                  <a:lnTo>
                    <a:pt x="49" y="1464"/>
                  </a:lnTo>
                  <a:lnTo>
                    <a:pt x="26" y="1460"/>
                  </a:lnTo>
                  <a:lnTo>
                    <a:pt x="11" y="1456"/>
                  </a:lnTo>
                  <a:cubicBezTo>
                    <a:pt x="10" y="1456"/>
                    <a:pt x="9" y="1455"/>
                    <a:pt x="8" y="1455"/>
                  </a:cubicBezTo>
                  <a:lnTo>
                    <a:pt x="3" y="1451"/>
                  </a:lnTo>
                  <a:cubicBezTo>
                    <a:pt x="2" y="1449"/>
                    <a:pt x="0" y="1447"/>
                    <a:pt x="0" y="1444"/>
                  </a:cubicBezTo>
                  <a:lnTo>
                    <a:pt x="0" y="28"/>
                  </a:lnTo>
                  <a:cubicBezTo>
                    <a:pt x="0" y="26"/>
                    <a:pt x="2" y="24"/>
                    <a:pt x="3" y="22"/>
                  </a:cubicBezTo>
                  <a:lnTo>
                    <a:pt x="8" y="18"/>
                  </a:lnTo>
                  <a:cubicBezTo>
                    <a:pt x="9" y="18"/>
                    <a:pt x="10" y="17"/>
                    <a:pt x="11" y="17"/>
                  </a:cubicBezTo>
                  <a:lnTo>
                    <a:pt x="25" y="13"/>
                  </a:lnTo>
                  <a:cubicBezTo>
                    <a:pt x="26" y="13"/>
                    <a:pt x="26" y="13"/>
                    <a:pt x="26" y="13"/>
                  </a:cubicBezTo>
                  <a:lnTo>
                    <a:pt x="48" y="10"/>
                  </a:lnTo>
                  <a:lnTo>
                    <a:pt x="79" y="6"/>
                  </a:lnTo>
                  <a:lnTo>
                    <a:pt x="114" y="3"/>
                  </a:lnTo>
                  <a:lnTo>
                    <a:pt x="155" y="2"/>
                  </a:lnTo>
                  <a:lnTo>
                    <a:pt x="248" y="0"/>
                  </a:lnTo>
                  <a:lnTo>
                    <a:pt x="249" y="16"/>
                  </a:lnTo>
                  <a:lnTo>
                    <a:pt x="156" y="18"/>
                  </a:lnTo>
                  <a:lnTo>
                    <a:pt x="115" y="19"/>
                  </a:lnTo>
                  <a:lnTo>
                    <a:pt x="80" y="22"/>
                  </a:lnTo>
                  <a:lnTo>
                    <a:pt x="51" y="25"/>
                  </a:lnTo>
                  <a:lnTo>
                    <a:pt x="29" y="28"/>
                  </a:lnTo>
                  <a:lnTo>
                    <a:pt x="30" y="28"/>
                  </a:lnTo>
                  <a:lnTo>
                    <a:pt x="16" y="32"/>
                  </a:lnTo>
                  <a:lnTo>
                    <a:pt x="18" y="31"/>
                  </a:lnTo>
                  <a:lnTo>
                    <a:pt x="13" y="35"/>
                  </a:lnTo>
                  <a:lnTo>
                    <a:pt x="16" y="28"/>
                  </a:lnTo>
                  <a:lnTo>
                    <a:pt x="16" y="1444"/>
                  </a:lnTo>
                  <a:lnTo>
                    <a:pt x="13" y="1438"/>
                  </a:lnTo>
                  <a:lnTo>
                    <a:pt x="18" y="1442"/>
                  </a:lnTo>
                  <a:lnTo>
                    <a:pt x="16" y="1441"/>
                  </a:lnTo>
                  <a:lnTo>
                    <a:pt x="29" y="1445"/>
                  </a:lnTo>
                  <a:lnTo>
                    <a:pt x="50" y="1448"/>
                  </a:lnTo>
                  <a:lnTo>
                    <a:pt x="80" y="1451"/>
                  </a:lnTo>
                  <a:lnTo>
                    <a:pt x="115" y="1453"/>
                  </a:lnTo>
                  <a:lnTo>
                    <a:pt x="156" y="1455"/>
                  </a:lnTo>
                  <a:lnTo>
                    <a:pt x="249" y="1456"/>
                  </a:lnTo>
                  <a:lnTo>
                    <a:pt x="248" y="1472"/>
                  </a:lnTo>
                  <a:close/>
                </a:path>
              </a:pathLst>
            </a:custGeom>
            <a:solidFill>
              <a:srgbClr val="4A7EBB"/>
            </a:solidFill>
            <a:ln w="0" cap="flat">
              <a:solidFill>
                <a:srgbClr val="4A7EBB"/>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1" name="Freeform 51"/>
            <p:cNvSpPr>
              <a:spLocks/>
            </p:cNvSpPr>
            <p:nvPr/>
          </p:nvSpPr>
          <p:spPr bwMode="auto">
            <a:xfrm>
              <a:off x="449" y="3132"/>
              <a:ext cx="953" cy="701"/>
            </a:xfrm>
            <a:custGeom>
              <a:avLst/>
              <a:gdLst>
                <a:gd name="T0" fmla="*/ 953 w 953"/>
                <a:gd name="T1" fmla="*/ 0 h 701"/>
                <a:gd name="T2" fmla="*/ 953 w 953"/>
                <a:gd name="T3" fmla="*/ 546 h 701"/>
                <a:gd name="T4" fmla="*/ 476 w 953"/>
                <a:gd name="T5" fmla="*/ 701 h 701"/>
                <a:gd name="T6" fmla="*/ 0 w 953"/>
                <a:gd name="T7" fmla="*/ 546 h 701"/>
                <a:gd name="T8" fmla="*/ 0 w 953"/>
                <a:gd name="T9" fmla="*/ 0 h 701"/>
                <a:gd name="T10" fmla="*/ 953 w 953"/>
                <a:gd name="T11" fmla="*/ 0 h 701"/>
              </a:gdLst>
              <a:ahLst/>
              <a:cxnLst>
                <a:cxn ang="0">
                  <a:pos x="T0" y="T1"/>
                </a:cxn>
                <a:cxn ang="0">
                  <a:pos x="T2" y="T3"/>
                </a:cxn>
                <a:cxn ang="0">
                  <a:pos x="T4" y="T5"/>
                </a:cxn>
                <a:cxn ang="0">
                  <a:pos x="T6" y="T7"/>
                </a:cxn>
                <a:cxn ang="0">
                  <a:pos x="T8" y="T9"/>
                </a:cxn>
                <a:cxn ang="0">
                  <a:pos x="T10" y="T11"/>
                </a:cxn>
              </a:cxnLst>
              <a:rect l="0" t="0" r="r" b="b"/>
              <a:pathLst>
                <a:path w="953" h="701">
                  <a:moveTo>
                    <a:pt x="953" y="0"/>
                  </a:moveTo>
                  <a:lnTo>
                    <a:pt x="953" y="546"/>
                  </a:lnTo>
                  <a:lnTo>
                    <a:pt x="476" y="701"/>
                  </a:lnTo>
                  <a:lnTo>
                    <a:pt x="0" y="546"/>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2" name="Freeform 52"/>
            <p:cNvSpPr>
              <a:spLocks noEditPoints="1"/>
            </p:cNvSpPr>
            <p:nvPr/>
          </p:nvSpPr>
          <p:spPr bwMode="auto">
            <a:xfrm>
              <a:off x="447" y="3130"/>
              <a:ext cx="957" cy="706"/>
            </a:xfrm>
            <a:custGeom>
              <a:avLst/>
              <a:gdLst>
                <a:gd name="T0" fmla="*/ 957 w 957"/>
                <a:gd name="T1" fmla="*/ 0 h 706"/>
                <a:gd name="T2" fmla="*/ 957 w 957"/>
                <a:gd name="T3" fmla="*/ 550 h 706"/>
                <a:gd name="T4" fmla="*/ 478 w 957"/>
                <a:gd name="T5" fmla="*/ 706 h 706"/>
                <a:gd name="T6" fmla="*/ 0 w 957"/>
                <a:gd name="T7" fmla="*/ 550 h 706"/>
                <a:gd name="T8" fmla="*/ 0 w 957"/>
                <a:gd name="T9" fmla="*/ 0 h 706"/>
                <a:gd name="T10" fmla="*/ 957 w 957"/>
                <a:gd name="T11" fmla="*/ 0 h 706"/>
                <a:gd name="T12" fmla="*/ 2 w 957"/>
                <a:gd name="T13" fmla="*/ 5 h 706"/>
                <a:gd name="T14" fmla="*/ 5 w 957"/>
                <a:gd name="T15" fmla="*/ 2 h 706"/>
                <a:gd name="T16" fmla="*/ 5 w 957"/>
                <a:gd name="T17" fmla="*/ 548 h 706"/>
                <a:gd name="T18" fmla="*/ 3 w 957"/>
                <a:gd name="T19" fmla="*/ 545 h 706"/>
                <a:gd name="T20" fmla="*/ 479 w 957"/>
                <a:gd name="T21" fmla="*/ 701 h 706"/>
                <a:gd name="T22" fmla="*/ 478 w 957"/>
                <a:gd name="T23" fmla="*/ 701 h 706"/>
                <a:gd name="T24" fmla="*/ 954 w 957"/>
                <a:gd name="T25" fmla="*/ 545 h 706"/>
                <a:gd name="T26" fmla="*/ 952 w 957"/>
                <a:gd name="T27" fmla="*/ 548 h 706"/>
                <a:gd name="T28" fmla="*/ 952 w 957"/>
                <a:gd name="T29" fmla="*/ 2 h 706"/>
                <a:gd name="T30" fmla="*/ 955 w 957"/>
                <a:gd name="T31" fmla="*/ 5 h 706"/>
                <a:gd name="T32" fmla="*/ 2 w 957"/>
                <a:gd name="T33" fmla="*/ 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706">
                  <a:moveTo>
                    <a:pt x="957" y="0"/>
                  </a:moveTo>
                  <a:lnTo>
                    <a:pt x="957" y="550"/>
                  </a:lnTo>
                  <a:lnTo>
                    <a:pt x="478" y="706"/>
                  </a:lnTo>
                  <a:lnTo>
                    <a:pt x="0" y="550"/>
                  </a:lnTo>
                  <a:lnTo>
                    <a:pt x="0" y="0"/>
                  </a:lnTo>
                  <a:lnTo>
                    <a:pt x="957" y="0"/>
                  </a:lnTo>
                  <a:close/>
                  <a:moveTo>
                    <a:pt x="2" y="5"/>
                  </a:moveTo>
                  <a:lnTo>
                    <a:pt x="5" y="2"/>
                  </a:lnTo>
                  <a:lnTo>
                    <a:pt x="5" y="548"/>
                  </a:lnTo>
                  <a:lnTo>
                    <a:pt x="3" y="545"/>
                  </a:lnTo>
                  <a:lnTo>
                    <a:pt x="479" y="701"/>
                  </a:lnTo>
                  <a:lnTo>
                    <a:pt x="478" y="701"/>
                  </a:lnTo>
                  <a:lnTo>
                    <a:pt x="954" y="545"/>
                  </a:lnTo>
                  <a:lnTo>
                    <a:pt x="952" y="548"/>
                  </a:lnTo>
                  <a:lnTo>
                    <a:pt x="952" y="2"/>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Freeform 53"/>
            <p:cNvSpPr>
              <a:spLocks/>
            </p:cNvSpPr>
            <p:nvPr/>
          </p:nvSpPr>
          <p:spPr bwMode="auto">
            <a:xfrm>
              <a:off x="449" y="2582"/>
              <a:ext cx="953" cy="769"/>
            </a:xfrm>
            <a:custGeom>
              <a:avLst/>
              <a:gdLst>
                <a:gd name="T0" fmla="*/ 953 w 953"/>
                <a:gd name="T1" fmla="*/ 0 h 769"/>
                <a:gd name="T2" fmla="*/ 953 w 953"/>
                <a:gd name="T3" fmla="*/ 599 h 769"/>
                <a:gd name="T4" fmla="*/ 476 w 953"/>
                <a:gd name="T5" fmla="*/ 769 h 769"/>
                <a:gd name="T6" fmla="*/ 0 w 953"/>
                <a:gd name="T7" fmla="*/ 599 h 769"/>
                <a:gd name="T8" fmla="*/ 0 w 953"/>
                <a:gd name="T9" fmla="*/ 0 h 769"/>
                <a:gd name="T10" fmla="*/ 953 w 953"/>
                <a:gd name="T11" fmla="*/ 0 h 769"/>
              </a:gdLst>
              <a:ahLst/>
              <a:cxnLst>
                <a:cxn ang="0">
                  <a:pos x="T0" y="T1"/>
                </a:cxn>
                <a:cxn ang="0">
                  <a:pos x="T2" y="T3"/>
                </a:cxn>
                <a:cxn ang="0">
                  <a:pos x="T4" y="T5"/>
                </a:cxn>
                <a:cxn ang="0">
                  <a:pos x="T6" y="T7"/>
                </a:cxn>
                <a:cxn ang="0">
                  <a:pos x="T8" y="T9"/>
                </a:cxn>
                <a:cxn ang="0">
                  <a:pos x="T10" y="T11"/>
                </a:cxn>
              </a:cxnLst>
              <a:rect l="0" t="0" r="r" b="b"/>
              <a:pathLst>
                <a:path w="953" h="769">
                  <a:moveTo>
                    <a:pt x="953" y="0"/>
                  </a:moveTo>
                  <a:lnTo>
                    <a:pt x="953" y="599"/>
                  </a:lnTo>
                  <a:lnTo>
                    <a:pt x="476" y="769"/>
                  </a:lnTo>
                  <a:lnTo>
                    <a:pt x="0" y="599"/>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4" name="Freeform 54"/>
            <p:cNvSpPr>
              <a:spLocks noEditPoints="1"/>
            </p:cNvSpPr>
            <p:nvPr/>
          </p:nvSpPr>
          <p:spPr bwMode="auto">
            <a:xfrm>
              <a:off x="447" y="2580"/>
              <a:ext cx="957" cy="774"/>
            </a:xfrm>
            <a:custGeom>
              <a:avLst/>
              <a:gdLst>
                <a:gd name="T0" fmla="*/ 957 w 957"/>
                <a:gd name="T1" fmla="*/ 0 h 774"/>
                <a:gd name="T2" fmla="*/ 957 w 957"/>
                <a:gd name="T3" fmla="*/ 603 h 774"/>
                <a:gd name="T4" fmla="*/ 478 w 957"/>
                <a:gd name="T5" fmla="*/ 774 h 774"/>
                <a:gd name="T6" fmla="*/ 0 w 957"/>
                <a:gd name="T7" fmla="*/ 603 h 774"/>
                <a:gd name="T8" fmla="*/ 0 w 957"/>
                <a:gd name="T9" fmla="*/ 0 h 774"/>
                <a:gd name="T10" fmla="*/ 957 w 957"/>
                <a:gd name="T11" fmla="*/ 0 h 774"/>
                <a:gd name="T12" fmla="*/ 2 w 957"/>
                <a:gd name="T13" fmla="*/ 5 h 774"/>
                <a:gd name="T14" fmla="*/ 5 w 957"/>
                <a:gd name="T15" fmla="*/ 2 h 774"/>
                <a:gd name="T16" fmla="*/ 5 w 957"/>
                <a:gd name="T17" fmla="*/ 601 h 774"/>
                <a:gd name="T18" fmla="*/ 3 w 957"/>
                <a:gd name="T19" fmla="*/ 599 h 774"/>
                <a:gd name="T20" fmla="*/ 479 w 957"/>
                <a:gd name="T21" fmla="*/ 769 h 774"/>
                <a:gd name="T22" fmla="*/ 478 w 957"/>
                <a:gd name="T23" fmla="*/ 769 h 774"/>
                <a:gd name="T24" fmla="*/ 954 w 957"/>
                <a:gd name="T25" fmla="*/ 599 h 774"/>
                <a:gd name="T26" fmla="*/ 952 w 957"/>
                <a:gd name="T27" fmla="*/ 601 h 774"/>
                <a:gd name="T28" fmla="*/ 952 w 957"/>
                <a:gd name="T29" fmla="*/ 2 h 774"/>
                <a:gd name="T30" fmla="*/ 955 w 957"/>
                <a:gd name="T31" fmla="*/ 5 h 774"/>
                <a:gd name="T32" fmla="*/ 2 w 957"/>
                <a:gd name="T33" fmla="*/ 5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774">
                  <a:moveTo>
                    <a:pt x="957" y="0"/>
                  </a:moveTo>
                  <a:lnTo>
                    <a:pt x="957" y="603"/>
                  </a:lnTo>
                  <a:lnTo>
                    <a:pt x="478" y="774"/>
                  </a:lnTo>
                  <a:lnTo>
                    <a:pt x="0" y="603"/>
                  </a:lnTo>
                  <a:lnTo>
                    <a:pt x="0" y="0"/>
                  </a:lnTo>
                  <a:lnTo>
                    <a:pt x="957" y="0"/>
                  </a:lnTo>
                  <a:close/>
                  <a:moveTo>
                    <a:pt x="2" y="5"/>
                  </a:moveTo>
                  <a:lnTo>
                    <a:pt x="5" y="2"/>
                  </a:lnTo>
                  <a:lnTo>
                    <a:pt x="5" y="601"/>
                  </a:lnTo>
                  <a:lnTo>
                    <a:pt x="3" y="599"/>
                  </a:lnTo>
                  <a:lnTo>
                    <a:pt x="479" y="769"/>
                  </a:lnTo>
                  <a:lnTo>
                    <a:pt x="478" y="769"/>
                  </a:lnTo>
                  <a:lnTo>
                    <a:pt x="954" y="599"/>
                  </a:lnTo>
                  <a:lnTo>
                    <a:pt x="952" y="601"/>
                  </a:lnTo>
                  <a:lnTo>
                    <a:pt x="952" y="2"/>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5" name="Freeform 55"/>
            <p:cNvSpPr>
              <a:spLocks/>
            </p:cNvSpPr>
            <p:nvPr/>
          </p:nvSpPr>
          <p:spPr bwMode="auto">
            <a:xfrm>
              <a:off x="449" y="1770"/>
              <a:ext cx="953" cy="1031"/>
            </a:xfrm>
            <a:custGeom>
              <a:avLst/>
              <a:gdLst>
                <a:gd name="T0" fmla="*/ 953 w 953"/>
                <a:gd name="T1" fmla="*/ 0 h 1031"/>
                <a:gd name="T2" fmla="*/ 953 w 953"/>
                <a:gd name="T3" fmla="*/ 877 h 1031"/>
                <a:gd name="T4" fmla="*/ 476 w 953"/>
                <a:gd name="T5" fmla="*/ 1031 h 1031"/>
                <a:gd name="T6" fmla="*/ 0 w 953"/>
                <a:gd name="T7" fmla="*/ 877 h 1031"/>
                <a:gd name="T8" fmla="*/ 0 w 953"/>
                <a:gd name="T9" fmla="*/ 0 h 1031"/>
                <a:gd name="T10" fmla="*/ 953 w 953"/>
                <a:gd name="T11" fmla="*/ 0 h 1031"/>
              </a:gdLst>
              <a:ahLst/>
              <a:cxnLst>
                <a:cxn ang="0">
                  <a:pos x="T0" y="T1"/>
                </a:cxn>
                <a:cxn ang="0">
                  <a:pos x="T2" y="T3"/>
                </a:cxn>
                <a:cxn ang="0">
                  <a:pos x="T4" y="T5"/>
                </a:cxn>
                <a:cxn ang="0">
                  <a:pos x="T6" y="T7"/>
                </a:cxn>
                <a:cxn ang="0">
                  <a:pos x="T8" y="T9"/>
                </a:cxn>
                <a:cxn ang="0">
                  <a:pos x="T10" y="T11"/>
                </a:cxn>
              </a:cxnLst>
              <a:rect l="0" t="0" r="r" b="b"/>
              <a:pathLst>
                <a:path w="953" h="1031">
                  <a:moveTo>
                    <a:pt x="953" y="0"/>
                  </a:moveTo>
                  <a:lnTo>
                    <a:pt x="953" y="877"/>
                  </a:lnTo>
                  <a:lnTo>
                    <a:pt x="476" y="1031"/>
                  </a:lnTo>
                  <a:lnTo>
                    <a:pt x="0" y="877"/>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6" name="Freeform 56"/>
            <p:cNvSpPr>
              <a:spLocks noEditPoints="1"/>
            </p:cNvSpPr>
            <p:nvPr/>
          </p:nvSpPr>
          <p:spPr bwMode="auto">
            <a:xfrm>
              <a:off x="447" y="1767"/>
              <a:ext cx="957" cy="1037"/>
            </a:xfrm>
            <a:custGeom>
              <a:avLst/>
              <a:gdLst>
                <a:gd name="T0" fmla="*/ 957 w 957"/>
                <a:gd name="T1" fmla="*/ 0 h 1037"/>
                <a:gd name="T2" fmla="*/ 957 w 957"/>
                <a:gd name="T3" fmla="*/ 882 h 1037"/>
                <a:gd name="T4" fmla="*/ 478 w 957"/>
                <a:gd name="T5" fmla="*/ 1037 h 1037"/>
                <a:gd name="T6" fmla="*/ 0 w 957"/>
                <a:gd name="T7" fmla="*/ 882 h 1037"/>
                <a:gd name="T8" fmla="*/ 0 w 957"/>
                <a:gd name="T9" fmla="*/ 0 h 1037"/>
                <a:gd name="T10" fmla="*/ 957 w 957"/>
                <a:gd name="T11" fmla="*/ 0 h 1037"/>
                <a:gd name="T12" fmla="*/ 2 w 957"/>
                <a:gd name="T13" fmla="*/ 5 h 1037"/>
                <a:gd name="T14" fmla="*/ 5 w 957"/>
                <a:gd name="T15" fmla="*/ 3 h 1037"/>
                <a:gd name="T16" fmla="*/ 5 w 957"/>
                <a:gd name="T17" fmla="*/ 880 h 1037"/>
                <a:gd name="T18" fmla="*/ 3 w 957"/>
                <a:gd name="T19" fmla="*/ 878 h 1037"/>
                <a:gd name="T20" fmla="*/ 479 w 957"/>
                <a:gd name="T21" fmla="*/ 1032 h 1037"/>
                <a:gd name="T22" fmla="*/ 478 w 957"/>
                <a:gd name="T23" fmla="*/ 1032 h 1037"/>
                <a:gd name="T24" fmla="*/ 954 w 957"/>
                <a:gd name="T25" fmla="*/ 878 h 1037"/>
                <a:gd name="T26" fmla="*/ 952 w 957"/>
                <a:gd name="T27" fmla="*/ 880 h 1037"/>
                <a:gd name="T28" fmla="*/ 952 w 957"/>
                <a:gd name="T29" fmla="*/ 3 h 1037"/>
                <a:gd name="T30" fmla="*/ 955 w 957"/>
                <a:gd name="T31" fmla="*/ 5 h 1037"/>
                <a:gd name="T32" fmla="*/ 2 w 957"/>
                <a:gd name="T33" fmla="*/ 5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037">
                  <a:moveTo>
                    <a:pt x="957" y="0"/>
                  </a:moveTo>
                  <a:lnTo>
                    <a:pt x="957" y="882"/>
                  </a:lnTo>
                  <a:lnTo>
                    <a:pt x="478" y="1037"/>
                  </a:lnTo>
                  <a:lnTo>
                    <a:pt x="0" y="882"/>
                  </a:lnTo>
                  <a:lnTo>
                    <a:pt x="0" y="0"/>
                  </a:lnTo>
                  <a:lnTo>
                    <a:pt x="957" y="0"/>
                  </a:lnTo>
                  <a:close/>
                  <a:moveTo>
                    <a:pt x="2" y="5"/>
                  </a:moveTo>
                  <a:lnTo>
                    <a:pt x="5" y="3"/>
                  </a:lnTo>
                  <a:lnTo>
                    <a:pt x="5" y="880"/>
                  </a:lnTo>
                  <a:lnTo>
                    <a:pt x="3" y="878"/>
                  </a:lnTo>
                  <a:lnTo>
                    <a:pt x="479" y="1032"/>
                  </a:lnTo>
                  <a:lnTo>
                    <a:pt x="478" y="1032"/>
                  </a:lnTo>
                  <a:lnTo>
                    <a:pt x="954" y="878"/>
                  </a:lnTo>
                  <a:lnTo>
                    <a:pt x="952" y="880"/>
                  </a:lnTo>
                  <a:lnTo>
                    <a:pt x="952" y="3"/>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7" name="Freeform 57"/>
            <p:cNvSpPr>
              <a:spLocks/>
            </p:cNvSpPr>
            <p:nvPr/>
          </p:nvSpPr>
          <p:spPr bwMode="auto">
            <a:xfrm>
              <a:off x="449" y="850"/>
              <a:ext cx="953" cy="1071"/>
            </a:xfrm>
            <a:custGeom>
              <a:avLst/>
              <a:gdLst>
                <a:gd name="T0" fmla="*/ 953 w 953"/>
                <a:gd name="T1" fmla="*/ 0 h 1071"/>
                <a:gd name="T2" fmla="*/ 953 w 953"/>
                <a:gd name="T3" fmla="*/ 916 h 1071"/>
                <a:gd name="T4" fmla="*/ 476 w 953"/>
                <a:gd name="T5" fmla="*/ 1071 h 1071"/>
                <a:gd name="T6" fmla="*/ 0 w 953"/>
                <a:gd name="T7" fmla="*/ 916 h 1071"/>
                <a:gd name="T8" fmla="*/ 0 w 953"/>
                <a:gd name="T9" fmla="*/ 0 h 1071"/>
                <a:gd name="T10" fmla="*/ 953 w 953"/>
                <a:gd name="T11" fmla="*/ 0 h 1071"/>
              </a:gdLst>
              <a:ahLst/>
              <a:cxnLst>
                <a:cxn ang="0">
                  <a:pos x="T0" y="T1"/>
                </a:cxn>
                <a:cxn ang="0">
                  <a:pos x="T2" y="T3"/>
                </a:cxn>
                <a:cxn ang="0">
                  <a:pos x="T4" y="T5"/>
                </a:cxn>
                <a:cxn ang="0">
                  <a:pos x="T6" y="T7"/>
                </a:cxn>
                <a:cxn ang="0">
                  <a:pos x="T8" y="T9"/>
                </a:cxn>
                <a:cxn ang="0">
                  <a:pos x="T10" y="T11"/>
                </a:cxn>
              </a:cxnLst>
              <a:rect l="0" t="0" r="r" b="b"/>
              <a:pathLst>
                <a:path w="953" h="1071">
                  <a:moveTo>
                    <a:pt x="953" y="0"/>
                  </a:moveTo>
                  <a:lnTo>
                    <a:pt x="953" y="916"/>
                  </a:lnTo>
                  <a:lnTo>
                    <a:pt x="476" y="1071"/>
                  </a:lnTo>
                  <a:lnTo>
                    <a:pt x="0" y="916"/>
                  </a:lnTo>
                  <a:lnTo>
                    <a:pt x="0" y="0"/>
                  </a:lnTo>
                  <a:lnTo>
                    <a:pt x="953" y="0"/>
                  </a:lnTo>
                  <a:close/>
                </a:path>
              </a:pathLst>
            </a:custGeom>
            <a:solidFill>
              <a:srgbClr val="B9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8" name="Freeform 58"/>
            <p:cNvSpPr>
              <a:spLocks noEditPoints="1"/>
            </p:cNvSpPr>
            <p:nvPr/>
          </p:nvSpPr>
          <p:spPr bwMode="auto">
            <a:xfrm>
              <a:off x="447" y="847"/>
              <a:ext cx="957" cy="1076"/>
            </a:xfrm>
            <a:custGeom>
              <a:avLst/>
              <a:gdLst>
                <a:gd name="T0" fmla="*/ 957 w 957"/>
                <a:gd name="T1" fmla="*/ 0 h 1076"/>
                <a:gd name="T2" fmla="*/ 957 w 957"/>
                <a:gd name="T3" fmla="*/ 921 h 1076"/>
                <a:gd name="T4" fmla="*/ 478 w 957"/>
                <a:gd name="T5" fmla="*/ 1076 h 1076"/>
                <a:gd name="T6" fmla="*/ 0 w 957"/>
                <a:gd name="T7" fmla="*/ 921 h 1076"/>
                <a:gd name="T8" fmla="*/ 0 w 957"/>
                <a:gd name="T9" fmla="*/ 0 h 1076"/>
                <a:gd name="T10" fmla="*/ 957 w 957"/>
                <a:gd name="T11" fmla="*/ 0 h 1076"/>
                <a:gd name="T12" fmla="*/ 2 w 957"/>
                <a:gd name="T13" fmla="*/ 5 h 1076"/>
                <a:gd name="T14" fmla="*/ 5 w 957"/>
                <a:gd name="T15" fmla="*/ 3 h 1076"/>
                <a:gd name="T16" fmla="*/ 5 w 957"/>
                <a:gd name="T17" fmla="*/ 919 h 1076"/>
                <a:gd name="T18" fmla="*/ 3 w 957"/>
                <a:gd name="T19" fmla="*/ 917 h 1076"/>
                <a:gd name="T20" fmla="*/ 479 w 957"/>
                <a:gd name="T21" fmla="*/ 1071 h 1076"/>
                <a:gd name="T22" fmla="*/ 478 w 957"/>
                <a:gd name="T23" fmla="*/ 1071 h 1076"/>
                <a:gd name="T24" fmla="*/ 954 w 957"/>
                <a:gd name="T25" fmla="*/ 917 h 1076"/>
                <a:gd name="T26" fmla="*/ 952 w 957"/>
                <a:gd name="T27" fmla="*/ 919 h 1076"/>
                <a:gd name="T28" fmla="*/ 952 w 957"/>
                <a:gd name="T29" fmla="*/ 3 h 1076"/>
                <a:gd name="T30" fmla="*/ 955 w 957"/>
                <a:gd name="T31" fmla="*/ 5 h 1076"/>
                <a:gd name="T32" fmla="*/ 2 w 957"/>
                <a:gd name="T33" fmla="*/ 5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7" h="1076">
                  <a:moveTo>
                    <a:pt x="957" y="0"/>
                  </a:moveTo>
                  <a:lnTo>
                    <a:pt x="957" y="921"/>
                  </a:lnTo>
                  <a:lnTo>
                    <a:pt x="478" y="1076"/>
                  </a:lnTo>
                  <a:lnTo>
                    <a:pt x="0" y="921"/>
                  </a:lnTo>
                  <a:lnTo>
                    <a:pt x="0" y="0"/>
                  </a:lnTo>
                  <a:lnTo>
                    <a:pt x="957" y="0"/>
                  </a:lnTo>
                  <a:close/>
                  <a:moveTo>
                    <a:pt x="2" y="5"/>
                  </a:moveTo>
                  <a:lnTo>
                    <a:pt x="5" y="3"/>
                  </a:lnTo>
                  <a:lnTo>
                    <a:pt x="5" y="919"/>
                  </a:lnTo>
                  <a:lnTo>
                    <a:pt x="3" y="917"/>
                  </a:lnTo>
                  <a:lnTo>
                    <a:pt x="479" y="1071"/>
                  </a:lnTo>
                  <a:lnTo>
                    <a:pt x="478" y="1071"/>
                  </a:lnTo>
                  <a:lnTo>
                    <a:pt x="954" y="917"/>
                  </a:lnTo>
                  <a:lnTo>
                    <a:pt x="952" y="919"/>
                  </a:lnTo>
                  <a:lnTo>
                    <a:pt x="952" y="3"/>
                  </a:lnTo>
                  <a:lnTo>
                    <a:pt x="955" y="5"/>
                  </a:lnTo>
                  <a:lnTo>
                    <a:pt x="2" y="5"/>
                  </a:lnTo>
                  <a:close/>
                </a:path>
              </a:pathLst>
            </a:custGeom>
            <a:solidFill>
              <a:srgbClr val="EEECE1"/>
            </a:solidFill>
            <a:ln w="0" cap="flat">
              <a:solidFill>
                <a:srgbClr val="EEECE1"/>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9" name="Rectangle 59"/>
            <p:cNvSpPr>
              <a:spLocks noChangeArrowheads="1"/>
            </p:cNvSpPr>
            <p:nvPr/>
          </p:nvSpPr>
          <p:spPr bwMode="auto">
            <a:xfrm>
              <a:off x="656" y="1189"/>
              <a:ext cx="51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マネジメント</a:t>
              </a:r>
              <a:endParaRPr lang="ja-JP" altLang="en-US" dirty="0" smtClean="0">
                <a:solidFill>
                  <a:prstClr val="black"/>
                </a:solidFill>
                <a:latin typeface="Arial" pitchFamily="34" charset="0"/>
                <a:cs typeface="ＭＳ Ｐゴシック" pitchFamily="50" charset="-128"/>
              </a:endParaRPr>
            </a:p>
          </p:txBody>
        </p:sp>
        <p:sp>
          <p:nvSpPr>
            <p:cNvPr id="60" name="Rectangle 60"/>
            <p:cNvSpPr>
              <a:spLocks noChangeArrowheads="1"/>
            </p:cNvSpPr>
            <p:nvPr/>
          </p:nvSpPr>
          <p:spPr bwMode="auto">
            <a:xfrm>
              <a:off x="714" y="1315"/>
              <a:ext cx="37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システム</a:t>
              </a:r>
              <a:endParaRPr lang="ja-JP" altLang="en-US" dirty="0" smtClean="0">
                <a:solidFill>
                  <a:prstClr val="black"/>
                </a:solidFill>
                <a:latin typeface="Arial" pitchFamily="34" charset="0"/>
                <a:cs typeface="ＭＳ Ｐゴシック" pitchFamily="50" charset="-128"/>
              </a:endParaRPr>
            </a:p>
          </p:txBody>
        </p:sp>
        <p:sp>
          <p:nvSpPr>
            <p:cNvPr id="61" name="Rectangle 61"/>
            <p:cNvSpPr>
              <a:spLocks noChangeArrowheads="1"/>
            </p:cNvSpPr>
            <p:nvPr/>
          </p:nvSpPr>
          <p:spPr bwMode="auto">
            <a:xfrm>
              <a:off x="709" y="1443"/>
              <a:ext cx="4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導入準備</a:t>
              </a:r>
              <a:endParaRPr lang="ja-JP" altLang="en-US" dirty="0" smtClean="0">
                <a:solidFill>
                  <a:prstClr val="black"/>
                </a:solidFill>
                <a:latin typeface="Arial" pitchFamily="34" charset="0"/>
                <a:cs typeface="ＭＳ Ｐゴシック" pitchFamily="50" charset="-128"/>
              </a:endParaRPr>
            </a:p>
          </p:txBody>
        </p:sp>
        <p:sp>
          <p:nvSpPr>
            <p:cNvPr id="62" name="Rectangle 62"/>
            <p:cNvSpPr>
              <a:spLocks noChangeArrowheads="1"/>
            </p:cNvSpPr>
            <p:nvPr/>
          </p:nvSpPr>
          <p:spPr bwMode="auto">
            <a:xfrm>
              <a:off x="814" y="2314"/>
              <a:ext cx="20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dirty="0" smtClean="0">
                  <a:solidFill>
                    <a:srgbClr val="000000"/>
                  </a:solidFill>
                  <a:latin typeface="ＭＳ Ｐゴシック" pitchFamily="50" charset="-128"/>
                  <a:cs typeface="ＭＳ Ｐゴシック" pitchFamily="50" charset="-128"/>
                </a:rPr>
                <a:t>計画</a:t>
              </a:r>
              <a:endParaRPr lang="ja-JP" altLang="en-US" dirty="0" smtClean="0">
                <a:solidFill>
                  <a:prstClr val="black"/>
                </a:solidFill>
                <a:latin typeface="Arial" pitchFamily="34" charset="0"/>
                <a:cs typeface="ＭＳ Ｐゴシック" pitchFamily="50" charset="-128"/>
              </a:endParaRPr>
            </a:p>
          </p:txBody>
        </p:sp>
        <p:sp>
          <p:nvSpPr>
            <p:cNvPr id="63" name="Rectangle 63"/>
            <p:cNvSpPr>
              <a:spLocks noChangeArrowheads="1"/>
            </p:cNvSpPr>
            <p:nvPr/>
          </p:nvSpPr>
          <p:spPr bwMode="auto">
            <a:xfrm>
              <a:off x="814" y="3033"/>
              <a:ext cx="20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実行</a:t>
              </a:r>
              <a:endParaRPr lang="ja-JP" altLang="en-US" smtClean="0">
                <a:solidFill>
                  <a:prstClr val="black"/>
                </a:solidFill>
                <a:latin typeface="Arial" pitchFamily="34" charset="0"/>
                <a:cs typeface="ＭＳ Ｐゴシック" pitchFamily="50" charset="-128"/>
              </a:endParaRPr>
            </a:p>
          </p:txBody>
        </p:sp>
        <p:sp>
          <p:nvSpPr>
            <p:cNvPr id="64" name="Rectangle 64"/>
            <p:cNvSpPr>
              <a:spLocks noChangeArrowheads="1"/>
            </p:cNvSpPr>
            <p:nvPr/>
          </p:nvSpPr>
          <p:spPr bwMode="auto">
            <a:xfrm>
              <a:off x="677" y="3577"/>
              <a:ext cx="46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300" smtClean="0">
                  <a:solidFill>
                    <a:srgbClr val="000000"/>
                  </a:solidFill>
                  <a:latin typeface="ＭＳ Ｐゴシック" pitchFamily="50" charset="-128"/>
                  <a:cs typeface="ＭＳ Ｐゴシック" pitchFamily="50" charset="-128"/>
                </a:rPr>
                <a:t>評価・改善</a:t>
              </a:r>
              <a:endParaRPr lang="ja-JP" altLang="en-US" smtClean="0">
                <a:solidFill>
                  <a:prstClr val="black"/>
                </a:solidFill>
                <a:latin typeface="Arial" pitchFamily="34" charset="0"/>
                <a:cs typeface="ＭＳ Ｐゴシック" pitchFamily="50" charset="-128"/>
              </a:endParaRPr>
            </a:p>
          </p:txBody>
        </p:sp>
        <p:sp>
          <p:nvSpPr>
            <p:cNvPr id="65" name="Rectangle 65"/>
            <p:cNvSpPr>
              <a:spLocks noChangeArrowheads="1"/>
            </p:cNvSpPr>
            <p:nvPr/>
          </p:nvSpPr>
          <p:spPr bwMode="auto">
            <a:xfrm>
              <a:off x="785" y="2099"/>
              <a:ext cx="23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600" b="1" i="1" dirty="0" smtClean="0">
                  <a:solidFill>
                    <a:srgbClr val="0070C0"/>
                  </a:solidFill>
                  <a:cs typeface="ＭＳ Ｐゴシック" pitchFamily="50" charset="-128"/>
                </a:rPr>
                <a:t>Plan</a:t>
              </a:r>
              <a:endParaRPr lang="ja-JP" altLang="ja-JP" dirty="0" smtClean="0">
                <a:solidFill>
                  <a:prstClr val="black"/>
                </a:solidFill>
                <a:latin typeface="Arial" pitchFamily="34" charset="0"/>
                <a:cs typeface="ＭＳ Ｐゴシック" pitchFamily="50" charset="-128"/>
              </a:endParaRPr>
            </a:p>
          </p:txBody>
        </p:sp>
        <p:sp>
          <p:nvSpPr>
            <p:cNvPr id="66" name="Rectangle 66"/>
            <p:cNvSpPr>
              <a:spLocks noChangeArrowheads="1"/>
            </p:cNvSpPr>
            <p:nvPr/>
          </p:nvSpPr>
          <p:spPr bwMode="auto">
            <a:xfrm>
              <a:off x="833" y="2834"/>
              <a:ext cx="156"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700" b="1" i="1" smtClean="0">
                  <a:solidFill>
                    <a:srgbClr val="0070C0"/>
                  </a:solidFill>
                  <a:cs typeface="ＭＳ Ｐゴシック" pitchFamily="50" charset="-128"/>
                </a:rPr>
                <a:t>Do</a:t>
              </a:r>
              <a:endParaRPr lang="ja-JP" altLang="ja-JP" smtClean="0">
                <a:solidFill>
                  <a:prstClr val="black"/>
                </a:solidFill>
                <a:latin typeface="Arial" pitchFamily="34" charset="0"/>
                <a:cs typeface="ＭＳ Ｐゴシック" pitchFamily="50" charset="-128"/>
              </a:endParaRPr>
            </a:p>
          </p:txBody>
        </p:sp>
        <p:sp>
          <p:nvSpPr>
            <p:cNvPr id="67" name="Rectangle 67"/>
            <p:cNvSpPr>
              <a:spLocks noChangeArrowheads="1"/>
            </p:cNvSpPr>
            <p:nvPr/>
          </p:nvSpPr>
          <p:spPr bwMode="auto">
            <a:xfrm>
              <a:off x="559" y="3405"/>
              <a:ext cx="6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600" b="1" i="1" dirty="0" smtClean="0">
                  <a:solidFill>
                    <a:srgbClr val="0070C0"/>
                  </a:solidFill>
                  <a:cs typeface="ＭＳ Ｐゴシック" pitchFamily="50" charset="-128"/>
                </a:rPr>
                <a:t>Check &amp; Act</a:t>
              </a:r>
              <a:endParaRPr lang="ja-JP" altLang="ja-JP" dirty="0" smtClean="0">
                <a:solidFill>
                  <a:prstClr val="black"/>
                </a:solidFill>
                <a:latin typeface="Arial" pitchFamily="34" charset="0"/>
                <a:cs typeface="ＭＳ Ｐゴシック" pitchFamily="50" charset="-128"/>
              </a:endParaRPr>
            </a:p>
          </p:txBody>
        </p:sp>
      </p:grpSp>
      <p:sp>
        <p:nvSpPr>
          <p:cNvPr id="83" name="メモ 82"/>
          <p:cNvSpPr/>
          <p:nvPr/>
        </p:nvSpPr>
        <p:spPr>
          <a:xfrm>
            <a:off x="235612" y="188640"/>
            <a:ext cx="7210608"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勤務環境改善マネジメントシステムの流れ</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84" name="角丸四角形吹き出し 83"/>
          <p:cNvSpPr/>
          <p:nvPr/>
        </p:nvSpPr>
        <p:spPr>
          <a:xfrm>
            <a:off x="7329264" y="0"/>
            <a:ext cx="2520283" cy="685411"/>
          </a:xfrm>
          <a:prstGeom prst="wedgeRoundRectCallout">
            <a:avLst>
              <a:gd name="adj1" fmla="val -50670"/>
              <a:gd name="adj2" fmla="val -3339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」のポイント</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Ｐ　１８</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メモ 1"/>
          <p:cNvSpPr/>
          <p:nvPr/>
        </p:nvSpPr>
        <p:spPr>
          <a:xfrm>
            <a:off x="1104687" y="911631"/>
            <a:ext cx="2880321" cy="36132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各医療機関の取組</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64</a:t>
            </a:fld>
            <a:endParaRPr kumimoji="1" lang="ja-JP" altLang="en-US" sz="2000" dirty="0">
              <a:solidFill>
                <a:schemeClr val="tx1"/>
              </a:solidFill>
            </a:endParaRPr>
          </a:p>
        </p:txBody>
      </p:sp>
    </p:spTree>
    <p:extLst>
      <p:ext uri="{BB962C8B-B14F-4D97-AF65-F5344CB8AC3E}">
        <p14:creationId xmlns:p14="http://schemas.microsoft.com/office/powerpoint/2010/main" val="28413513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nvPr/>
        </p:nvPicPr>
        <p:blipFill>
          <a:blip r:embed="rId3" cstate="print"/>
          <a:srcRect/>
          <a:stretch>
            <a:fillRect/>
          </a:stretch>
        </p:blipFill>
        <p:spPr bwMode="auto">
          <a:xfrm>
            <a:off x="4881000" y="1700808"/>
            <a:ext cx="4752528" cy="4824536"/>
          </a:xfrm>
          <a:prstGeom prst="rect">
            <a:avLst/>
          </a:prstGeom>
          <a:noFill/>
          <a:ln w="9525">
            <a:noFill/>
            <a:miter lim="800000"/>
            <a:headEnd/>
            <a:tailEnd/>
          </a:ln>
        </p:spPr>
      </p:pic>
      <p:sp>
        <p:nvSpPr>
          <p:cNvPr id="11" name="サブタイトル 2"/>
          <p:cNvSpPr txBox="1">
            <a:spLocks/>
          </p:cNvSpPr>
          <p:nvPr/>
        </p:nvSpPr>
        <p:spPr>
          <a:xfrm>
            <a:off x="16444" y="369155"/>
            <a:ext cx="9862829" cy="1293986"/>
          </a:xfrm>
          <a:prstGeom prst="rect">
            <a:avLst/>
          </a:prstGeom>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■「手引き書」</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「計画策定のためのツール」の例（あくまでも一例。より簡略化して活用することも可能</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まずは自らの医療機関の目指す姿（ミッション・ビジョン）を確認</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し、それに向かう中長期的な取組を検討。</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ミッション・ビジョンから中長期（例えば３年後）の勤務環境改善目標を設定</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現状分析結果と比較することで課題を発見し、その原因に対して取組を検討</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buFont typeface="Arial" pitchFamily="34" charset="0"/>
              <a:buNone/>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・個々の取組については、「アクションプランシート」を活用し、１年間の具体的活動スケジュールを検討。</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 name="Group 6"/>
          <p:cNvGrpSpPr>
            <a:grpSpLocks noChangeAspect="1"/>
          </p:cNvGrpSpPr>
          <p:nvPr/>
        </p:nvGrpSpPr>
        <p:grpSpPr bwMode="auto">
          <a:xfrm>
            <a:off x="551662" y="1763665"/>
            <a:ext cx="4032250" cy="5265737"/>
            <a:chOff x="444" y="935"/>
            <a:chExt cx="2540" cy="3317"/>
          </a:xfrm>
        </p:grpSpPr>
        <p:sp>
          <p:nvSpPr>
            <p:cNvPr id="8" name="AutoShape 5"/>
            <p:cNvSpPr>
              <a:spLocks noChangeAspect="1" noChangeArrowheads="1" noTextEdit="1"/>
            </p:cNvSpPr>
            <p:nvPr/>
          </p:nvSpPr>
          <p:spPr bwMode="auto">
            <a:xfrm>
              <a:off x="444" y="935"/>
              <a:ext cx="2540" cy="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2" name="Rectangle 7"/>
            <p:cNvSpPr>
              <a:spLocks noChangeArrowheads="1"/>
            </p:cNvSpPr>
            <p:nvPr/>
          </p:nvSpPr>
          <p:spPr bwMode="auto">
            <a:xfrm>
              <a:off x="444" y="1021"/>
              <a:ext cx="332" cy="35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3" name="Rectangle 8"/>
            <p:cNvSpPr>
              <a:spLocks noChangeArrowheads="1"/>
            </p:cNvSpPr>
            <p:nvPr/>
          </p:nvSpPr>
          <p:spPr bwMode="auto">
            <a:xfrm>
              <a:off x="444" y="1481"/>
              <a:ext cx="1300" cy="10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Rectangle 9"/>
            <p:cNvSpPr>
              <a:spLocks noChangeArrowheads="1"/>
            </p:cNvSpPr>
            <p:nvPr/>
          </p:nvSpPr>
          <p:spPr bwMode="auto">
            <a:xfrm>
              <a:off x="1924" y="1481"/>
              <a:ext cx="1000" cy="10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Rectangle 10"/>
            <p:cNvSpPr>
              <a:spLocks noChangeArrowheads="1"/>
            </p:cNvSpPr>
            <p:nvPr/>
          </p:nvSpPr>
          <p:spPr bwMode="auto">
            <a:xfrm>
              <a:off x="444" y="2477"/>
              <a:ext cx="1300" cy="10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Rectangle 11"/>
            <p:cNvSpPr>
              <a:spLocks noChangeArrowheads="1"/>
            </p:cNvSpPr>
            <p:nvPr/>
          </p:nvSpPr>
          <p:spPr bwMode="auto">
            <a:xfrm>
              <a:off x="1924" y="2477"/>
              <a:ext cx="1000" cy="10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Rectangle 12"/>
            <p:cNvSpPr>
              <a:spLocks noChangeArrowheads="1"/>
            </p:cNvSpPr>
            <p:nvPr/>
          </p:nvSpPr>
          <p:spPr bwMode="auto">
            <a:xfrm>
              <a:off x="444" y="3486"/>
              <a:ext cx="2480" cy="116"/>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8" name="Rectangle 13"/>
            <p:cNvSpPr>
              <a:spLocks noChangeArrowheads="1"/>
            </p:cNvSpPr>
            <p:nvPr/>
          </p:nvSpPr>
          <p:spPr bwMode="auto">
            <a:xfrm>
              <a:off x="444" y="3600"/>
              <a:ext cx="332" cy="51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Rectangle 14"/>
            <p:cNvSpPr>
              <a:spLocks noChangeArrowheads="1"/>
            </p:cNvSpPr>
            <p:nvPr/>
          </p:nvSpPr>
          <p:spPr bwMode="auto">
            <a:xfrm>
              <a:off x="453" y="942"/>
              <a:ext cx="896"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400" b="1" smtClean="0">
                  <a:solidFill>
                    <a:srgbClr val="000000"/>
                  </a:solidFill>
                  <a:latin typeface="ＭＳ Ｐゴシック" pitchFamily="50" charset="-128"/>
                  <a:cs typeface="ＭＳ Ｐゴシック" pitchFamily="50" charset="-128"/>
                </a:rPr>
                <a:t>【</a:t>
              </a:r>
              <a:r>
                <a:rPr lang="ja-JP" altLang="en-US" sz="400" b="1" smtClean="0">
                  <a:solidFill>
                    <a:srgbClr val="000000"/>
                  </a:solidFill>
                  <a:latin typeface="ＭＳ Ｐゴシック" pitchFamily="50" charset="-128"/>
                  <a:cs typeface="ＭＳ Ｐゴシック" pitchFamily="50" charset="-128"/>
                </a:rPr>
                <a:t>「雇用の質」向上マネジメントシステム</a:t>
              </a:r>
              <a:r>
                <a:rPr lang="ja-JP" altLang="ja-JP" sz="400" b="1" smtClean="0">
                  <a:solidFill>
                    <a:srgbClr val="000000"/>
                  </a:solidFill>
                  <a:latin typeface="ＭＳ Ｐゴシック" pitchFamily="50" charset="-128"/>
                  <a:cs typeface="ＭＳ Ｐゴシック" pitchFamily="50" charset="-128"/>
                </a:rPr>
                <a:t>】</a:t>
              </a:r>
              <a:r>
                <a:rPr lang="ja-JP" altLang="en-US" sz="400" b="1" smtClean="0">
                  <a:solidFill>
                    <a:srgbClr val="000000"/>
                  </a:solidFill>
                  <a:latin typeface="ＭＳ Ｐゴシック" pitchFamily="50" charset="-128"/>
                  <a:cs typeface="ＭＳ Ｐゴシック" pitchFamily="50" charset="-128"/>
                </a:rPr>
                <a:t>現状分析・対策立案シート</a:t>
              </a:r>
              <a:endParaRPr lang="ja-JP" altLang="en-US" smtClean="0">
                <a:solidFill>
                  <a:prstClr val="black"/>
                </a:solidFill>
                <a:latin typeface="Arial" pitchFamily="34" charset="0"/>
                <a:cs typeface="ＭＳ Ｐゴシック" pitchFamily="50" charset="-128"/>
              </a:endParaRPr>
            </a:p>
          </p:txBody>
        </p:sp>
        <p:sp>
          <p:nvSpPr>
            <p:cNvPr id="20" name="Rectangle 15"/>
            <p:cNvSpPr>
              <a:spLocks noChangeArrowheads="1"/>
            </p:cNvSpPr>
            <p:nvPr/>
          </p:nvSpPr>
          <p:spPr bwMode="auto">
            <a:xfrm>
              <a:off x="534" y="1073"/>
              <a:ext cx="12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ミッション</a:t>
              </a:r>
              <a:endParaRPr lang="ja-JP" altLang="en-US" smtClean="0">
                <a:solidFill>
                  <a:prstClr val="black"/>
                </a:solidFill>
                <a:latin typeface="Arial" pitchFamily="34" charset="0"/>
                <a:cs typeface="ＭＳ Ｐゴシック" pitchFamily="50" charset="-128"/>
              </a:endParaRPr>
            </a:p>
          </p:txBody>
        </p:sp>
        <p:sp>
          <p:nvSpPr>
            <p:cNvPr id="21" name="Rectangle 16"/>
            <p:cNvSpPr>
              <a:spLocks noChangeArrowheads="1"/>
            </p:cNvSpPr>
            <p:nvPr/>
          </p:nvSpPr>
          <p:spPr bwMode="auto">
            <a:xfrm>
              <a:off x="549" y="1116"/>
              <a:ext cx="9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（理念）</a:t>
              </a:r>
              <a:endParaRPr lang="ja-JP" altLang="en-US" smtClean="0">
                <a:solidFill>
                  <a:prstClr val="black"/>
                </a:solidFill>
                <a:latin typeface="Arial" pitchFamily="34" charset="0"/>
                <a:cs typeface="ＭＳ Ｐゴシック" pitchFamily="50" charset="-128"/>
              </a:endParaRPr>
            </a:p>
          </p:txBody>
        </p:sp>
        <p:sp>
          <p:nvSpPr>
            <p:cNvPr id="22" name="Rectangle 17"/>
            <p:cNvSpPr>
              <a:spLocks noChangeArrowheads="1"/>
            </p:cNvSpPr>
            <p:nvPr/>
          </p:nvSpPr>
          <p:spPr bwMode="auto">
            <a:xfrm>
              <a:off x="545" y="1248"/>
              <a:ext cx="106"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ビジョン</a:t>
              </a:r>
              <a:endParaRPr lang="ja-JP" altLang="en-US" smtClean="0">
                <a:solidFill>
                  <a:prstClr val="black"/>
                </a:solidFill>
                <a:latin typeface="Arial" pitchFamily="34" charset="0"/>
                <a:cs typeface="ＭＳ Ｐゴシック" pitchFamily="50" charset="-128"/>
              </a:endParaRPr>
            </a:p>
          </p:txBody>
        </p:sp>
        <p:sp>
          <p:nvSpPr>
            <p:cNvPr id="23" name="Rectangle 18"/>
            <p:cNvSpPr>
              <a:spLocks noChangeArrowheads="1"/>
            </p:cNvSpPr>
            <p:nvPr/>
          </p:nvSpPr>
          <p:spPr bwMode="auto">
            <a:xfrm>
              <a:off x="468" y="1291"/>
              <a:ext cx="223"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（中期的な目標）</a:t>
              </a:r>
              <a:endParaRPr lang="ja-JP" altLang="en-US" smtClean="0">
                <a:solidFill>
                  <a:prstClr val="black"/>
                </a:solidFill>
                <a:latin typeface="Arial" pitchFamily="34" charset="0"/>
                <a:cs typeface="ＭＳ Ｐゴシック" pitchFamily="50" charset="-128"/>
              </a:endParaRPr>
            </a:p>
          </p:txBody>
        </p:sp>
        <p:sp>
          <p:nvSpPr>
            <p:cNvPr id="24" name="Rectangle 19"/>
            <p:cNvSpPr>
              <a:spLocks noChangeArrowheads="1"/>
            </p:cNvSpPr>
            <p:nvPr/>
          </p:nvSpPr>
          <p:spPr bwMode="auto">
            <a:xfrm>
              <a:off x="487" y="3718"/>
              <a:ext cx="19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今年度の取組</a:t>
              </a:r>
              <a:endParaRPr lang="ja-JP" altLang="en-US" smtClean="0">
                <a:solidFill>
                  <a:prstClr val="black"/>
                </a:solidFill>
                <a:latin typeface="Arial" pitchFamily="34" charset="0"/>
                <a:cs typeface="ＭＳ Ｐゴシック" pitchFamily="50" charset="-128"/>
              </a:endParaRPr>
            </a:p>
          </p:txBody>
        </p:sp>
        <p:sp>
          <p:nvSpPr>
            <p:cNvPr id="25" name="Rectangle 20"/>
            <p:cNvSpPr>
              <a:spLocks noChangeArrowheads="1"/>
            </p:cNvSpPr>
            <p:nvPr/>
          </p:nvSpPr>
          <p:spPr bwMode="auto">
            <a:xfrm>
              <a:off x="472" y="3973"/>
              <a:ext cx="215"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　）年間の取組</a:t>
              </a:r>
              <a:endParaRPr lang="ja-JP" altLang="en-US" smtClean="0">
                <a:solidFill>
                  <a:prstClr val="black"/>
                </a:solidFill>
                <a:latin typeface="Arial" pitchFamily="34" charset="0"/>
                <a:cs typeface="ＭＳ Ｐゴシック" pitchFamily="50" charset="-128"/>
              </a:endParaRPr>
            </a:p>
          </p:txBody>
        </p:sp>
        <p:sp>
          <p:nvSpPr>
            <p:cNvPr id="26" name="Rectangle 21"/>
            <p:cNvSpPr>
              <a:spLocks noChangeArrowheads="1"/>
            </p:cNvSpPr>
            <p:nvPr/>
          </p:nvSpPr>
          <p:spPr bwMode="auto">
            <a:xfrm>
              <a:off x="782" y="116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27" name="Rectangle 22"/>
            <p:cNvSpPr>
              <a:spLocks noChangeArrowheads="1"/>
            </p:cNvSpPr>
            <p:nvPr/>
          </p:nvSpPr>
          <p:spPr bwMode="auto">
            <a:xfrm>
              <a:off x="782" y="13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28" name="Rectangle 23"/>
            <p:cNvSpPr>
              <a:spLocks noChangeArrowheads="1"/>
            </p:cNvSpPr>
            <p:nvPr/>
          </p:nvSpPr>
          <p:spPr bwMode="auto">
            <a:xfrm>
              <a:off x="952" y="1515"/>
              <a:ext cx="226"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勤務環境の現状</a:t>
              </a:r>
              <a:endParaRPr lang="ja-JP" altLang="en-US" smtClean="0">
                <a:solidFill>
                  <a:prstClr val="black"/>
                </a:solidFill>
                <a:latin typeface="Arial" pitchFamily="34" charset="0"/>
                <a:cs typeface="ＭＳ Ｐゴシック" pitchFamily="50" charset="-128"/>
              </a:endParaRPr>
            </a:p>
          </p:txBody>
        </p:sp>
        <p:sp>
          <p:nvSpPr>
            <p:cNvPr id="29" name="Rectangle 24"/>
            <p:cNvSpPr>
              <a:spLocks noChangeArrowheads="1"/>
            </p:cNvSpPr>
            <p:nvPr/>
          </p:nvSpPr>
          <p:spPr bwMode="auto">
            <a:xfrm>
              <a:off x="2151" y="1515"/>
              <a:ext cx="430"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　　）年後の勤務環境改善目標</a:t>
              </a:r>
              <a:endParaRPr lang="ja-JP" altLang="en-US" smtClean="0">
                <a:solidFill>
                  <a:prstClr val="black"/>
                </a:solidFill>
                <a:latin typeface="Arial" pitchFamily="34" charset="0"/>
                <a:cs typeface="ＭＳ Ｐゴシック" pitchFamily="50" charset="-128"/>
              </a:endParaRPr>
            </a:p>
          </p:txBody>
        </p:sp>
        <p:sp>
          <p:nvSpPr>
            <p:cNvPr id="30" name="Rectangle 25"/>
            <p:cNvSpPr>
              <a:spLocks noChangeArrowheads="1"/>
            </p:cNvSpPr>
            <p:nvPr/>
          </p:nvSpPr>
          <p:spPr bwMode="auto">
            <a:xfrm>
              <a:off x="453" y="23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31" name="Rectangle 26"/>
            <p:cNvSpPr>
              <a:spLocks noChangeArrowheads="1"/>
            </p:cNvSpPr>
            <p:nvPr/>
          </p:nvSpPr>
          <p:spPr bwMode="auto">
            <a:xfrm>
              <a:off x="1932" y="23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24" name="Rectangle 27"/>
            <p:cNvSpPr>
              <a:spLocks noChangeArrowheads="1"/>
            </p:cNvSpPr>
            <p:nvPr/>
          </p:nvSpPr>
          <p:spPr bwMode="auto">
            <a:xfrm>
              <a:off x="782" y="407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25" name="Rectangle 28"/>
            <p:cNvSpPr>
              <a:spLocks noChangeArrowheads="1"/>
            </p:cNvSpPr>
            <p:nvPr/>
          </p:nvSpPr>
          <p:spPr bwMode="auto">
            <a:xfrm>
              <a:off x="847" y="2513"/>
              <a:ext cx="394"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課題（目標と現状のギャップ）</a:t>
              </a:r>
              <a:endParaRPr lang="ja-JP" altLang="en-US" smtClean="0">
                <a:solidFill>
                  <a:prstClr val="black"/>
                </a:solidFill>
                <a:latin typeface="Arial" pitchFamily="34" charset="0"/>
                <a:cs typeface="ＭＳ Ｐゴシック" pitchFamily="50" charset="-128"/>
              </a:endParaRPr>
            </a:p>
          </p:txBody>
        </p:sp>
        <p:sp>
          <p:nvSpPr>
            <p:cNvPr id="1028" name="Rectangle 29"/>
            <p:cNvSpPr>
              <a:spLocks noChangeArrowheads="1"/>
            </p:cNvSpPr>
            <p:nvPr/>
          </p:nvSpPr>
          <p:spPr bwMode="auto">
            <a:xfrm>
              <a:off x="2232" y="2513"/>
              <a:ext cx="307"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課題が生じている原因</a:t>
              </a:r>
              <a:endParaRPr lang="ja-JP" altLang="en-US" smtClean="0">
                <a:solidFill>
                  <a:prstClr val="black"/>
                </a:solidFill>
                <a:latin typeface="Arial" pitchFamily="34" charset="0"/>
                <a:cs typeface="ＭＳ Ｐゴシック" pitchFamily="50" charset="-128"/>
              </a:endParaRPr>
            </a:p>
          </p:txBody>
        </p:sp>
        <p:sp>
          <p:nvSpPr>
            <p:cNvPr id="1029" name="Rectangle 30"/>
            <p:cNvSpPr>
              <a:spLocks noChangeArrowheads="1"/>
            </p:cNvSpPr>
            <p:nvPr/>
          </p:nvSpPr>
          <p:spPr bwMode="auto">
            <a:xfrm>
              <a:off x="453" y="33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0" name="Rectangle 31"/>
            <p:cNvSpPr>
              <a:spLocks noChangeArrowheads="1"/>
            </p:cNvSpPr>
            <p:nvPr/>
          </p:nvSpPr>
          <p:spPr bwMode="auto">
            <a:xfrm>
              <a:off x="1932" y="33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1" name="Rectangle 32"/>
            <p:cNvSpPr>
              <a:spLocks noChangeArrowheads="1"/>
            </p:cNvSpPr>
            <p:nvPr/>
          </p:nvSpPr>
          <p:spPr bwMode="auto">
            <a:xfrm>
              <a:off x="782" y="383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sp>
          <p:nvSpPr>
            <p:cNvPr id="1032" name="Rectangle 33"/>
            <p:cNvSpPr>
              <a:spLocks noChangeArrowheads="1"/>
            </p:cNvSpPr>
            <p:nvPr/>
          </p:nvSpPr>
          <p:spPr bwMode="auto">
            <a:xfrm>
              <a:off x="1519" y="3527"/>
              <a:ext cx="259" cy="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400" smtClean="0">
                  <a:solidFill>
                    <a:srgbClr val="000000"/>
                  </a:solidFill>
                  <a:latin typeface="ＭＳ Ｐゴシック" pitchFamily="50" charset="-128"/>
                  <a:cs typeface="ＭＳ Ｐゴシック" pitchFamily="50" charset="-128"/>
                </a:rPr>
                <a:t>対策（課題解決策）</a:t>
              </a:r>
              <a:endParaRPr lang="ja-JP" altLang="en-US" smtClean="0">
                <a:solidFill>
                  <a:prstClr val="black"/>
                </a:solidFill>
                <a:latin typeface="Arial" pitchFamily="34" charset="0"/>
                <a:cs typeface="ＭＳ Ｐゴシック" pitchFamily="50" charset="-128"/>
              </a:endParaRPr>
            </a:p>
          </p:txBody>
        </p:sp>
        <p:sp>
          <p:nvSpPr>
            <p:cNvPr id="1033" name="Line 34"/>
            <p:cNvSpPr>
              <a:spLocks noChangeShapeType="1"/>
            </p:cNvSpPr>
            <p:nvPr/>
          </p:nvSpPr>
          <p:spPr bwMode="auto">
            <a:xfrm>
              <a:off x="444" y="1021"/>
              <a:ext cx="0" cy="3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4" name="Rectangle 35"/>
            <p:cNvSpPr>
              <a:spLocks noChangeArrowheads="1"/>
            </p:cNvSpPr>
            <p:nvPr/>
          </p:nvSpPr>
          <p:spPr bwMode="auto">
            <a:xfrm>
              <a:off x="444" y="1021"/>
              <a:ext cx="2" cy="3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5" name="Line 36"/>
            <p:cNvSpPr>
              <a:spLocks noChangeShapeType="1"/>
            </p:cNvSpPr>
            <p:nvPr/>
          </p:nvSpPr>
          <p:spPr bwMode="auto">
            <a:xfrm>
              <a:off x="446" y="1481"/>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6" name="Rectangle 37"/>
            <p:cNvSpPr>
              <a:spLocks noChangeArrowheads="1"/>
            </p:cNvSpPr>
            <p:nvPr/>
          </p:nvSpPr>
          <p:spPr bwMode="auto">
            <a:xfrm>
              <a:off x="446" y="1481"/>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7" name="Line 38"/>
            <p:cNvSpPr>
              <a:spLocks noChangeShapeType="1"/>
            </p:cNvSpPr>
            <p:nvPr/>
          </p:nvSpPr>
          <p:spPr bwMode="auto">
            <a:xfrm>
              <a:off x="2922" y="1023"/>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8" name="Rectangle 39"/>
            <p:cNvSpPr>
              <a:spLocks noChangeArrowheads="1"/>
            </p:cNvSpPr>
            <p:nvPr/>
          </p:nvSpPr>
          <p:spPr bwMode="auto">
            <a:xfrm>
              <a:off x="2922" y="1023"/>
              <a:ext cx="2" cy="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39" name="Line 40"/>
            <p:cNvSpPr>
              <a:spLocks noChangeShapeType="1"/>
            </p:cNvSpPr>
            <p:nvPr/>
          </p:nvSpPr>
          <p:spPr bwMode="auto">
            <a:xfrm>
              <a:off x="446" y="1580"/>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0" name="Rectangle 41"/>
            <p:cNvSpPr>
              <a:spLocks noChangeArrowheads="1"/>
            </p:cNvSpPr>
            <p:nvPr/>
          </p:nvSpPr>
          <p:spPr bwMode="auto">
            <a:xfrm>
              <a:off x="446" y="1580"/>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1" name="Line 42"/>
            <p:cNvSpPr>
              <a:spLocks noChangeShapeType="1"/>
            </p:cNvSpPr>
            <p:nvPr/>
          </p:nvSpPr>
          <p:spPr bwMode="auto">
            <a:xfrm>
              <a:off x="446" y="2371"/>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2" name="Rectangle 43"/>
            <p:cNvSpPr>
              <a:spLocks noChangeArrowheads="1"/>
            </p:cNvSpPr>
            <p:nvPr/>
          </p:nvSpPr>
          <p:spPr bwMode="auto">
            <a:xfrm>
              <a:off x="446" y="2371"/>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3" name="Line 44"/>
            <p:cNvSpPr>
              <a:spLocks noChangeShapeType="1"/>
            </p:cNvSpPr>
            <p:nvPr/>
          </p:nvSpPr>
          <p:spPr bwMode="auto">
            <a:xfrm>
              <a:off x="444" y="1481"/>
              <a:ext cx="0" cy="8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4" name="Rectangle 45"/>
            <p:cNvSpPr>
              <a:spLocks noChangeArrowheads="1"/>
            </p:cNvSpPr>
            <p:nvPr/>
          </p:nvSpPr>
          <p:spPr bwMode="auto">
            <a:xfrm>
              <a:off x="444" y="1481"/>
              <a:ext cx="2"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5" name="Line 46"/>
            <p:cNvSpPr>
              <a:spLocks noChangeShapeType="1"/>
            </p:cNvSpPr>
            <p:nvPr/>
          </p:nvSpPr>
          <p:spPr bwMode="auto">
            <a:xfrm>
              <a:off x="1742" y="1483"/>
              <a:ext cx="0" cy="8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6" name="Rectangle 47"/>
            <p:cNvSpPr>
              <a:spLocks noChangeArrowheads="1"/>
            </p:cNvSpPr>
            <p:nvPr/>
          </p:nvSpPr>
          <p:spPr bwMode="auto">
            <a:xfrm>
              <a:off x="1742" y="1483"/>
              <a:ext cx="2" cy="8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7" name="Line 48"/>
            <p:cNvSpPr>
              <a:spLocks noChangeShapeType="1"/>
            </p:cNvSpPr>
            <p:nvPr/>
          </p:nvSpPr>
          <p:spPr bwMode="auto">
            <a:xfrm>
              <a:off x="446" y="2477"/>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8" name="Rectangle 49"/>
            <p:cNvSpPr>
              <a:spLocks noChangeArrowheads="1"/>
            </p:cNvSpPr>
            <p:nvPr/>
          </p:nvSpPr>
          <p:spPr bwMode="auto">
            <a:xfrm>
              <a:off x="446" y="2477"/>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49" name="Line 50"/>
            <p:cNvSpPr>
              <a:spLocks noChangeShapeType="1"/>
            </p:cNvSpPr>
            <p:nvPr/>
          </p:nvSpPr>
          <p:spPr bwMode="auto">
            <a:xfrm>
              <a:off x="1924" y="1481"/>
              <a:ext cx="0" cy="89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0" name="Rectangle 51"/>
            <p:cNvSpPr>
              <a:spLocks noChangeArrowheads="1"/>
            </p:cNvSpPr>
            <p:nvPr/>
          </p:nvSpPr>
          <p:spPr bwMode="auto">
            <a:xfrm>
              <a:off x="1924" y="1481"/>
              <a:ext cx="2" cy="8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1" name="Line 52"/>
            <p:cNvSpPr>
              <a:spLocks noChangeShapeType="1"/>
            </p:cNvSpPr>
            <p:nvPr/>
          </p:nvSpPr>
          <p:spPr bwMode="auto">
            <a:xfrm>
              <a:off x="2922" y="1483"/>
              <a:ext cx="0" cy="8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2" name="Rectangle 53"/>
            <p:cNvSpPr>
              <a:spLocks noChangeArrowheads="1"/>
            </p:cNvSpPr>
            <p:nvPr/>
          </p:nvSpPr>
          <p:spPr bwMode="auto">
            <a:xfrm>
              <a:off x="2922" y="1483"/>
              <a:ext cx="2" cy="89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3" name="Line 54"/>
            <p:cNvSpPr>
              <a:spLocks noChangeShapeType="1"/>
            </p:cNvSpPr>
            <p:nvPr/>
          </p:nvSpPr>
          <p:spPr bwMode="auto">
            <a:xfrm>
              <a:off x="446" y="2578"/>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4" name="Rectangle 55"/>
            <p:cNvSpPr>
              <a:spLocks noChangeArrowheads="1"/>
            </p:cNvSpPr>
            <p:nvPr/>
          </p:nvSpPr>
          <p:spPr bwMode="auto">
            <a:xfrm>
              <a:off x="446" y="2578"/>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5" name="Line 56"/>
            <p:cNvSpPr>
              <a:spLocks noChangeShapeType="1"/>
            </p:cNvSpPr>
            <p:nvPr/>
          </p:nvSpPr>
          <p:spPr bwMode="auto">
            <a:xfrm>
              <a:off x="446" y="3373"/>
              <a:ext cx="12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6" name="Rectangle 57"/>
            <p:cNvSpPr>
              <a:spLocks noChangeArrowheads="1"/>
            </p:cNvSpPr>
            <p:nvPr/>
          </p:nvSpPr>
          <p:spPr bwMode="auto">
            <a:xfrm>
              <a:off x="446" y="3373"/>
              <a:ext cx="12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7" name="Line 58"/>
            <p:cNvSpPr>
              <a:spLocks noChangeShapeType="1"/>
            </p:cNvSpPr>
            <p:nvPr/>
          </p:nvSpPr>
          <p:spPr bwMode="auto">
            <a:xfrm>
              <a:off x="444" y="2477"/>
              <a:ext cx="0" cy="89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8" name="Rectangle 59"/>
            <p:cNvSpPr>
              <a:spLocks noChangeArrowheads="1"/>
            </p:cNvSpPr>
            <p:nvPr/>
          </p:nvSpPr>
          <p:spPr bwMode="auto">
            <a:xfrm>
              <a:off x="444" y="2477"/>
              <a:ext cx="2" cy="8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59" name="Line 60"/>
            <p:cNvSpPr>
              <a:spLocks noChangeShapeType="1"/>
            </p:cNvSpPr>
            <p:nvPr/>
          </p:nvSpPr>
          <p:spPr bwMode="auto">
            <a:xfrm>
              <a:off x="2922" y="2479"/>
              <a:ext cx="0" cy="8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0" name="Rectangle 61"/>
            <p:cNvSpPr>
              <a:spLocks noChangeArrowheads="1"/>
            </p:cNvSpPr>
            <p:nvPr/>
          </p:nvSpPr>
          <p:spPr bwMode="auto">
            <a:xfrm>
              <a:off x="2922" y="2479"/>
              <a:ext cx="2" cy="8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1" name="Line 62"/>
            <p:cNvSpPr>
              <a:spLocks noChangeShapeType="1"/>
            </p:cNvSpPr>
            <p:nvPr/>
          </p:nvSpPr>
          <p:spPr bwMode="auto">
            <a:xfrm>
              <a:off x="774" y="1023"/>
              <a:ext cx="0" cy="3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2" name="Rectangle 63"/>
            <p:cNvSpPr>
              <a:spLocks noChangeArrowheads="1"/>
            </p:cNvSpPr>
            <p:nvPr/>
          </p:nvSpPr>
          <p:spPr bwMode="auto">
            <a:xfrm>
              <a:off x="774" y="1023"/>
              <a:ext cx="2" cy="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3" name="Line 64"/>
            <p:cNvSpPr>
              <a:spLocks noChangeShapeType="1"/>
            </p:cNvSpPr>
            <p:nvPr/>
          </p:nvSpPr>
          <p:spPr bwMode="auto">
            <a:xfrm>
              <a:off x="444" y="3486"/>
              <a:ext cx="0" cy="62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4" name="Rectangle 65"/>
            <p:cNvSpPr>
              <a:spLocks noChangeArrowheads="1"/>
            </p:cNvSpPr>
            <p:nvPr/>
          </p:nvSpPr>
          <p:spPr bwMode="auto">
            <a:xfrm>
              <a:off x="444" y="3486"/>
              <a:ext cx="2" cy="62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5" name="Line 66"/>
            <p:cNvSpPr>
              <a:spLocks noChangeShapeType="1"/>
            </p:cNvSpPr>
            <p:nvPr/>
          </p:nvSpPr>
          <p:spPr bwMode="auto">
            <a:xfrm>
              <a:off x="774" y="3602"/>
              <a:ext cx="0" cy="51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6" name="Rectangle 67"/>
            <p:cNvSpPr>
              <a:spLocks noChangeArrowheads="1"/>
            </p:cNvSpPr>
            <p:nvPr/>
          </p:nvSpPr>
          <p:spPr bwMode="auto">
            <a:xfrm>
              <a:off x="774" y="3602"/>
              <a:ext cx="2" cy="5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7" name="Line 68"/>
            <p:cNvSpPr>
              <a:spLocks noChangeShapeType="1"/>
            </p:cNvSpPr>
            <p:nvPr/>
          </p:nvSpPr>
          <p:spPr bwMode="auto">
            <a:xfrm>
              <a:off x="2922" y="3488"/>
              <a:ext cx="0" cy="6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8" name="Rectangle 69"/>
            <p:cNvSpPr>
              <a:spLocks noChangeArrowheads="1"/>
            </p:cNvSpPr>
            <p:nvPr/>
          </p:nvSpPr>
          <p:spPr bwMode="auto">
            <a:xfrm>
              <a:off x="2922" y="3488"/>
              <a:ext cx="2" cy="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69" name="Line 70"/>
            <p:cNvSpPr>
              <a:spLocks noChangeShapeType="1"/>
            </p:cNvSpPr>
            <p:nvPr/>
          </p:nvSpPr>
          <p:spPr bwMode="auto">
            <a:xfrm>
              <a:off x="1742" y="2479"/>
              <a:ext cx="0" cy="89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0" name="Rectangle 71"/>
            <p:cNvSpPr>
              <a:spLocks noChangeArrowheads="1"/>
            </p:cNvSpPr>
            <p:nvPr/>
          </p:nvSpPr>
          <p:spPr bwMode="auto">
            <a:xfrm>
              <a:off x="1742" y="2479"/>
              <a:ext cx="2" cy="8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1" name="Line 72"/>
            <p:cNvSpPr>
              <a:spLocks noChangeShapeType="1"/>
            </p:cNvSpPr>
            <p:nvPr/>
          </p:nvSpPr>
          <p:spPr bwMode="auto">
            <a:xfrm>
              <a:off x="1924" y="2477"/>
              <a:ext cx="0" cy="89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2" name="Rectangle 73"/>
            <p:cNvSpPr>
              <a:spLocks noChangeArrowheads="1"/>
            </p:cNvSpPr>
            <p:nvPr/>
          </p:nvSpPr>
          <p:spPr bwMode="auto">
            <a:xfrm>
              <a:off x="1924" y="2477"/>
              <a:ext cx="2" cy="8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3" name="Line 74"/>
            <p:cNvSpPr>
              <a:spLocks noChangeShapeType="1"/>
            </p:cNvSpPr>
            <p:nvPr/>
          </p:nvSpPr>
          <p:spPr bwMode="auto">
            <a:xfrm>
              <a:off x="446" y="102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solidFill>
                  <a:prstClr val="black"/>
                </a:solidFill>
              </a:endParaRPr>
            </a:p>
          </p:txBody>
        </p:sp>
        <p:sp>
          <p:nvSpPr>
            <p:cNvPr id="1074" name="Rectangle 75"/>
            <p:cNvSpPr>
              <a:spLocks noChangeArrowheads="1"/>
            </p:cNvSpPr>
            <p:nvPr/>
          </p:nvSpPr>
          <p:spPr bwMode="auto">
            <a:xfrm>
              <a:off x="446" y="1021"/>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5" name="Line 76"/>
            <p:cNvSpPr>
              <a:spLocks noChangeShapeType="1"/>
            </p:cNvSpPr>
            <p:nvPr/>
          </p:nvSpPr>
          <p:spPr bwMode="auto">
            <a:xfrm>
              <a:off x="446" y="1196"/>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6" name="Rectangle 77"/>
            <p:cNvSpPr>
              <a:spLocks noChangeArrowheads="1"/>
            </p:cNvSpPr>
            <p:nvPr/>
          </p:nvSpPr>
          <p:spPr bwMode="auto">
            <a:xfrm>
              <a:off x="446" y="1196"/>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7" name="Line 78"/>
            <p:cNvSpPr>
              <a:spLocks noChangeShapeType="1"/>
            </p:cNvSpPr>
            <p:nvPr/>
          </p:nvSpPr>
          <p:spPr bwMode="auto">
            <a:xfrm>
              <a:off x="446" y="137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8" name="Rectangle 79"/>
            <p:cNvSpPr>
              <a:spLocks noChangeArrowheads="1"/>
            </p:cNvSpPr>
            <p:nvPr/>
          </p:nvSpPr>
          <p:spPr bwMode="auto">
            <a:xfrm>
              <a:off x="446" y="1371"/>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79" name="Line 80"/>
            <p:cNvSpPr>
              <a:spLocks noChangeShapeType="1"/>
            </p:cNvSpPr>
            <p:nvPr/>
          </p:nvSpPr>
          <p:spPr bwMode="auto">
            <a:xfrm>
              <a:off x="1926" y="1481"/>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0" name="Rectangle 81"/>
            <p:cNvSpPr>
              <a:spLocks noChangeArrowheads="1"/>
            </p:cNvSpPr>
            <p:nvPr/>
          </p:nvSpPr>
          <p:spPr bwMode="auto">
            <a:xfrm>
              <a:off x="1926" y="1481"/>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1" name="Line 82"/>
            <p:cNvSpPr>
              <a:spLocks noChangeShapeType="1"/>
            </p:cNvSpPr>
            <p:nvPr/>
          </p:nvSpPr>
          <p:spPr bwMode="auto">
            <a:xfrm>
              <a:off x="1926" y="1580"/>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2" name="Rectangle 83"/>
            <p:cNvSpPr>
              <a:spLocks noChangeArrowheads="1"/>
            </p:cNvSpPr>
            <p:nvPr/>
          </p:nvSpPr>
          <p:spPr bwMode="auto">
            <a:xfrm>
              <a:off x="1926" y="1580"/>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3" name="Line 84"/>
            <p:cNvSpPr>
              <a:spLocks noChangeShapeType="1"/>
            </p:cNvSpPr>
            <p:nvPr/>
          </p:nvSpPr>
          <p:spPr bwMode="auto">
            <a:xfrm>
              <a:off x="1926" y="2371"/>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4" name="Rectangle 85"/>
            <p:cNvSpPr>
              <a:spLocks noChangeArrowheads="1"/>
            </p:cNvSpPr>
            <p:nvPr/>
          </p:nvSpPr>
          <p:spPr bwMode="auto">
            <a:xfrm>
              <a:off x="1926" y="2371"/>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5" name="Line 86"/>
            <p:cNvSpPr>
              <a:spLocks noChangeShapeType="1"/>
            </p:cNvSpPr>
            <p:nvPr/>
          </p:nvSpPr>
          <p:spPr bwMode="auto">
            <a:xfrm>
              <a:off x="1926" y="2477"/>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6" name="Rectangle 87"/>
            <p:cNvSpPr>
              <a:spLocks noChangeArrowheads="1"/>
            </p:cNvSpPr>
            <p:nvPr/>
          </p:nvSpPr>
          <p:spPr bwMode="auto">
            <a:xfrm>
              <a:off x="1926" y="2477"/>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7" name="Line 88"/>
            <p:cNvSpPr>
              <a:spLocks noChangeShapeType="1"/>
            </p:cNvSpPr>
            <p:nvPr/>
          </p:nvSpPr>
          <p:spPr bwMode="auto">
            <a:xfrm>
              <a:off x="1926" y="2578"/>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8" name="Rectangle 89"/>
            <p:cNvSpPr>
              <a:spLocks noChangeArrowheads="1"/>
            </p:cNvSpPr>
            <p:nvPr/>
          </p:nvSpPr>
          <p:spPr bwMode="auto">
            <a:xfrm>
              <a:off x="1926" y="2578"/>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89" name="Line 90"/>
            <p:cNvSpPr>
              <a:spLocks noChangeShapeType="1"/>
            </p:cNvSpPr>
            <p:nvPr/>
          </p:nvSpPr>
          <p:spPr bwMode="auto">
            <a:xfrm>
              <a:off x="1926" y="3373"/>
              <a:ext cx="9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0" name="Rectangle 91"/>
            <p:cNvSpPr>
              <a:spLocks noChangeArrowheads="1"/>
            </p:cNvSpPr>
            <p:nvPr/>
          </p:nvSpPr>
          <p:spPr bwMode="auto">
            <a:xfrm>
              <a:off x="1926" y="3373"/>
              <a:ext cx="99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1" name="Line 92"/>
            <p:cNvSpPr>
              <a:spLocks noChangeShapeType="1"/>
            </p:cNvSpPr>
            <p:nvPr/>
          </p:nvSpPr>
          <p:spPr bwMode="auto">
            <a:xfrm>
              <a:off x="446" y="3486"/>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2" name="Rectangle 93"/>
            <p:cNvSpPr>
              <a:spLocks noChangeArrowheads="1"/>
            </p:cNvSpPr>
            <p:nvPr/>
          </p:nvSpPr>
          <p:spPr bwMode="auto">
            <a:xfrm>
              <a:off x="446" y="3486"/>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3" name="Line 94"/>
            <p:cNvSpPr>
              <a:spLocks noChangeShapeType="1"/>
            </p:cNvSpPr>
            <p:nvPr/>
          </p:nvSpPr>
          <p:spPr bwMode="auto">
            <a:xfrm>
              <a:off x="446" y="3600"/>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4" name="Rectangle 95"/>
            <p:cNvSpPr>
              <a:spLocks noChangeArrowheads="1"/>
            </p:cNvSpPr>
            <p:nvPr/>
          </p:nvSpPr>
          <p:spPr bwMode="auto">
            <a:xfrm>
              <a:off x="446" y="3600"/>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5" name="Line 96"/>
            <p:cNvSpPr>
              <a:spLocks noChangeShapeType="1"/>
            </p:cNvSpPr>
            <p:nvPr/>
          </p:nvSpPr>
          <p:spPr bwMode="auto">
            <a:xfrm>
              <a:off x="446" y="3865"/>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6" name="Rectangle 97"/>
            <p:cNvSpPr>
              <a:spLocks noChangeArrowheads="1"/>
            </p:cNvSpPr>
            <p:nvPr/>
          </p:nvSpPr>
          <p:spPr bwMode="auto">
            <a:xfrm>
              <a:off x="446" y="3865"/>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7" name="Line 98"/>
            <p:cNvSpPr>
              <a:spLocks noChangeShapeType="1"/>
            </p:cNvSpPr>
            <p:nvPr/>
          </p:nvSpPr>
          <p:spPr bwMode="auto">
            <a:xfrm>
              <a:off x="446" y="4111"/>
              <a:ext cx="247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8" name="Rectangle 99"/>
            <p:cNvSpPr>
              <a:spLocks noChangeArrowheads="1"/>
            </p:cNvSpPr>
            <p:nvPr/>
          </p:nvSpPr>
          <p:spPr bwMode="auto">
            <a:xfrm>
              <a:off x="446" y="4111"/>
              <a:ext cx="24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99" name="Freeform 100"/>
            <p:cNvSpPr>
              <a:spLocks/>
            </p:cNvSpPr>
            <p:nvPr/>
          </p:nvSpPr>
          <p:spPr bwMode="auto">
            <a:xfrm>
              <a:off x="2095" y="1394"/>
              <a:ext cx="645" cy="71"/>
            </a:xfrm>
            <a:custGeom>
              <a:avLst/>
              <a:gdLst>
                <a:gd name="T0" fmla="*/ 645 w 645"/>
                <a:gd name="T1" fmla="*/ 0 h 71"/>
                <a:gd name="T2" fmla="*/ 323 w 645"/>
                <a:gd name="T3" fmla="*/ 71 h 71"/>
                <a:gd name="T4" fmla="*/ 0 w 645"/>
                <a:gd name="T5" fmla="*/ 0 h 71"/>
                <a:gd name="T6" fmla="*/ 645 w 645"/>
                <a:gd name="T7" fmla="*/ 0 h 71"/>
              </a:gdLst>
              <a:ahLst/>
              <a:cxnLst>
                <a:cxn ang="0">
                  <a:pos x="T0" y="T1"/>
                </a:cxn>
                <a:cxn ang="0">
                  <a:pos x="T2" y="T3"/>
                </a:cxn>
                <a:cxn ang="0">
                  <a:pos x="T4" y="T5"/>
                </a:cxn>
                <a:cxn ang="0">
                  <a:pos x="T6" y="T7"/>
                </a:cxn>
              </a:cxnLst>
              <a:rect l="0" t="0" r="r" b="b"/>
              <a:pathLst>
                <a:path w="645" h="71">
                  <a:moveTo>
                    <a:pt x="645" y="0"/>
                  </a:moveTo>
                  <a:lnTo>
                    <a:pt x="323" y="71"/>
                  </a:lnTo>
                  <a:lnTo>
                    <a:pt x="0" y="0"/>
                  </a:lnTo>
                  <a:lnTo>
                    <a:pt x="645"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0" name="Freeform 101"/>
            <p:cNvSpPr>
              <a:spLocks noEditPoints="1"/>
            </p:cNvSpPr>
            <p:nvPr/>
          </p:nvSpPr>
          <p:spPr bwMode="auto">
            <a:xfrm>
              <a:off x="2092" y="1391"/>
              <a:ext cx="651" cy="77"/>
            </a:xfrm>
            <a:custGeom>
              <a:avLst/>
              <a:gdLst>
                <a:gd name="T0" fmla="*/ 4841 w 4867"/>
                <a:gd name="T1" fmla="*/ 0 h 657"/>
                <a:gd name="T2" fmla="*/ 4865 w 4867"/>
                <a:gd name="T3" fmla="*/ 22 h 657"/>
                <a:gd name="T4" fmla="*/ 4847 w 4867"/>
                <a:gd name="T5" fmla="*/ 48 h 657"/>
                <a:gd name="T6" fmla="*/ 2439 w 4867"/>
                <a:gd name="T7" fmla="*/ 656 h 657"/>
                <a:gd name="T8" fmla="*/ 2428 w 4867"/>
                <a:gd name="T9" fmla="*/ 656 h 657"/>
                <a:gd name="T10" fmla="*/ 20 w 4867"/>
                <a:gd name="T11" fmla="*/ 48 h 657"/>
                <a:gd name="T12" fmla="*/ 2 w 4867"/>
                <a:gd name="T13" fmla="*/ 22 h 657"/>
                <a:gd name="T14" fmla="*/ 25 w 4867"/>
                <a:gd name="T15" fmla="*/ 0 h 657"/>
                <a:gd name="T16" fmla="*/ 4841 w 4867"/>
                <a:gd name="T17" fmla="*/ 0 h 657"/>
                <a:gd name="T18" fmla="*/ 25 w 4867"/>
                <a:gd name="T19" fmla="*/ 48 h 657"/>
                <a:gd name="T20" fmla="*/ 31 w 4867"/>
                <a:gd name="T21" fmla="*/ 1 h 657"/>
                <a:gd name="T22" fmla="*/ 2439 w 4867"/>
                <a:gd name="T23" fmla="*/ 609 h 657"/>
                <a:gd name="T24" fmla="*/ 2428 w 4867"/>
                <a:gd name="T25" fmla="*/ 609 h 657"/>
                <a:gd name="T26" fmla="*/ 4836 w 4867"/>
                <a:gd name="T27" fmla="*/ 1 h 657"/>
                <a:gd name="T28" fmla="*/ 4841 w 4867"/>
                <a:gd name="T29" fmla="*/ 48 h 657"/>
                <a:gd name="T30" fmla="*/ 25 w 4867"/>
                <a:gd name="T31" fmla="*/ 4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67" h="657">
                  <a:moveTo>
                    <a:pt x="4841" y="0"/>
                  </a:moveTo>
                  <a:cubicBezTo>
                    <a:pt x="4854" y="0"/>
                    <a:pt x="4864" y="9"/>
                    <a:pt x="4865" y="22"/>
                  </a:cubicBezTo>
                  <a:cubicBezTo>
                    <a:pt x="4867" y="34"/>
                    <a:pt x="4859" y="45"/>
                    <a:pt x="4847" y="48"/>
                  </a:cubicBezTo>
                  <a:lnTo>
                    <a:pt x="2439" y="656"/>
                  </a:lnTo>
                  <a:cubicBezTo>
                    <a:pt x="2435" y="657"/>
                    <a:pt x="2431" y="657"/>
                    <a:pt x="2428" y="656"/>
                  </a:cubicBezTo>
                  <a:lnTo>
                    <a:pt x="20" y="48"/>
                  </a:lnTo>
                  <a:cubicBezTo>
                    <a:pt x="8" y="45"/>
                    <a:pt x="0" y="34"/>
                    <a:pt x="2" y="22"/>
                  </a:cubicBezTo>
                  <a:cubicBezTo>
                    <a:pt x="3" y="9"/>
                    <a:pt x="13" y="0"/>
                    <a:pt x="25" y="0"/>
                  </a:cubicBezTo>
                  <a:lnTo>
                    <a:pt x="4841" y="0"/>
                  </a:lnTo>
                  <a:close/>
                  <a:moveTo>
                    <a:pt x="25" y="48"/>
                  </a:moveTo>
                  <a:lnTo>
                    <a:pt x="31" y="1"/>
                  </a:lnTo>
                  <a:lnTo>
                    <a:pt x="2439" y="609"/>
                  </a:lnTo>
                  <a:lnTo>
                    <a:pt x="2428" y="609"/>
                  </a:lnTo>
                  <a:lnTo>
                    <a:pt x="4836" y="1"/>
                  </a:lnTo>
                  <a:lnTo>
                    <a:pt x="4841" y="48"/>
                  </a:lnTo>
                  <a:lnTo>
                    <a:pt x="25" y="48"/>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1" name="Freeform 102"/>
            <p:cNvSpPr>
              <a:spLocks/>
            </p:cNvSpPr>
            <p:nvPr/>
          </p:nvSpPr>
          <p:spPr bwMode="auto">
            <a:xfrm>
              <a:off x="1742" y="1935"/>
              <a:ext cx="180" cy="100"/>
            </a:xfrm>
            <a:custGeom>
              <a:avLst/>
              <a:gdLst>
                <a:gd name="T0" fmla="*/ 0 w 180"/>
                <a:gd name="T1" fmla="*/ 50 h 100"/>
                <a:gd name="T2" fmla="*/ 58 w 180"/>
                <a:gd name="T3" fmla="*/ 0 h 100"/>
                <a:gd name="T4" fmla="*/ 58 w 180"/>
                <a:gd name="T5" fmla="*/ 25 h 100"/>
                <a:gd name="T6" fmla="*/ 122 w 180"/>
                <a:gd name="T7" fmla="*/ 25 h 100"/>
                <a:gd name="T8" fmla="*/ 122 w 180"/>
                <a:gd name="T9" fmla="*/ 0 h 100"/>
                <a:gd name="T10" fmla="*/ 180 w 180"/>
                <a:gd name="T11" fmla="*/ 50 h 100"/>
                <a:gd name="T12" fmla="*/ 122 w 180"/>
                <a:gd name="T13" fmla="*/ 100 h 100"/>
                <a:gd name="T14" fmla="*/ 122 w 180"/>
                <a:gd name="T15" fmla="*/ 75 h 100"/>
                <a:gd name="T16" fmla="*/ 58 w 180"/>
                <a:gd name="T17" fmla="*/ 75 h 100"/>
                <a:gd name="T18" fmla="*/ 58 w 180"/>
                <a:gd name="T19" fmla="*/ 100 h 100"/>
                <a:gd name="T20" fmla="*/ 0 w 180"/>
                <a:gd name="T21"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00">
                  <a:moveTo>
                    <a:pt x="0" y="50"/>
                  </a:moveTo>
                  <a:lnTo>
                    <a:pt x="58" y="0"/>
                  </a:lnTo>
                  <a:lnTo>
                    <a:pt x="58" y="25"/>
                  </a:lnTo>
                  <a:lnTo>
                    <a:pt x="122" y="25"/>
                  </a:lnTo>
                  <a:lnTo>
                    <a:pt x="122" y="0"/>
                  </a:lnTo>
                  <a:lnTo>
                    <a:pt x="180" y="50"/>
                  </a:lnTo>
                  <a:lnTo>
                    <a:pt x="122" y="100"/>
                  </a:lnTo>
                  <a:lnTo>
                    <a:pt x="122" y="75"/>
                  </a:lnTo>
                  <a:lnTo>
                    <a:pt x="58" y="75"/>
                  </a:lnTo>
                  <a:lnTo>
                    <a:pt x="58" y="100"/>
                  </a:lnTo>
                  <a:lnTo>
                    <a:pt x="0" y="5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2" name="Freeform 103"/>
            <p:cNvSpPr>
              <a:spLocks noEditPoints="1"/>
            </p:cNvSpPr>
            <p:nvPr/>
          </p:nvSpPr>
          <p:spPr bwMode="auto">
            <a:xfrm>
              <a:off x="1738" y="1932"/>
              <a:ext cx="187" cy="106"/>
            </a:xfrm>
            <a:custGeom>
              <a:avLst/>
              <a:gdLst>
                <a:gd name="T0" fmla="*/ 9 w 1397"/>
                <a:gd name="T1" fmla="*/ 474 h 915"/>
                <a:gd name="T2" fmla="*/ 9 w 1397"/>
                <a:gd name="T3" fmla="*/ 440 h 915"/>
                <a:gd name="T4" fmla="*/ 441 w 1397"/>
                <a:gd name="T5" fmla="*/ 8 h 915"/>
                <a:gd name="T6" fmla="*/ 468 w 1397"/>
                <a:gd name="T7" fmla="*/ 3 h 915"/>
                <a:gd name="T8" fmla="*/ 482 w 1397"/>
                <a:gd name="T9" fmla="*/ 25 h 915"/>
                <a:gd name="T10" fmla="*/ 482 w 1397"/>
                <a:gd name="T11" fmla="*/ 241 h 915"/>
                <a:gd name="T12" fmla="*/ 458 w 1397"/>
                <a:gd name="T13" fmla="*/ 217 h 915"/>
                <a:gd name="T14" fmla="*/ 938 w 1397"/>
                <a:gd name="T15" fmla="*/ 217 h 915"/>
                <a:gd name="T16" fmla="*/ 914 w 1397"/>
                <a:gd name="T17" fmla="*/ 241 h 915"/>
                <a:gd name="T18" fmla="*/ 914 w 1397"/>
                <a:gd name="T19" fmla="*/ 25 h 915"/>
                <a:gd name="T20" fmla="*/ 929 w 1397"/>
                <a:gd name="T21" fmla="*/ 3 h 915"/>
                <a:gd name="T22" fmla="*/ 955 w 1397"/>
                <a:gd name="T23" fmla="*/ 8 h 915"/>
                <a:gd name="T24" fmla="*/ 1387 w 1397"/>
                <a:gd name="T25" fmla="*/ 440 h 915"/>
                <a:gd name="T26" fmla="*/ 1387 w 1397"/>
                <a:gd name="T27" fmla="*/ 474 h 915"/>
                <a:gd name="T28" fmla="*/ 955 w 1397"/>
                <a:gd name="T29" fmla="*/ 906 h 915"/>
                <a:gd name="T30" fmla="*/ 929 w 1397"/>
                <a:gd name="T31" fmla="*/ 912 h 915"/>
                <a:gd name="T32" fmla="*/ 914 w 1397"/>
                <a:gd name="T33" fmla="*/ 889 h 915"/>
                <a:gd name="T34" fmla="*/ 914 w 1397"/>
                <a:gd name="T35" fmla="*/ 673 h 915"/>
                <a:gd name="T36" fmla="*/ 938 w 1397"/>
                <a:gd name="T37" fmla="*/ 697 h 915"/>
                <a:gd name="T38" fmla="*/ 458 w 1397"/>
                <a:gd name="T39" fmla="*/ 697 h 915"/>
                <a:gd name="T40" fmla="*/ 482 w 1397"/>
                <a:gd name="T41" fmla="*/ 673 h 915"/>
                <a:gd name="T42" fmla="*/ 482 w 1397"/>
                <a:gd name="T43" fmla="*/ 889 h 915"/>
                <a:gd name="T44" fmla="*/ 468 w 1397"/>
                <a:gd name="T45" fmla="*/ 912 h 915"/>
                <a:gd name="T46" fmla="*/ 441 w 1397"/>
                <a:gd name="T47" fmla="*/ 906 h 915"/>
                <a:gd name="T48" fmla="*/ 9 w 1397"/>
                <a:gd name="T49" fmla="*/ 474 h 915"/>
                <a:gd name="T50" fmla="*/ 475 w 1397"/>
                <a:gd name="T51" fmla="*/ 872 h 915"/>
                <a:gd name="T52" fmla="*/ 434 w 1397"/>
                <a:gd name="T53" fmla="*/ 889 h 915"/>
                <a:gd name="T54" fmla="*/ 434 w 1397"/>
                <a:gd name="T55" fmla="*/ 673 h 915"/>
                <a:gd name="T56" fmla="*/ 458 w 1397"/>
                <a:gd name="T57" fmla="*/ 649 h 915"/>
                <a:gd name="T58" fmla="*/ 938 w 1397"/>
                <a:gd name="T59" fmla="*/ 649 h 915"/>
                <a:gd name="T60" fmla="*/ 962 w 1397"/>
                <a:gd name="T61" fmla="*/ 673 h 915"/>
                <a:gd name="T62" fmla="*/ 962 w 1397"/>
                <a:gd name="T63" fmla="*/ 889 h 915"/>
                <a:gd name="T64" fmla="*/ 921 w 1397"/>
                <a:gd name="T65" fmla="*/ 872 h 915"/>
                <a:gd name="T66" fmla="*/ 1353 w 1397"/>
                <a:gd name="T67" fmla="*/ 440 h 915"/>
                <a:gd name="T68" fmla="*/ 1353 w 1397"/>
                <a:gd name="T69" fmla="*/ 474 h 915"/>
                <a:gd name="T70" fmla="*/ 921 w 1397"/>
                <a:gd name="T71" fmla="*/ 42 h 915"/>
                <a:gd name="T72" fmla="*/ 962 w 1397"/>
                <a:gd name="T73" fmla="*/ 25 h 915"/>
                <a:gd name="T74" fmla="*/ 962 w 1397"/>
                <a:gd name="T75" fmla="*/ 241 h 915"/>
                <a:gd name="T76" fmla="*/ 938 w 1397"/>
                <a:gd name="T77" fmla="*/ 265 h 915"/>
                <a:gd name="T78" fmla="*/ 458 w 1397"/>
                <a:gd name="T79" fmla="*/ 265 h 915"/>
                <a:gd name="T80" fmla="*/ 434 w 1397"/>
                <a:gd name="T81" fmla="*/ 241 h 915"/>
                <a:gd name="T82" fmla="*/ 434 w 1397"/>
                <a:gd name="T83" fmla="*/ 25 h 915"/>
                <a:gd name="T84" fmla="*/ 475 w 1397"/>
                <a:gd name="T85" fmla="*/ 42 h 915"/>
                <a:gd name="T86" fmla="*/ 43 w 1397"/>
                <a:gd name="T87" fmla="*/ 474 h 915"/>
                <a:gd name="T88" fmla="*/ 43 w 1397"/>
                <a:gd name="T89" fmla="*/ 440 h 915"/>
                <a:gd name="T90" fmla="*/ 475 w 1397"/>
                <a:gd name="T91" fmla="*/ 87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97" h="915">
                  <a:moveTo>
                    <a:pt x="9" y="474"/>
                  </a:moveTo>
                  <a:cubicBezTo>
                    <a:pt x="0" y="465"/>
                    <a:pt x="0" y="450"/>
                    <a:pt x="9" y="440"/>
                  </a:cubicBezTo>
                  <a:lnTo>
                    <a:pt x="441" y="8"/>
                  </a:lnTo>
                  <a:cubicBezTo>
                    <a:pt x="448" y="2"/>
                    <a:pt x="459" y="0"/>
                    <a:pt x="468" y="3"/>
                  </a:cubicBezTo>
                  <a:cubicBezTo>
                    <a:pt x="477" y="7"/>
                    <a:pt x="482" y="16"/>
                    <a:pt x="482" y="25"/>
                  </a:cubicBezTo>
                  <a:lnTo>
                    <a:pt x="482" y="241"/>
                  </a:lnTo>
                  <a:lnTo>
                    <a:pt x="458" y="217"/>
                  </a:lnTo>
                  <a:lnTo>
                    <a:pt x="938" y="217"/>
                  </a:lnTo>
                  <a:lnTo>
                    <a:pt x="914" y="241"/>
                  </a:lnTo>
                  <a:lnTo>
                    <a:pt x="914" y="25"/>
                  </a:lnTo>
                  <a:cubicBezTo>
                    <a:pt x="914" y="16"/>
                    <a:pt x="920" y="7"/>
                    <a:pt x="929" y="3"/>
                  </a:cubicBezTo>
                  <a:cubicBezTo>
                    <a:pt x="938" y="0"/>
                    <a:pt x="949" y="2"/>
                    <a:pt x="955" y="8"/>
                  </a:cubicBezTo>
                  <a:lnTo>
                    <a:pt x="1387" y="440"/>
                  </a:lnTo>
                  <a:cubicBezTo>
                    <a:pt x="1397" y="450"/>
                    <a:pt x="1397" y="465"/>
                    <a:pt x="1387" y="474"/>
                  </a:cubicBezTo>
                  <a:lnTo>
                    <a:pt x="955" y="906"/>
                  </a:lnTo>
                  <a:cubicBezTo>
                    <a:pt x="949" y="913"/>
                    <a:pt x="938" y="915"/>
                    <a:pt x="929" y="912"/>
                  </a:cubicBezTo>
                  <a:cubicBezTo>
                    <a:pt x="920" y="908"/>
                    <a:pt x="914" y="899"/>
                    <a:pt x="914" y="889"/>
                  </a:cubicBezTo>
                  <a:lnTo>
                    <a:pt x="914" y="673"/>
                  </a:lnTo>
                  <a:lnTo>
                    <a:pt x="938" y="697"/>
                  </a:lnTo>
                  <a:lnTo>
                    <a:pt x="458" y="697"/>
                  </a:lnTo>
                  <a:lnTo>
                    <a:pt x="482" y="673"/>
                  </a:lnTo>
                  <a:lnTo>
                    <a:pt x="482" y="889"/>
                  </a:lnTo>
                  <a:cubicBezTo>
                    <a:pt x="482" y="899"/>
                    <a:pt x="477" y="908"/>
                    <a:pt x="468" y="912"/>
                  </a:cubicBezTo>
                  <a:cubicBezTo>
                    <a:pt x="459" y="915"/>
                    <a:pt x="448" y="913"/>
                    <a:pt x="441" y="906"/>
                  </a:cubicBezTo>
                  <a:lnTo>
                    <a:pt x="9" y="474"/>
                  </a:lnTo>
                  <a:close/>
                  <a:moveTo>
                    <a:pt x="475" y="872"/>
                  </a:moveTo>
                  <a:lnTo>
                    <a:pt x="434" y="889"/>
                  </a:lnTo>
                  <a:lnTo>
                    <a:pt x="434" y="673"/>
                  </a:lnTo>
                  <a:cubicBezTo>
                    <a:pt x="434" y="660"/>
                    <a:pt x="445" y="649"/>
                    <a:pt x="458" y="649"/>
                  </a:cubicBezTo>
                  <a:lnTo>
                    <a:pt x="938" y="649"/>
                  </a:lnTo>
                  <a:cubicBezTo>
                    <a:pt x="952" y="649"/>
                    <a:pt x="962" y="660"/>
                    <a:pt x="962" y="673"/>
                  </a:cubicBezTo>
                  <a:lnTo>
                    <a:pt x="962" y="889"/>
                  </a:lnTo>
                  <a:lnTo>
                    <a:pt x="921" y="872"/>
                  </a:lnTo>
                  <a:lnTo>
                    <a:pt x="1353" y="440"/>
                  </a:lnTo>
                  <a:lnTo>
                    <a:pt x="1353" y="474"/>
                  </a:lnTo>
                  <a:lnTo>
                    <a:pt x="921" y="42"/>
                  </a:lnTo>
                  <a:lnTo>
                    <a:pt x="962" y="25"/>
                  </a:lnTo>
                  <a:lnTo>
                    <a:pt x="962" y="241"/>
                  </a:lnTo>
                  <a:cubicBezTo>
                    <a:pt x="962" y="255"/>
                    <a:pt x="952" y="265"/>
                    <a:pt x="938" y="265"/>
                  </a:cubicBezTo>
                  <a:lnTo>
                    <a:pt x="458" y="265"/>
                  </a:lnTo>
                  <a:cubicBezTo>
                    <a:pt x="445" y="265"/>
                    <a:pt x="434" y="255"/>
                    <a:pt x="434" y="241"/>
                  </a:cubicBezTo>
                  <a:lnTo>
                    <a:pt x="434" y="25"/>
                  </a:lnTo>
                  <a:lnTo>
                    <a:pt x="475" y="42"/>
                  </a:lnTo>
                  <a:lnTo>
                    <a:pt x="43" y="474"/>
                  </a:lnTo>
                  <a:lnTo>
                    <a:pt x="43" y="440"/>
                  </a:lnTo>
                  <a:lnTo>
                    <a:pt x="475" y="872"/>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3" name="Rectangle 104"/>
            <p:cNvSpPr>
              <a:spLocks noChangeArrowheads="1"/>
            </p:cNvSpPr>
            <p:nvPr/>
          </p:nvSpPr>
          <p:spPr bwMode="auto">
            <a:xfrm>
              <a:off x="1824" y="2053"/>
              <a:ext cx="13" cy="377"/>
            </a:xfrm>
            <a:prstGeom prst="rect">
              <a:avLst/>
            </a:pr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4" name="Rectangle 105"/>
            <p:cNvSpPr>
              <a:spLocks noChangeArrowheads="1"/>
            </p:cNvSpPr>
            <p:nvPr/>
          </p:nvSpPr>
          <p:spPr bwMode="auto">
            <a:xfrm>
              <a:off x="1073" y="2421"/>
              <a:ext cx="762" cy="11"/>
            </a:xfrm>
            <a:prstGeom prst="rect">
              <a:avLst/>
            </a:pr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5" name="Freeform 106"/>
            <p:cNvSpPr>
              <a:spLocks noEditPoints="1"/>
            </p:cNvSpPr>
            <p:nvPr/>
          </p:nvSpPr>
          <p:spPr bwMode="auto">
            <a:xfrm>
              <a:off x="1039" y="2419"/>
              <a:ext cx="59" cy="76"/>
            </a:xfrm>
            <a:custGeom>
              <a:avLst/>
              <a:gdLst>
                <a:gd name="T0" fmla="*/ 270 w 445"/>
                <a:gd name="T1" fmla="*/ 0 h 657"/>
                <a:gd name="T2" fmla="*/ 270 w 445"/>
                <a:gd name="T3" fmla="*/ 561 h 657"/>
                <a:gd name="T4" fmla="*/ 174 w 445"/>
                <a:gd name="T5" fmla="*/ 561 h 657"/>
                <a:gd name="T6" fmla="*/ 174 w 445"/>
                <a:gd name="T7" fmla="*/ 0 h 657"/>
                <a:gd name="T8" fmla="*/ 270 w 445"/>
                <a:gd name="T9" fmla="*/ 0 h 657"/>
                <a:gd name="T10" fmla="*/ 432 w 445"/>
                <a:gd name="T11" fmla="*/ 298 h 657"/>
                <a:gd name="T12" fmla="*/ 222 w 445"/>
                <a:gd name="T13" fmla="*/ 657 h 657"/>
                <a:gd name="T14" fmla="*/ 13 w 445"/>
                <a:gd name="T15" fmla="*/ 298 h 657"/>
                <a:gd name="T16" fmla="*/ 30 w 445"/>
                <a:gd name="T17" fmla="*/ 232 h 657"/>
                <a:gd name="T18" fmla="*/ 96 w 445"/>
                <a:gd name="T19" fmla="*/ 249 h 657"/>
                <a:gd name="T20" fmla="*/ 264 w 445"/>
                <a:gd name="T21" fmla="*/ 537 h 657"/>
                <a:gd name="T22" fmla="*/ 181 w 445"/>
                <a:gd name="T23" fmla="*/ 537 h 657"/>
                <a:gd name="T24" fmla="*/ 349 w 445"/>
                <a:gd name="T25" fmla="*/ 249 h 657"/>
                <a:gd name="T26" fmla="*/ 415 w 445"/>
                <a:gd name="T27" fmla="*/ 232 h 657"/>
                <a:gd name="T28" fmla="*/ 432 w 445"/>
                <a:gd name="T29" fmla="*/ 29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5" h="657">
                  <a:moveTo>
                    <a:pt x="270" y="0"/>
                  </a:moveTo>
                  <a:lnTo>
                    <a:pt x="270" y="561"/>
                  </a:lnTo>
                  <a:lnTo>
                    <a:pt x="174" y="561"/>
                  </a:lnTo>
                  <a:lnTo>
                    <a:pt x="174" y="0"/>
                  </a:lnTo>
                  <a:lnTo>
                    <a:pt x="270" y="0"/>
                  </a:lnTo>
                  <a:close/>
                  <a:moveTo>
                    <a:pt x="432" y="298"/>
                  </a:moveTo>
                  <a:lnTo>
                    <a:pt x="222" y="657"/>
                  </a:lnTo>
                  <a:lnTo>
                    <a:pt x="13" y="298"/>
                  </a:lnTo>
                  <a:cubicBezTo>
                    <a:pt x="0" y="275"/>
                    <a:pt x="7" y="245"/>
                    <a:pt x="30" y="232"/>
                  </a:cubicBezTo>
                  <a:cubicBezTo>
                    <a:pt x="53" y="219"/>
                    <a:pt x="83" y="226"/>
                    <a:pt x="96" y="249"/>
                  </a:cubicBezTo>
                  <a:lnTo>
                    <a:pt x="264" y="537"/>
                  </a:lnTo>
                  <a:lnTo>
                    <a:pt x="181" y="537"/>
                  </a:lnTo>
                  <a:lnTo>
                    <a:pt x="349" y="249"/>
                  </a:lnTo>
                  <a:cubicBezTo>
                    <a:pt x="362" y="226"/>
                    <a:pt x="392" y="219"/>
                    <a:pt x="415" y="232"/>
                  </a:cubicBezTo>
                  <a:cubicBezTo>
                    <a:pt x="438" y="245"/>
                    <a:pt x="445" y="275"/>
                    <a:pt x="432" y="298"/>
                  </a:cubicBez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6" name="Freeform 107"/>
            <p:cNvSpPr>
              <a:spLocks/>
            </p:cNvSpPr>
            <p:nvPr/>
          </p:nvSpPr>
          <p:spPr bwMode="auto">
            <a:xfrm>
              <a:off x="1367" y="3391"/>
              <a:ext cx="915" cy="75"/>
            </a:xfrm>
            <a:custGeom>
              <a:avLst/>
              <a:gdLst>
                <a:gd name="T0" fmla="*/ 915 w 915"/>
                <a:gd name="T1" fmla="*/ 0 h 75"/>
                <a:gd name="T2" fmla="*/ 457 w 915"/>
                <a:gd name="T3" fmla="*/ 75 h 75"/>
                <a:gd name="T4" fmla="*/ 0 w 915"/>
                <a:gd name="T5" fmla="*/ 0 h 75"/>
                <a:gd name="T6" fmla="*/ 915 w 915"/>
                <a:gd name="T7" fmla="*/ 0 h 75"/>
              </a:gdLst>
              <a:ahLst/>
              <a:cxnLst>
                <a:cxn ang="0">
                  <a:pos x="T0" y="T1"/>
                </a:cxn>
                <a:cxn ang="0">
                  <a:pos x="T2" y="T3"/>
                </a:cxn>
                <a:cxn ang="0">
                  <a:pos x="T4" y="T5"/>
                </a:cxn>
                <a:cxn ang="0">
                  <a:pos x="T6" y="T7"/>
                </a:cxn>
              </a:cxnLst>
              <a:rect l="0" t="0" r="r" b="b"/>
              <a:pathLst>
                <a:path w="915" h="75">
                  <a:moveTo>
                    <a:pt x="915" y="0"/>
                  </a:moveTo>
                  <a:lnTo>
                    <a:pt x="457" y="75"/>
                  </a:lnTo>
                  <a:lnTo>
                    <a:pt x="0" y="0"/>
                  </a:lnTo>
                  <a:lnTo>
                    <a:pt x="915" y="0"/>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7" name="Freeform 108"/>
            <p:cNvSpPr>
              <a:spLocks noEditPoints="1"/>
            </p:cNvSpPr>
            <p:nvPr/>
          </p:nvSpPr>
          <p:spPr bwMode="auto">
            <a:xfrm>
              <a:off x="1364" y="3389"/>
              <a:ext cx="921" cy="80"/>
            </a:xfrm>
            <a:custGeom>
              <a:avLst/>
              <a:gdLst>
                <a:gd name="T0" fmla="*/ 6857 w 6883"/>
                <a:gd name="T1" fmla="*/ 0 h 689"/>
                <a:gd name="T2" fmla="*/ 6881 w 6883"/>
                <a:gd name="T3" fmla="*/ 22 h 689"/>
                <a:gd name="T4" fmla="*/ 6862 w 6883"/>
                <a:gd name="T5" fmla="*/ 48 h 689"/>
                <a:gd name="T6" fmla="*/ 3446 w 6883"/>
                <a:gd name="T7" fmla="*/ 688 h 689"/>
                <a:gd name="T8" fmla="*/ 3437 w 6883"/>
                <a:gd name="T9" fmla="*/ 688 h 689"/>
                <a:gd name="T10" fmla="*/ 21 w 6883"/>
                <a:gd name="T11" fmla="*/ 48 h 689"/>
                <a:gd name="T12" fmla="*/ 2 w 6883"/>
                <a:gd name="T13" fmla="*/ 22 h 689"/>
                <a:gd name="T14" fmla="*/ 25 w 6883"/>
                <a:gd name="T15" fmla="*/ 0 h 689"/>
                <a:gd name="T16" fmla="*/ 6857 w 6883"/>
                <a:gd name="T17" fmla="*/ 0 h 689"/>
                <a:gd name="T18" fmla="*/ 25 w 6883"/>
                <a:gd name="T19" fmla="*/ 48 h 689"/>
                <a:gd name="T20" fmla="*/ 30 w 6883"/>
                <a:gd name="T21" fmla="*/ 1 h 689"/>
                <a:gd name="T22" fmla="*/ 3446 w 6883"/>
                <a:gd name="T23" fmla="*/ 641 h 689"/>
                <a:gd name="T24" fmla="*/ 3437 w 6883"/>
                <a:gd name="T25" fmla="*/ 641 h 689"/>
                <a:gd name="T26" fmla="*/ 6853 w 6883"/>
                <a:gd name="T27" fmla="*/ 1 h 689"/>
                <a:gd name="T28" fmla="*/ 6857 w 6883"/>
                <a:gd name="T29" fmla="*/ 48 h 689"/>
                <a:gd name="T30" fmla="*/ 25 w 6883"/>
                <a:gd name="T31" fmla="*/ 48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83" h="689">
                  <a:moveTo>
                    <a:pt x="6857" y="0"/>
                  </a:moveTo>
                  <a:cubicBezTo>
                    <a:pt x="6870" y="0"/>
                    <a:pt x="6880" y="10"/>
                    <a:pt x="6881" y="22"/>
                  </a:cubicBezTo>
                  <a:cubicBezTo>
                    <a:pt x="6883" y="35"/>
                    <a:pt x="6874" y="46"/>
                    <a:pt x="6862" y="48"/>
                  </a:cubicBezTo>
                  <a:lnTo>
                    <a:pt x="3446" y="688"/>
                  </a:lnTo>
                  <a:cubicBezTo>
                    <a:pt x="3443" y="689"/>
                    <a:pt x="3440" y="689"/>
                    <a:pt x="3437" y="688"/>
                  </a:cubicBezTo>
                  <a:lnTo>
                    <a:pt x="21" y="48"/>
                  </a:lnTo>
                  <a:cubicBezTo>
                    <a:pt x="9" y="46"/>
                    <a:pt x="0" y="35"/>
                    <a:pt x="2" y="22"/>
                  </a:cubicBezTo>
                  <a:cubicBezTo>
                    <a:pt x="3" y="10"/>
                    <a:pt x="13" y="0"/>
                    <a:pt x="25" y="0"/>
                  </a:cubicBezTo>
                  <a:lnTo>
                    <a:pt x="6857" y="0"/>
                  </a:lnTo>
                  <a:close/>
                  <a:moveTo>
                    <a:pt x="25" y="48"/>
                  </a:moveTo>
                  <a:lnTo>
                    <a:pt x="30" y="1"/>
                  </a:lnTo>
                  <a:lnTo>
                    <a:pt x="3446" y="641"/>
                  </a:lnTo>
                  <a:lnTo>
                    <a:pt x="3437" y="641"/>
                  </a:lnTo>
                  <a:lnTo>
                    <a:pt x="6853" y="1"/>
                  </a:lnTo>
                  <a:lnTo>
                    <a:pt x="6857" y="48"/>
                  </a:lnTo>
                  <a:lnTo>
                    <a:pt x="25" y="48"/>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8" name="Freeform 109"/>
            <p:cNvSpPr>
              <a:spLocks/>
            </p:cNvSpPr>
            <p:nvPr/>
          </p:nvSpPr>
          <p:spPr bwMode="auto">
            <a:xfrm>
              <a:off x="1759" y="2918"/>
              <a:ext cx="158" cy="100"/>
            </a:xfrm>
            <a:custGeom>
              <a:avLst/>
              <a:gdLst>
                <a:gd name="T0" fmla="*/ 0 w 158"/>
                <a:gd name="T1" fmla="*/ 25 h 100"/>
                <a:gd name="T2" fmla="*/ 101 w 158"/>
                <a:gd name="T3" fmla="*/ 25 h 100"/>
                <a:gd name="T4" fmla="*/ 101 w 158"/>
                <a:gd name="T5" fmla="*/ 0 h 100"/>
                <a:gd name="T6" fmla="*/ 158 w 158"/>
                <a:gd name="T7" fmla="*/ 50 h 100"/>
                <a:gd name="T8" fmla="*/ 101 w 158"/>
                <a:gd name="T9" fmla="*/ 100 h 100"/>
                <a:gd name="T10" fmla="*/ 101 w 158"/>
                <a:gd name="T11" fmla="*/ 75 h 100"/>
                <a:gd name="T12" fmla="*/ 0 w 158"/>
                <a:gd name="T13" fmla="*/ 75 h 100"/>
                <a:gd name="T14" fmla="*/ 0 w 158"/>
                <a:gd name="T15" fmla="*/ 25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00">
                  <a:moveTo>
                    <a:pt x="0" y="25"/>
                  </a:moveTo>
                  <a:lnTo>
                    <a:pt x="101" y="25"/>
                  </a:lnTo>
                  <a:lnTo>
                    <a:pt x="101" y="0"/>
                  </a:lnTo>
                  <a:lnTo>
                    <a:pt x="158" y="50"/>
                  </a:lnTo>
                  <a:lnTo>
                    <a:pt x="101" y="100"/>
                  </a:lnTo>
                  <a:lnTo>
                    <a:pt x="101" y="75"/>
                  </a:lnTo>
                  <a:lnTo>
                    <a:pt x="0" y="75"/>
                  </a:lnTo>
                  <a:lnTo>
                    <a:pt x="0" y="25"/>
                  </a:lnTo>
                  <a:close/>
                </a:path>
              </a:pathLst>
            </a:custGeom>
            <a:solidFill>
              <a:srgbClr val="FFCC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09" name="Freeform 110"/>
            <p:cNvSpPr>
              <a:spLocks noEditPoints="1"/>
            </p:cNvSpPr>
            <p:nvPr/>
          </p:nvSpPr>
          <p:spPr bwMode="auto">
            <a:xfrm>
              <a:off x="1756" y="2911"/>
              <a:ext cx="166" cy="114"/>
            </a:xfrm>
            <a:custGeom>
              <a:avLst/>
              <a:gdLst>
                <a:gd name="T0" fmla="*/ 0 w 166"/>
                <a:gd name="T1" fmla="*/ 29 h 114"/>
                <a:gd name="T2" fmla="*/ 104 w 166"/>
                <a:gd name="T3" fmla="*/ 29 h 114"/>
                <a:gd name="T4" fmla="*/ 100 w 166"/>
                <a:gd name="T5" fmla="*/ 32 h 114"/>
                <a:gd name="T6" fmla="*/ 100 w 166"/>
                <a:gd name="T7" fmla="*/ 0 h 114"/>
                <a:gd name="T8" fmla="*/ 166 w 166"/>
                <a:gd name="T9" fmla="*/ 57 h 114"/>
                <a:gd name="T10" fmla="*/ 100 w 166"/>
                <a:gd name="T11" fmla="*/ 114 h 114"/>
                <a:gd name="T12" fmla="*/ 100 w 166"/>
                <a:gd name="T13" fmla="*/ 82 h 114"/>
                <a:gd name="T14" fmla="*/ 104 w 166"/>
                <a:gd name="T15" fmla="*/ 85 h 114"/>
                <a:gd name="T16" fmla="*/ 0 w 166"/>
                <a:gd name="T17" fmla="*/ 85 h 114"/>
                <a:gd name="T18" fmla="*/ 0 w 166"/>
                <a:gd name="T19" fmla="*/ 29 h 114"/>
                <a:gd name="T20" fmla="*/ 6 w 166"/>
                <a:gd name="T21" fmla="*/ 82 h 114"/>
                <a:gd name="T22" fmla="*/ 3 w 166"/>
                <a:gd name="T23" fmla="*/ 79 h 114"/>
                <a:gd name="T24" fmla="*/ 107 w 166"/>
                <a:gd name="T25" fmla="*/ 79 h 114"/>
                <a:gd name="T26" fmla="*/ 107 w 166"/>
                <a:gd name="T27" fmla="*/ 107 h 114"/>
                <a:gd name="T28" fmla="*/ 101 w 166"/>
                <a:gd name="T29" fmla="*/ 105 h 114"/>
                <a:gd name="T30" fmla="*/ 159 w 166"/>
                <a:gd name="T31" fmla="*/ 55 h 114"/>
                <a:gd name="T32" fmla="*/ 159 w 166"/>
                <a:gd name="T33" fmla="*/ 59 h 114"/>
                <a:gd name="T34" fmla="*/ 101 w 166"/>
                <a:gd name="T35" fmla="*/ 9 h 114"/>
                <a:gd name="T36" fmla="*/ 107 w 166"/>
                <a:gd name="T37" fmla="*/ 7 h 114"/>
                <a:gd name="T38" fmla="*/ 107 w 166"/>
                <a:gd name="T39" fmla="*/ 35 h 114"/>
                <a:gd name="T40" fmla="*/ 3 w 166"/>
                <a:gd name="T41" fmla="*/ 35 h 114"/>
                <a:gd name="T42" fmla="*/ 6 w 166"/>
                <a:gd name="T43" fmla="*/ 32 h 114"/>
                <a:gd name="T44" fmla="*/ 6 w 166"/>
                <a:gd name="T45"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 h="114">
                  <a:moveTo>
                    <a:pt x="0" y="29"/>
                  </a:moveTo>
                  <a:lnTo>
                    <a:pt x="104" y="29"/>
                  </a:lnTo>
                  <a:lnTo>
                    <a:pt x="100" y="32"/>
                  </a:lnTo>
                  <a:lnTo>
                    <a:pt x="100" y="0"/>
                  </a:lnTo>
                  <a:lnTo>
                    <a:pt x="166" y="57"/>
                  </a:lnTo>
                  <a:lnTo>
                    <a:pt x="100" y="114"/>
                  </a:lnTo>
                  <a:lnTo>
                    <a:pt x="100" y="82"/>
                  </a:lnTo>
                  <a:lnTo>
                    <a:pt x="104" y="85"/>
                  </a:lnTo>
                  <a:lnTo>
                    <a:pt x="0" y="85"/>
                  </a:lnTo>
                  <a:lnTo>
                    <a:pt x="0" y="29"/>
                  </a:lnTo>
                  <a:close/>
                  <a:moveTo>
                    <a:pt x="6" y="82"/>
                  </a:moveTo>
                  <a:lnTo>
                    <a:pt x="3" y="79"/>
                  </a:lnTo>
                  <a:lnTo>
                    <a:pt x="107" y="79"/>
                  </a:lnTo>
                  <a:lnTo>
                    <a:pt x="107" y="107"/>
                  </a:lnTo>
                  <a:lnTo>
                    <a:pt x="101" y="105"/>
                  </a:lnTo>
                  <a:lnTo>
                    <a:pt x="159" y="55"/>
                  </a:lnTo>
                  <a:lnTo>
                    <a:pt x="159" y="59"/>
                  </a:lnTo>
                  <a:lnTo>
                    <a:pt x="101" y="9"/>
                  </a:lnTo>
                  <a:lnTo>
                    <a:pt x="107" y="7"/>
                  </a:lnTo>
                  <a:lnTo>
                    <a:pt x="107" y="35"/>
                  </a:lnTo>
                  <a:lnTo>
                    <a:pt x="3" y="35"/>
                  </a:lnTo>
                  <a:lnTo>
                    <a:pt x="6" y="32"/>
                  </a:lnTo>
                  <a:lnTo>
                    <a:pt x="6" y="82"/>
                  </a:lnTo>
                  <a:close/>
                </a:path>
              </a:pathLst>
            </a:custGeom>
            <a:solidFill>
              <a:srgbClr val="FFCC66"/>
            </a:solidFill>
            <a:ln w="0" cap="flat">
              <a:solidFill>
                <a:srgbClr val="FFCC66"/>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grpSp>
      <p:sp>
        <p:nvSpPr>
          <p:cNvPr id="110" name="角丸四角形吹き出し 109"/>
          <p:cNvSpPr/>
          <p:nvPr/>
        </p:nvSpPr>
        <p:spPr>
          <a:xfrm>
            <a:off x="6825209" y="44629"/>
            <a:ext cx="3054064" cy="288028"/>
          </a:xfrm>
          <a:prstGeom prst="wedgeRoundRectCallout">
            <a:avLst>
              <a:gd name="adj1" fmla="val -32083"/>
              <a:gd name="adj2" fmla="val -5072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P30~32</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65</a:t>
            </a:fld>
            <a:endParaRPr kumimoji="1" lang="ja-JP" altLang="en-US" sz="2000" dirty="0">
              <a:solidFill>
                <a:schemeClr val="tx1"/>
              </a:solidFill>
            </a:endParaRPr>
          </a:p>
        </p:txBody>
      </p:sp>
    </p:spTree>
    <p:extLst>
      <p:ext uri="{BB962C8B-B14F-4D97-AF65-F5344CB8AC3E}">
        <p14:creationId xmlns:p14="http://schemas.microsoft.com/office/powerpoint/2010/main" val="26582910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＜前提＞</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関東地方の地域医療支援病院、一般病床</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340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床、一般病棟入院基本料７対１</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常勤職員</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400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名（医師</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45</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名、看護師</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名）、非常勤職員</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名、</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地域性もあり医師の確保が非常に難しい</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出産・育児休業明けの女性医師は常勤勤務が難しい</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看護師、コメディカルの確保は、医師に比較すると容易</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＜医師不足に対する取組が急務であることから、院内に対策チ－ムを設置＞</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院内に対策チ－ムを設置しますので、具体的にメンバ－構成をイメ－ジ</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なぜその人が必要かを考えながら、メンバ－を決める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（組織はご自由に想定していただいて結構です）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66</a:t>
            </a:fld>
            <a:endParaRPr lang="ja-JP" altLang="en-US">
              <a:solidFill>
                <a:prstClr val="black">
                  <a:tint val="75000"/>
                </a:prstClr>
              </a:solidFill>
            </a:endParaRPr>
          </a:p>
        </p:txBody>
      </p:sp>
      <p:sp>
        <p:nvSpPr>
          <p:cNvPr id="7" name="左中かっこ 6"/>
          <p:cNvSpPr/>
          <p:nvPr/>
        </p:nvSpPr>
        <p:spPr>
          <a:xfrm>
            <a:off x="1064568" y="5013176"/>
            <a:ext cx="576064" cy="1512168"/>
          </a:xfrm>
          <a:prstGeom prst="leftBrace">
            <a:avLst>
              <a:gd name="adj1" fmla="val 4623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正方形/長方形 7"/>
          <p:cNvSpPr/>
          <p:nvPr/>
        </p:nvSpPr>
        <p:spPr>
          <a:xfrm>
            <a:off x="560512" y="692696"/>
            <a:ext cx="8280920" cy="646331"/>
          </a:xfrm>
          <a:prstGeom prst="rect">
            <a:avLst/>
          </a:prstGeom>
        </p:spPr>
        <p:txBody>
          <a:bodyPr wrap="square">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下記の仮想病院の責任者の立場で、各グループで議論していただき、お手元の「現状分析・対策立案シート」を埋めてみましょう。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＜勤務環境の現状＞</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Ａ、Ｂ、Ｃ医師の労働時間が</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協定届の特別条項の上限を上回ってしまった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時間超）</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医師の事務作業にとられる時間が総労働時間の３割程度</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夜間の救急対応をする医師が限られている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専門科以外の急患対応を不安に感じている医師がいる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間もなく育児休業が終了する女性医師がいるが、常勤勤務は難しそう</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医師の当直明けは通常業務がある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術後の患者の容体を気にして、終業時間後も院内に残っている医師がいる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診療科によって労働時間にばらつきがある（一部の医師は定時で帰る）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一部の医師が疲弊している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88640"/>
            <a:ext cx="5483790" cy="43204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16496" y="620688"/>
            <a:ext cx="900100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、各グループで議論していただき、お手元の「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67</a:t>
            </a:fld>
            <a:endParaRPr kumimoji="1" lang="ja-JP" altLang="en-US" sz="1600" dirty="0"/>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68</a:t>
            </a:fld>
            <a:endParaRPr lang="ja-JP" altLang="en-US">
              <a:solidFill>
                <a:prstClr val="black">
                  <a:tint val="75000"/>
                </a:prstClr>
              </a:solidFill>
            </a:endParaRPr>
          </a:p>
        </p:txBody>
      </p:sp>
      <p:pic>
        <p:nvPicPr>
          <p:cNvPr id="4099" name="Picture 3"/>
          <p:cNvPicPr>
            <a:picLocks noChangeAspect="1" noChangeArrowheads="1"/>
          </p:cNvPicPr>
          <p:nvPr/>
        </p:nvPicPr>
        <p:blipFill>
          <a:blip r:embed="rId2" cstate="print"/>
          <a:srcRect/>
          <a:stretch>
            <a:fillRect/>
          </a:stretch>
        </p:blipFill>
        <p:spPr bwMode="auto">
          <a:xfrm>
            <a:off x="-1167680" y="-1467544"/>
            <a:ext cx="12192000" cy="975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8547" y="-243408"/>
            <a:ext cx="8547587" cy="1143000"/>
          </a:xfrm>
        </p:spPr>
        <p:txBody>
          <a:bodyPr>
            <a:normAutofit/>
          </a:bodyPr>
          <a:lstStyle/>
          <a:p>
            <a:pPr algn="ctr"/>
            <a:r>
              <a:rPr kumimoji="1" lang="ja-JP" altLang="en-US" sz="2000" b="1" dirty="0" smtClean="0"/>
              <a:t>看護職員として退職経験のある者の退職理由</a:t>
            </a:r>
            <a:endParaRPr kumimoji="1" lang="ja-JP" altLang="en-US" sz="2000" b="1" dirty="0"/>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2918301211"/>
              </p:ext>
            </p:extLst>
          </p:nvPr>
        </p:nvGraphicFramePr>
        <p:xfrm>
          <a:off x="662530" y="916469"/>
          <a:ext cx="8580953" cy="5320843"/>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560512" y="574852"/>
            <a:ext cx="8682964" cy="646331"/>
          </a:xfrm>
          <a:prstGeom prst="rect">
            <a:avLst/>
          </a:prstGeom>
          <a:noFill/>
          <a:ln>
            <a:solidFill>
              <a:schemeClr val="tx1"/>
            </a:solidFill>
            <a:prstDash val="dash"/>
          </a:ln>
        </p:spPr>
        <p:txBody>
          <a:bodyPr wrap="square" rtlCol="0">
            <a:spAutoFit/>
          </a:bodyPr>
          <a:lstStyle/>
          <a:p>
            <a:r>
              <a:rPr lang="ja-JP" altLang="en-US" dirty="0" smtClean="0">
                <a:solidFill>
                  <a:prstClr val="black"/>
                </a:solidFill>
                <a:latin typeface="ＭＳ Ｐゴシック"/>
                <a:cs typeface="メイリオ" panose="020B0604030504040204" pitchFamily="50" charset="-128"/>
              </a:rPr>
              <a:t>出産・育児のため（</a:t>
            </a:r>
            <a:r>
              <a:rPr lang="en-US" altLang="ja-JP" dirty="0" smtClean="0">
                <a:solidFill>
                  <a:prstClr val="black"/>
                </a:solidFill>
                <a:latin typeface="ＭＳ Ｐゴシック"/>
                <a:cs typeface="メイリオ" panose="020B0604030504040204" pitchFamily="50" charset="-128"/>
              </a:rPr>
              <a:t>22.1%</a:t>
            </a:r>
            <a:r>
              <a:rPr lang="ja-JP" altLang="en-US" dirty="0" smtClean="0">
                <a:solidFill>
                  <a:prstClr val="black"/>
                </a:solidFill>
                <a:latin typeface="ＭＳ Ｐゴシック"/>
                <a:cs typeface="メイリオ" panose="020B0604030504040204" pitchFamily="50" charset="-128"/>
              </a:rPr>
              <a:t>）が最も多く、結婚のため（</a:t>
            </a:r>
            <a:r>
              <a:rPr lang="en-US" altLang="ja-JP" dirty="0" smtClean="0">
                <a:solidFill>
                  <a:prstClr val="black"/>
                </a:solidFill>
                <a:latin typeface="ＭＳ Ｐゴシック"/>
                <a:cs typeface="メイリオ" panose="020B0604030504040204" pitchFamily="50" charset="-128"/>
              </a:rPr>
              <a:t>17.7%</a:t>
            </a:r>
            <a:r>
              <a:rPr lang="ja-JP" altLang="en-US" dirty="0" smtClean="0">
                <a:solidFill>
                  <a:prstClr val="black"/>
                </a:solidFill>
                <a:latin typeface="ＭＳ Ｐゴシック"/>
                <a:cs typeface="メイリオ" panose="020B0604030504040204" pitchFamily="50" charset="-128"/>
              </a:rPr>
              <a:t>）、他施設への興味（</a:t>
            </a:r>
            <a:r>
              <a:rPr lang="en-US" altLang="ja-JP" dirty="0" smtClean="0">
                <a:solidFill>
                  <a:prstClr val="black"/>
                </a:solidFill>
                <a:latin typeface="ＭＳ Ｐゴシック"/>
                <a:cs typeface="メイリオ" panose="020B0604030504040204" pitchFamily="50" charset="-128"/>
              </a:rPr>
              <a:t>15.1%</a:t>
            </a:r>
            <a:r>
              <a:rPr lang="ja-JP" altLang="en-US" dirty="0" smtClean="0">
                <a:solidFill>
                  <a:prstClr val="black"/>
                </a:solidFill>
                <a:latin typeface="ＭＳ Ｐゴシック"/>
                <a:cs typeface="メイリオ" panose="020B0604030504040204" pitchFamily="50" charset="-128"/>
              </a:rPr>
              <a:t>）など。勤務環境改善で解決できる可能性がある退職理由も多い。</a:t>
            </a:r>
            <a:endParaRPr lang="ja-JP" altLang="en-US" dirty="0">
              <a:solidFill>
                <a:prstClr val="black"/>
              </a:solidFill>
              <a:latin typeface="ＭＳ Ｐゴシック"/>
              <a:cs typeface="メイリオ" panose="020B0604030504040204" pitchFamily="50" charset="-128"/>
            </a:endParaRPr>
          </a:p>
        </p:txBody>
      </p:sp>
      <p:sp>
        <p:nvSpPr>
          <p:cNvPr id="6" name="テキスト ボックス 5"/>
          <p:cNvSpPr txBox="1"/>
          <p:nvPr/>
        </p:nvSpPr>
        <p:spPr>
          <a:xfrm>
            <a:off x="8959546" y="6031414"/>
            <a:ext cx="624069"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smtClean="0">
                <a:solidFill>
                  <a:prstClr val="black"/>
                </a:solidFill>
              </a:rPr>
              <a:t>（％）</a:t>
            </a:r>
            <a:endParaRPr lang="ja-JP" altLang="en-US" sz="1000" dirty="0">
              <a:solidFill>
                <a:prstClr val="black"/>
              </a:solidFill>
            </a:endParaRPr>
          </a:p>
        </p:txBody>
      </p:sp>
      <p:sp>
        <p:nvSpPr>
          <p:cNvPr id="8" name="正方形/長方形 7"/>
          <p:cNvSpPr/>
          <p:nvPr/>
        </p:nvSpPr>
        <p:spPr>
          <a:xfrm>
            <a:off x="5343050" y="6277567"/>
            <a:ext cx="3900433" cy="3600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solidFill>
                  <a:prstClr val="black"/>
                </a:solidFill>
              </a:rPr>
              <a:t>厚生労働省医政局看護課調</a:t>
            </a:r>
            <a:endParaRPr lang="en-US" altLang="ja-JP" sz="1200" dirty="0" smtClean="0">
              <a:solidFill>
                <a:prstClr val="black"/>
              </a:solidFill>
            </a:endParaRPr>
          </a:p>
          <a:p>
            <a:pPr algn="ctr"/>
            <a:r>
              <a:rPr lang="ja-JP" altLang="en-US" sz="1200" dirty="0" smtClean="0">
                <a:solidFill>
                  <a:prstClr val="black"/>
                </a:solidFill>
              </a:rPr>
              <a:t>看護職員就業状況等実態調査結果（平成２２年度）</a:t>
            </a:r>
            <a:endParaRPr lang="ja-JP" altLang="en-US" sz="1200" dirty="0">
              <a:solidFill>
                <a:prstClr val="black"/>
              </a:solidFill>
            </a:endParaRPr>
          </a:p>
        </p:txBody>
      </p:sp>
      <p:sp>
        <p:nvSpPr>
          <p:cNvPr id="1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6</a:t>
            </a:fld>
            <a:endParaRPr kumimoji="1" lang="ja-JP" altLang="en-US" sz="2000" dirty="0">
              <a:solidFill>
                <a:schemeClr val="tx1"/>
              </a:solidFill>
            </a:endParaRPr>
          </a:p>
        </p:txBody>
      </p:sp>
    </p:spTree>
    <p:extLst>
      <p:ext uri="{BB962C8B-B14F-4D97-AF65-F5344CB8AC3E}">
        <p14:creationId xmlns:p14="http://schemas.microsoft.com/office/powerpoint/2010/main" val="3006582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＜１年後の勤務環境改善目標＞又は＜３年後の勤務環境改善目標＞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この状況を１年後にどうしたいかをイメ－ジ</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この状況を３年後にどうしたいかをイメ－ジ</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88640"/>
            <a:ext cx="5483790" cy="43204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16496" y="620688"/>
            <a:ext cx="900100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、各グループで議論していただき、お手元の「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69</a:t>
            </a:fld>
            <a:endParaRPr kumimoji="1" lang="ja-JP" altLang="en-US" sz="1600" dirty="0"/>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＜課題（目標と現状のギャップ）は何か＞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＜課題が生じている原因は何か＞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16496" y="620688"/>
            <a:ext cx="900100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、各グループで議論していただき、お手元の「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70</a:t>
            </a:fld>
            <a:endParaRPr kumimoji="1" lang="ja-JP" altLang="en-US" sz="1600" dirty="0"/>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268760"/>
            <a:ext cx="9166765" cy="5385281"/>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＜課題解決策＞</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416496" y="620688"/>
            <a:ext cx="9001000" cy="646331"/>
          </a:xfrm>
          <a:prstGeom prst="rect">
            <a:avLst/>
          </a:prstGeom>
          <a:noFill/>
        </p:spPr>
        <p:txBody>
          <a:bodyPr wrap="square" rtlCol="0">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　下記の仮想病院の責任者の立場</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、各グループで議論していただき、お手元の「</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現状分析・対策立案シート</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」を埋めてみましょう。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71</a:t>
            </a:fld>
            <a:endParaRPr kumimoji="1" lang="ja-JP" altLang="en-US" sz="1600" dirty="0"/>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344488" y="980728"/>
            <a:ext cx="9166765" cy="5673313"/>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＜例：勤務環境改善目標＞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（１年後）</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Ａ、Ｂ、Ｃ医師の時間外労働を</a:t>
            </a:r>
            <a:r>
              <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時間以内に抑える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医師事務作業に係る時間を１割程度にする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夜間の救急対応をする医師を増員する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当直明けはフリ－にする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（３年後）</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診療科間の労働時間のばらつきをできるだけ減らす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短時間正職員の女性医師を活用する仕組みを作る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188640"/>
            <a:ext cx="5483790" cy="432048"/>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72</a:t>
            </a:fld>
            <a:endParaRPr kumimoji="1" lang="ja-JP" altLang="en-US" sz="1600" dirty="0"/>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1052736"/>
            <a:ext cx="9166765" cy="5601305"/>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＜例：課題（目標と現状のギャップ）＞</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時間外労働を減らす分を補う医師が十分でない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医師事務作業補助者のスキルが不十分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救急対応できる医師数、スキルが不十分</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＜例：課題が生じている原因＞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医師の労働時間管理がきちんとなされていなかった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医師事務作業補助者等の補助職育成の意識が低かった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短時間正職員としての女性医師を活用する考えがなかった</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　</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3" name="スライド番号プレースホルダー 2"/>
          <p:cNvSpPr>
            <a:spLocks noGrp="1"/>
          </p:cNvSpPr>
          <p:nvPr>
            <p:ph type="sldNum" sz="quarter" idx="12"/>
          </p:nvPr>
        </p:nvSpPr>
        <p:spPr>
          <a:xfrm>
            <a:off x="7596052" y="6471478"/>
            <a:ext cx="2311400" cy="365125"/>
          </a:xfrm>
        </p:spPr>
        <p:txBody>
          <a:bodyPr/>
          <a:lstStyle/>
          <a:p>
            <a:fld id="{873C0A70-B13F-4947-A920-ECA22281B0DF}" type="slidenum">
              <a:rPr kumimoji="1" lang="ja-JP" altLang="en-US" sz="1600" smtClean="0"/>
              <a:pPr/>
              <a:t>73</a:t>
            </a:fld>
            <a:endParaRPr kumimoji="1" lang="ja-JP" altLang="en-US" sz="1600" dirty="0"/>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メモ 3"/>
          <p:cNvSpPr/>
          <p:nvPr/>
        </p:nvSpPr>
        <p:spPr>
          <a:xfrm>
            <a:off x="272480" y="980728"/>
            <a:ext cx="9166765" cy="5673313"/>
          </a:xfrm>
          <a:prstGeom prst="foldedCorner">
            <a:avLst>
              <a:gd name="adj" fmla="val 672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＜例：問題解決策＞</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全職種に対し、委譲可能な業務を分析する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医師事務作業補助者やコメディカルを活用し、医師が本来業務に専念できる環境づくりを目指す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医師事務作業補助者等の質の向上のための育成（研修）計画を立てる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医師の勤務時間の見直し（勤務と勤務の間の休憩時間の確保、夜勤明けに勤務を入れない工夫）</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育休明けの女性医師が勤務継続できる環境整備（院内保育の充実、短時間勤務正職員制度の導入）を整える</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総合診療医の育成により、夜間救急対応ができる医師を増やす</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夜間救急対応について手当の支給</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buFont typeface="Arial" pitchFamily="34" charset="0"/>
              <a:buChar char="•"/>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メンタルヘルス相談窓口の設置</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2600"/>
              </a:lnSpc>
            </a:pPr>
            <a:endParaRPr kumimoji="1"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メモ 4"/>
          <p:cNvSpPr/>
          <p:nvPr/>
        </p:nvSpPr>
        <p:spPr>
          <a:xfrm>
            <a:off x="272480" y="260648"/>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74</a:t>
            </a:fld>
            <a:endParaRPr lang="ja-JP" altLang="en-US">
              <a:solidFill>
                <a:prstClr val="black">
                  <a:tint val="75000"/>
                </a:prstClr>
              </a:solidFill>
            </a:endParaRPr>
          </a:p>
        </p:txBody>
      </p:sp>
    </p:spTree>
    <p:extLst>
      <p:ext uri="{BB962C8B-B14F-4D97-AF65-F5344CB8AC3E}">
        <p14:creationId xmlns:p14="http://schemas.microsoft.com/office/powerpoint/2010/main" val="42648674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4593" y="620688"/>
            <a:ext cx="9739399" cy="6095422"/>
          </a:xfrm>
          <a:prstGeom prst="roundRect">
            <a:avLst>
              <a:gd name="adj" fmla="val 517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メモ 2"/>
          <p:cNvSpPr/>
          <p:nvPr/>
        </p:nvSpPr>
        <p:spPr>
          <a:xfrm>
            <a:off x="261298" y="195926"/>
            <a:ext cx="7211982" cy="496771"/>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想定される「改善」領域とその例示</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4" name="メモ 3"/>
          <p:cNvSpPr/>
          <p:nvPr/>
        </p:nvSpPr>
        <p:spPr>
          <a:xfrm>
            <a:off x="222081" y="836712"/>
            <a:ext cx="9483447" cy="1890722"/>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■働き方・休み方の改善</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a:solidFill>
                <a:prstClr val="black"/>
              </a:solidFill>
              <a:latin typeface="メイリオ" pitchFamily="50" charset="-128"/>
              <a:ea typeface="メイリオ" pitchFamily="50" charset="-128"/>
              <a:cs typeface="メイリオ" pitchFamily="50" charset="-128"/>
            </a:endParaRPr>
          </a:p>
          <a:p>
            <a:r>
              <a:rPr lang="en-US" altLang="ja-JP" sz="1400" dirty="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労働時間管理</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　　　　　　　　　　　　　　　　　</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勤務医の負担軽減</a:t>
            </a:r>
            <a:r>
              <a:rPr lang="en-US" altLang="ja-JP" sz="1400" dirty="0" smtClean="0">
                <a:solidFill>
                  <a:prstClr val="black"/>
                </a:solidFill>
                <a:latin typeface="メイリオ" pitchFamily="50" charset="-128"/>
                <a:ea typeface="メイリオ" pitchFamily="50" charset="-128"/>
                <a:cs typeface="メイリオ" pitchFamily="50" charset="-128"/>
              </a:rPr>
              <a:t>】</a:t>
            </a:r>
          </a:p>
          <a:p>
            <a:r>
              <a:rPr lang="ja-JP" altLang="en-US" sz="1400" dirty="0" smtClean="0">
                <a:solidFill>
                  <a:prstClr val="black"/>
                </a:solidFill>
                <a:latin typeface="メイリオ" pitchFamily="50" charset="-128"/>
                <a:ea typeface="メイリオ" pitchFamily="50" charset="-128"/>
                <a:cs typeface="メイリオ" pitchFamily="50" charset="-128"/>
              </a:rPr>
              <a:t>・時間外労働の削減、１回あたりの最長勤務時間の削減　・多様な勤務形態の活用、勤務シフトの工夫 </a:t>
            </a:r>
            <a:endParaRPr lang="en-US" altLang="ja-JP" sz="1400" dirty="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・年次有給休暇をはじめとする休暇の取得促進　　　　　・院内でのチーム医療、他職種との連携　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・夜勤負担軽減策（夜勤明けの早帰り等）　　　　　　</a:t>
            </a:r>
            <a:r>
              <a:rPr lang="en-US" altLang="ja-JP" sz="1400" dirty="0" smtClean="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看護職の負担軽減</a:t>
            </a:r>
            <a:r>
              <a:rPr lang="en-US" altLang="ja-JP" sz="1400" dirty="0" smtClean="0">
                <a:solidFill>
                  <a:prstClr val="black"/>
                </a:solidFill>
                <a:latin typeface="メイリオ" pitchFamily="50" charset="-128"/>
                <a:ea typeface="メイリオ" pitchFamily="50" charset="-128"/>
                <a:cs typeface="メイリオ" pitchFamily="50" charset="-128"/>
              </a:rPr>
              <a:t>】</a:t>
            </a:r>
          </a:p>
          <a:p>
            <a:r>
              <a:rPr lang="ja-JP" altLang="en-US" sz="1400" dirty="0" smtClean="0">
                <a:solidFill>
                  <a:prstClr val="black"/>
                </a:solidFill>
                <a:latin typeface="メイリオ" pitchFamily="50" charset="-128"/>
                <a:ea typeface="メイリオ" pitchFamily="50" charset="-128"/>
                <a:cs typeface="メイリオ" pitchFamily="50" charset="-128"/>
              </a:rPr>
              <a:t>・勤務と勤務の間隔の確保　等　　　　　　　　　　　　・雇用形態や勤務形態が選択可能な制度、復職支援制度</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　　　　　　　　　　　　　　　　　　　　　　　　　・健康・安全に配慮した夜勤・交代制シフト　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5" name="メモ 4"/>
          <p:cNvSpPr/>
          <p:nvPr/>
        </p:nvSpPr>
        <p:spPr>
          <a:xfrm>
            <a:off x="222081" y="2876997"/>
            <a:ext cx="9483447" cy="912043"/>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a:t>
            </a:r>
            <a:r>
              <a:rPr lang="ja-JP" altLang="en-US" sz="1600" b="1" u="sng" dirty="0">
                <a:solidFill>
                  <a:prstClr val="black"/>
                </a:solidFill>
                <a:latin typeface="メイリオ" pitchFamily="50" charset="-128"/>
                <a:ea typeface="メイリオ" pitchFamily="50" charset="-128"/>
                <a:cs typeface="メイリオ" pitchFamily="50" charset="-128"/>
              </a:rPr>
              <a:t>職員</a:t>
            </a:r>
            <a:r>
              <a:rPr lang="ja-JP" altLang="en-US" sz="1600" b="1" u="sng" dirty="0" smtClean="0">
                <a:solidFill>
                  <a:prstClr val="black"/>
                </a:solidFill>
                <a:latin typeface="メイリオ" pitchFamily="50" charset="-128"/>
                <a:ea typeface="メイリオ" pitchFamily="50" charset="-128"/>
                <a:cs typeface="メイリオ" pitchFamily="50" charset="-128"/>
              </a:rPr>
              <a:t>の健康支援（労働安全衛生）</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・職員の生活習慣病対策（健康診断等）、メンタルヘルス対策、感染症対策、腰痛対策　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6" name="メモ 5"/>
          <p:cNvSpPr/>
          <p:nvPr/>
        </p:nvSpPr>
        <p:spPr>
          <a:xfrm>
            <a:off x="238110" y="3839999"/>
            <a:ext cx="9467418" cy="1461209"/>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■働きやすさ確保のための環境整備（ハード面・</a:t>
            </a:r>
            <a:r>
              <a:rPr lang="ja-JP" altLang="en-US" sz="1600" b="1" u="sng" dirty="0">
                <a:solidFill>
                  <a:prstClr val="black"/>
                </a:solidFill>
                <a:latin typeface="メイリオ" pitchFamily="50" charset="-128"/>
                <a:ea typeface="メイリオ" pitchFamily="50" charset="-128"/>
                <a:cs typeface="メイリオ" pitchFamily="50" charset="-128"/>
              </a:rPr>
              <a:t>ソフト</a:t>
            </a:r>
            <a:r>
              <a:rPr lang="ja-JP" altLang="en-US" sz="1600" b="1" u="sng" dirty="0" smtClean="0">
                <a:solidFill>
                  <a:prstClr val="black"/>
                </a:solidFill>
                <a:latin typeface="メイリオ" pitchFamily="50" charset="-128"/>
                <a:ea typeface="メイリオ" pitchFamily="50" charset="-128"/>
                <a:cs typeface="メイリオ" pitchFamily="50" charset="-128"/>
              </a:rPr>
              <a:t>面）</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・院内保育所や学童保育等の整備、休憩スペースの設置、円滑な情報共有のためのシステム導入　等</a:t>
            </a:r>
          </a:p>
          <a:p>
            <a:r>
              <a:rPr lang="ja-JP" altLang="en-US" sz="1400" dirty="0" smtClean="0">
                <a:solidFill>
                  <a:prstClr val="black"/>
                </a:solidFill>
                <a:latin typeface="メイリオ" pitchFamily="50" charset="-128"/>
                <a:ea typeface="メイリオ" pitchFamily="50" charset="-128"/>
                <a:cs typeface="メイリオ" pitchFamily="50" charset="-128"/>
              </a:rPr>
              <a:t>・保育</a:t>
            </a:r>
            <a:r>
              <a:rPr lang="ja-JP" altLang="en-US" sz="1400" dirty="0">
                <a:solidFill>
                  <a:prstClr val="black"/>
                </a:solidFill>
                <a:latin typeface="メイリオ" pitchFamily="50" charset="-128"/>
                <a:ea typeface="メイリオ" pitchFamily="50" charset="-128"/>
                <a:cs typeface="メイリオ" pitchFamily="50" charset="-128"/>
              </a:rPr>
              <a:t>・</a:t>
            </a:r>
            <a:r>
              <a:rPr lang="ja-JP" altLang="en-US" sz="1400" dirty="0" smtClean="0">
                <a:solidFill>
                  <a:prstClr val="black"/>
                </a:solidFill>
                <a:latin typeface="メイリオ" pitchFamily="50" charset="-128"/>
                <a:ea typeface="メイリオ" pitchFamily="50" charset="-128"/>
                <a:cs typeface="メイリオ" pitchFamily="50" charset="-128"/>
              </a:rPr>
              <a:t>介護サービス利用料の補助、短時間正社員制度</a:t>
            </a:r>
            <a:r>
              <a:rPr lang="ja-JP" altLang="en-US" sz="1400" dirty="0">
                <a:solidFill>
                  <a:prstClr val="black"/>
                </a:solidFill>
                <a:latin typeface="メイリオ" pitchFamily="50" charset="-128"/>
                <a:ea typeface="メイリオ" pitchFamily="50" charset="-128"/>
                <a:cs typeface="メイリオ" pitchFamily="50" charset="-128"/>
              </a:rPr>
              <a:t>の導入</a:t>
            </a:r>
            <a:r>
              <a:rPr lang="ja-JP" altLang="en-US" sz="1400" dirty="0" smtClean="0">
                <a:solidFill>
                  <a:prstClr val="black"/>
                </a:solidFill>
                <a:latin typeface="メイリオ" pitchFamily="50" charset="-128"/>
                <a:ea typeface="メイリオ" pitchFamily="50" charset="-128"/>
                <a:cs typeface="メイリオ" pitchFamily="50" charset="-128"/>
              </a:rPr>
              <a:t>、休業・休暇制度</a:t>
            </a:r>
            <a:r>
              <a:rPr lang="ja-JP" altLang="en-US" sz="1400" dirty="0">
                <a:solidFill>
                  <a:prstClr val="black"/>
                </a:solidFill>
                <a:latin typeface="メイリオ" pitchFamily="50" charset="-128"/>
                <a:ea typeface="メイリオ" pitchFamily="50" charset="-128"/>
                <a:cs typeface="メイリオ" pitchFamily="50" charset="-128"/>
              </a:rPr>
              <a:t>の</a:t>
            </a:r>
            <a:r>
              <a:rPr lang="ja-JP" altLang="en-US" sz="1400" dirty="0" smtClean="0">
                <a:solidFill>
                  <a:prstClr val="black"/>
                </a:solidFill>
                <a:latin typeface="メイリオ" pitchFamily="50" charset="-128"/>
                <a:ea typeface="メイリオ" pitchFamily="50" charset="-128"/>
                <a:cs typeface="メイリオ" pitchFamily="50" charset="-128"/>
              </a:rPr>
              <a:t>充実、</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子育て</a:t>
            </a:r>
            <a:r>
              <a:rPr lang="ja-JP" altLang="en-US" sz="1400" dirty="0">
                <a:solidFill>
                  <a:prstClr val="black"/>
                </a:solidFill>
                <a:latin typeface="メイリオ" pitchFamily="50" charset="-128"/>
                <a:ea typeface="メイリオ" pitchFamily="50" charset="-128"/>
                <a:cs typeface="メイリオ" pitchFamily="50" charset="-128"/>
              </a:rPr>
              <a:t>・介護中</a:t>
            </a:r>
            <a:r>
              <a:rPr lang="ja-JP" altLang="en-US" sz="1400" dirty="0" smtClean="0">
                <a:solidFill>
                  <a:prstClr val="black"/>
                </a:solidFill>
                <a:latin typeface="メイリオ" pitchFamily="50" charset="-128"/>
                <a:ea typeface="メイリオ" pitchFamily="50" charset="-128"/>
                <a:cs typeface="メイリオ" pitchFamily="50" charset="-128"/>
              </a:rPr>
              <a:t>の職員に</a:t>
            </a:r>
            <a:r>
              <a:rPr lang="ja-JP" altLang="en-US" sz="1400" dirty="0">
                <a:solidFill>
                  <a:prstClr val="black"/>
                </a:solidFill>
                <a:latin typeface="メイリオ" pitchFamily="50" charset="-128"/>
                <a:ea typeface="メイリオ" pitchFamily="50" charset="-128"/>
                <a:cs typeface="メイリオ" pitchFamily="50" charset="-128"/>
              </a:rPr>
              <a:t>対する残業免除</a:t>
            </a:r>
            <a:r>
              <a:rPr lang="ja-JP" altLang="en-US" sz="1400" dirty="0" smtClean="0">
                <a:solidFill>
                  <a:prstClr val="black"/>
                </a:solidFill>
                <a:latin typeface="メイリオ" pitchFamily="50" charset="-128"/>
                <a:ea typeface="メイリオ" pitchFamily="50" charset="-128"/>
                <a:cs typeface="メイリオ" pitchFamily="50" charset="-128"/>
              </a:rPr>
              <a:t>、男性職員の育児休業取得</a:t>
            </a:r>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dirty="0" smtClean="0">
                <a:solidFill>
                  <a:prstClr val="black"/>
                </a:solidFill>
                <a:latin typeface="メイリオ" pitchFamily="50" charset="-128"/>
                <a:ea typeface="メイリオ" pitchFamily="50" charset="-128"/>
                <a:cs typeface="メイリオ" pitchFamily="50" charset="-128"/>
              </a:rPr>
              <a:t>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・職員の安全確保（暴言・暴力等への対策）、いじめ・ハラスメント対策　等</a:t>
            </a:r>
            <a:endParaRPr lang="en-US" altLang="ja-JP" sz="1400" dirty="0" smtClean="0">
              <a:solidFill>
                <a:prstClr val="black"/>
              </a:solidFill>
              <a:latin typeface="メイリオ" pitchFamily="50" charset="-128"/>
              <a:ea typeface="メイリオ" pitchFamily="50" charset="-128"/>
              <a:cs typeface="メイリオ" pitchFamily="50" charset="-128"/>
            </a:endParaRPr>
          </a:p>
          <a:p>
            <a:endParaRPr lang="ja-JP" altLang="en-US" sz="1200" dirty="0">
              <a:solidFill>
                <a:prstClr val="black"/>
              </a:solidFill>
              <a:latin typeface="メイリオ" pitchFamily="50" charset="-128"/>
              <a:ea typeface="メイリオ" pitchFamily="50" charset="-128"/>
              <a:cs typeface="メイリオ" pitchFamily="50" charset="-128"/>
            </a:endParaRPr>
          </a:p>
        </p:txBody>
      </p:sp>
      <p:sp>
        <p:nvSpPr>
          <p:cNvPr id="7" name="メモ 6"/>
          <p:cNvSpPr/>
          <p:nvPr/>
        </p:nvSpPr>
        <p:spPr>
          <a:xfrm>
            <a:off x="272480" y="5373216"/>
            <a:ext cx="9433048" cy="1224136"/>
          </a:xfrm>
          <a:prstGeom prst="folded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u="sng" dirty="0" smtClean="0">
                <a:solidFill>
                  <a:prstClr val="black"/>
                </a:solidFill>
                <a:latin typeface="メイリオ" pitchFamily="50" charset="-128"/>
                <a:ea typeface="メイリオ" pitchFamily="50" charset="-128"/>
                <a:cs typeface="メイリオ" pitchFamily="50" charset="-128"/>
              </a:rPr>
              <a:t>■働きがいの向上</a:t>
            </a:r>
            <a:endParaRPr lang="en-US" altLang="ja-JP" sz="1600" b="1" u="sng"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（例）</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・専門職としてのキャリアアップ支援（研修等への参加奨励等）</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・人事異動によるキャリアアップ（法人内での人事ローテーション）</a:t>
            </a:r>
            <a:endParaRPr lang="en-US" altLang="ja-JP" sz="1400" dirty="0" smtClean="0">
              <a:solidFill>
                <a:prstClr val="black"/>
              </a:solidFill>
              <a:latin typeface="メイリオ" pitchFamily="50" charset="-128"/>
              <a:ea typeface="メイリオ" pitchFamily="50" charset="-128"/>
              <a:cs typeface="メイリオ" pitchFamily="50" charset="-128"/>
            </a:endParaRPr>
          </a:p>
          <a:p>
            <a:r>
              <a:rPr lang="ja-JP" altLang="en-US" sz="1400" dirty="0" smtClean="0">
                <a:solidFill>
                  <a:prstClr val="black"/>
                </a:solidFill>
                <a:latin typeface="メイリオ" pitchFamily="50" charset="-128"/>
                <a:ea typeface="メイリオ" pitchFamily="50" charset="-128"/>
                <a:cs typeface="メイリオ" pitchFamily="50" charset="-128"/>
              </a:rPr>
              <a:t>・休業後のキャリア形成（産休・育休復帰後のキャリア形成等）</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8" name="角丸四角形吹き出し 7"/>
          <p:cNvSpPr/>
          <p:nvPr/>
        </p:nvSpPr>
        <p:spPr>
          <a:xfrm>
            <a:off x="7545288" y="116634"/>
            <a:ext cx="2288704" cy="446585"/>
          </a:xfrm>
          <a:prstGeom prst="wedgeRoundRectCallout">
            <a:avLst>
              <a:gd name="adj1" fmla="val -50058"/>
              <a:gd name="adj2" fmla="val -123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「手引書」のポイント</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75</a:t>
            </a:fld>
            <a:endParaRPr kumimoji="1" lang="ja-JP" altLang="en-US" sz="2000" dirty="0">
              <a:solidFill>
                <a:schemeClr val="tx1"/>
              </a:solidFill>
            </a:endParaRPr>
          </a:p>
        </p:txBody>
      </p:sp>
    </p:spTree>
    <p:extLst>
      <p:ext uri="{BB962C8B-B14F-4D97-AF65-F5344CB8AC3E}">
        <p14:creationId xmlns:p14="http://schemas.microsoft.com/office/powerpoint/2010/main" val="17317395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416497" y="836712"/>
            <a:ext cx="9145016" cy="5904656"/>
          </a:xfrm>
          <a:prstGeom prst="roundRect">
            <a:avLst>
              <a:gd name="adj" fmla="val 6578"/>
            </a:avLst>
          </a:prstGeom>
          <a:solidFill>
            <a:sysClr val="window" lastClr="FFFFFF"/>
          </a:solidFill>
          <a:ln w="25400" cap="flat" cmpd="sng" algn="ctr">
            <a:solidFill>
              <a:srgbClr val="0070C0"/>
            </a:solidFill>
            <a:prstDash val="solid"/>
          </a:ln>
          <a:effectLst/>
        </p:spPr>
        <p:txBody>
          <a:bodyPr rtlCol="0" anchor="t"/>
          <a:lstStyle/>
          <a:p>
            <a:pPr marL="177800" indent="-177800">
              <a:lnSpc>
                <a:spcPts val="3000"/>
              </a:lnSpc>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いくつ</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かの</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グループから、議論の結果を発表</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していただきま</a:t>
            </a:r>
            <a:r>
              <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a:t>
            </a: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3000"/>
              </a:lnSpc>
            </a:pP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3000"/>
              </a:lnSpc>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５分以内で、次の内容について、議論の結果を報告してください。</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3000"/>
              </a:lnSpc>
            </a:pP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3000"/>
              </a:lnSpc>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・メンバ－構成（なぜそのメンバ－にしたのかも含む）</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3000"/>
              </a:lnSpc>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・改善目標</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3000"/>
              </a:lnSpc>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・目標と現状のギャップ</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3000"/>
              </a:lnSpc>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・ギャップが生じている原因</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3000"/>
              </a:lnSpc>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・解決策</a:t>
            </a:r>
            <a:endParaRPr lang="en-US" altLang="ja-JP"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nSpc>
                <a:spcPts val="3000"/>
              </a:lnSpc>
            </a:pPr>
            <a:r>
              <a:rPr lang="ja-JP" altLang="en-US" sz="2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2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メモ 15"/>
          <p:cNvSpPr/>
          <p:nvPr/>
        </p:nvSpPr>
        <p:spPr>
          <a:xfrm>
            <a:off x="261298" y="332657"/>
            <a:ext cx="548379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勤務環境改善計画策定の事例演習</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7583833" y="6492877"/>
            <a:ext cx="2311400" cy="365125"/>
          </a:xfrm>
        </p:spPr>
        <p:txBody>
          <a:bodyPr/>
          <a:lstStyle/>
          <a:p>
            <a:fld id="{873C0A70-B13F-4947-A920-ECA22281B0DF}" type="slidenum">
              <a:rPr kumimoji="1" lang="ja-JP" altLang="en-US" sz="1600" smtClean="0"/>
              <a:pPr/>
              <a:t>76</a:t>
            </a:fld>
            <a:endParaRPr kumimoji="1" lang="ja-JP" altLang="en-US" sz="1600" dirty="0"/>
          </a:p>
        </p:txBody>
      </p:sp>
    </p:spTree>
    <p:extLst>
      <p:ext uri="{BB962C8B-B14F-4D97-AF65-F5344CB8AC3E}">
        <p14:creationId xmlns:p14="http://schemas.microsoft.com/office/powerpoint/2010/main" val="13891796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06"/>
          <p:cNvGrpSpPr>
            <a:grpSpLocks noChangeAspect="1"/>
          </p:cNvGrpSpPr>
          <p:nvPr/>
        </p:nvGrpSpPr>
        <p:grpSpPr bwMode="auto">
          <a:xfrm rot="-7602582">
            <a:off x="210741" y="4604016"/>
            <a:ext cx="889000" cy="818621"/>
            <a:chOff x="1694378" y="1412776"/>
            <a:chExt cx="6011475" cy="5156732"/>
          </a:xfrm>
        </p:grpSpPr>
        <p:sp>
          <p:nvSpPr>
            <p:cNvPr id="41" name="円/楕円 40"/>
            <p:cNvSpPr/>
            <p:nvPr/>
          </p:nvSpPr>
          <p:spPr>
            <a:xfrm>
              <a:off x="2069076" y="2639900"/>
              <a:ext cx="5474736" cy="2740871"/>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2" name="円/楕円 41"/>
            <p:cNvSpPr/>
            <p:nvPr/>
          </p:nvSpPr>
          <p:spPr>
            <a:xfrm>
              <a:off x="2649113" y="1414052"/>
              <a:ext cx="1653156" cy="158168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3" name="円/楕円 42"/>
            <p:cNvSpPr/>
            <p:nvPr/>
          </p:nvSpPr>
          <p:spPr>
            <a:xfrm>
              <a:off x="5033316" y="1414897"/>
              <a:ext cx="1663894" cy="158168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4" name="円/楕円 43"/>
            <p:cNvSpPr/>
            <p:nvPr/>
          </p:nvSpPr>
          <p:spPr>
            <a:xfrm>
              <a:off x="2940124" y="1703309"/>
              <a:ext cx="1073478" cy="1072517"/>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 name="円/楕円 44"/>
            <p:cNvSpPr/>
            <p:nvPr/>
          </p:nvSpPr>
          <p:spPr>
            <a:xfrm>
              <a:off x="5255629" y="1706508"/>
              <a:ext cx="1084216" cy="1072510"/>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6" name="円/楕円 45"/>
            <p:cNvSpPr/>
            <p:nvPr/>
          </p:nvSpPr>
          <p:spPr>
            <a:xfrm>
              <a:off x="2956806" y="1597323"/>
              <a:ext cx="912459" cy="931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7" name="円/楕円 46"/>
            <p:cNvSpPr/>
            <p:nvPr/>
          </p:nvSpPr>
          <p:spPr>
            <a:xfrm flipH="1">
              <a:off x="4283121" y="3692960"/>
              <a:ext cx="246903" cy="249166"/>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8" name="円/楕円 47"/>
            <p:cNvSpPr/>
            <p:nvPr/>
          </p:nvSpPr>
          <p:spPr>
            <a:xfrm>
              <a:off x="4668268" y="3608444"/>
              <a:ext cx="257635" cy="249166"/>
            </a:xfrm>
            <a:prstGeom prst="ellipse">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9" name="円/楕円 48"/>
            <p:cNvSpPr/>
            <p:nvPr/>
          </p:nvSpPr>
          <p:spPr>
            <a:xfrm>
              <a:off x="5332410" y="1591681"/>
              <a:ext cx="923191" cy="93167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0" name="円/楕円 49"/>
            <p:cNvSpPr/>
            <p:nvPr/>
          </p:nvSpPr>
          <p:spPr>
            <a:xfrm>
              <a:off x="4306020" y="4258811"/>
              <a:ext cx="729965" cy="9208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1" name="円/楕円 50"/>
            <p:cNvSpPr/>
            <p:nvPr/>
          </p:nvSpPr>
          <p:spPr>
            <a:xfrm>
              <a:off x="1715893" y="5324974"/>
              <a:ext cx="1202295" cy="1245846"/>
            </a:xfrm>
            <a:prstGeom prst="ellipse">
              <a:avLst/>
            </a:prstGeom>
            <a:solidFill>
              <a:srgbClr val="92D050"/>
            </a:solidFill>
            <a:ln w="1905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52" name="円/楕円 51"/>
            <p:cNvSpPr/>
            <p:nvPr/>
          </p:nvSpPr>
          <p:spPr>
            <a:xfrm>
              <a:off x="6526974" y="5229066"/>
              <a:ext cx="1202295" cy="1245853"/>
            </a:xfrm>
            <a:prstGeom prst="ellipse">
              <a:avLst/>
            </a:prstGeom>
            <a:solidFill>
              <a:srgbClr val="92D050"/>
            </a:solidFill>
            <a:ln w="19050">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pic>
        <p:nvPicPr>
          <p:cNvPr id="45058" name="Picture 2" descr="http://kids.wanpug.com/illust/illust326.png"/>
          <p:cNvPicPr>
            <a:picLocks noChangeArrowheads="1"/>
          </p:cNvPicPr>
          <p:nvPr/>
        </p:nvPicPr>
        <p:blipFill>
          <a:blip r:embed="rId3" cstate="print"/>
          <a:srcRect/>
          <a:stretch>
            <a:fillRect/>
          </a:stretch>
        </p:blipFill>
        <p:spPr bwMode="auto">
          <a:xfrm>
            <a:off x="78000" y="620688"/>
            <a:ext cx="9750000" cy="6120000"/>
          </a:xfrm>
          <a:prstGeom prst="ellipse">
            <a:avLst/>
          </a:prstGeom>
          <a:noFill/>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円形吹き出し 3"/>
          <p:cNvSpPr/>
          <p:nvPr/>
        </p:nvSpPr>
        <p:spPr>
          <a:xfrm>
            <a:off x="77391" y="115890"/>
            <a:ext cx="9711663" cy="396875"/>
          </a:xfrm>
          <a:prstGeom prst="wedgeEllipseCallout">
            <a:avLst>
              <a:gd name="adj1" fmla="val 30477"/>
              <a:gd name="adj2" fmla="val 95488"/>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b="1" dirty="0" smtClean="0">
                <a:solidFill>
                  <a:schemeClr val="tx1"/>
                </a:solidFill>
                <a:latin typeface="メイリオ" pitchFamily="50" charset="-128"/>
                <a:ea typeface="メイリオ" pitchFamily="50" charset="-128"/>
              </a:rPr>
              <a:t>■</a:t>
            </a:r>
            <a:r>
              <a:rPr lang="ja-JP" altLang="en-US" b="1" dirty="0">
                <a:solidFill>
                  <a:schemeClr val="tx1"/>
                </a:solidFill>
                <a:latin typeface="メイリオ" pitchFamily="50" charset="-128"/>
                <a:ea typeface="メイリオ" pitchFamily="50" charset="-128"/>
              </a:rPr>
              <a:t>医療機関</a:t>
            </a:r>
            <a:r>
              <a:rPr lang="ja-JP" altLang="en-US" b="1" dirty="0" smtClean="0">
                <a:solidFill>
                  <a:schemeClr val="tx1"/>
                </a:solidFill>
                <a:latin typeface="メイリオ" pitchFamily="50" charset="-128"/>
                <a:ea typeface="メイリオ" pitchFamily="50" charset="-128"/>
              </a:rPr>
              <a:t>の勤務環境改善のイメージ</a:t>
            </a:r>
            <a:endParaRPr lang="en-US" altLang="ja-JP" b="1" dirty="0">
              <a:solidFill>
                <a:schemeClr val="tx1"/>
              </a:solidFill>
              <a:latin typeface="メイリオ" pitchFamily="50" charset="-128"/>
              <a:ea typeface="メイリオ" pitchFamily="50" charset="-128"/>
            </a:endParaRPr>
          </a:p>
        </p:txBody>
      </p:sp>
      <p:pic>
        <p:nvPicPr>
          <p:cNvPr id="7173" name="Picture 37" descr="http://homepage3.nifty.com/mitobe-clinikku/image.jpg.seiri"/>
          <p:cNvPicPr>
            <a:picLocks noChangeAspect="1" noChangeArrowheads="1"/>
          </p:cNvPicPr>
          <p:nvPr/>
        </p:nvPicPr>
        <p:blipFill>
          <a:blip r:embed="rId4" cstate="print"/>
          <a:srcRect l="-2020" t="-7326" r="-7077" b="-687"/>
          <a:stretch>
            <a:fillRect/>
          </a:stretch>
        </p:blipFill>
        <p:spPr bwMode="auto">
          <a:xfrm>
            <a:off x="8229205" y="4365625"/>
            <a:ext cx="1638961" cy="1943100"/>
          </a:xfrm>
          <a:prstGeom prst="rect">
            <a:avLst/>
          </a:prstGeom>
          <a:solidFill>
            <a:schemeClr val="bg1"/>
          </a:solidFill>
          <a:ln w="9525">
            <a:noFill/>
            <a:miter lim="800000"/>
            <a:headEnd/>
            <a:tailEnd/>
          </a:ln>
        </p:spPr>
      </p:pic>
      <p:pic>
        <p:nvPicPr>
          <p:cNvPr id="7174" name="Picture 11" descr="http://www.houseofbragg.com/img/hatsumo1.jpg"/>
          <p:cNvPicPr>
            <a:picLocks noChangeAspect="1" noChangeArrowheads="1"/>
          </p:cNvPicPr>
          <p:nvPr/>
        </p:nvPicPr>
        <p:blipFill>
          <a:blip r:embed="rId5" cstate="print"/>
          <a:srcRect r="17491"/>
          <a:stretch>
            <a:fillRect/>
          </a:stretch>
        </p:blipFill>
        <p:spPr bwMode="auto">
          <a:xfrm>
            <a:off x="1520296" y="3176591"/>
            <a:ext cx="1375833" cy="1692275"/>
          </a:xfrm>
          <a:prstGeom prst="rect">
            <a:avLst/>
          </a:prstGeom>
          <a:noFill/>
          <a:ln w="9525">
            <a:noFill/>
            <a:miter lim="800000"/>
            <a:headEnd/>
            <a:tailEnd/>
          </a:ln>
        </p:spPr>
      </p:pic>
      <p:pic>
        <p:nvPicPr>
          <p:cNvPr id="7175" name="Picture 9" descr="女医さんのイラスト１・若いかわいいお医者さん（カラー）・笑顔"/>
          <p:cNvPicPr>
            <a:picLocks noChangeAspect="1" noChangeArrowheads="1"/>
          </p:cNvPicPr>
          <p:nvPr/>
        </p:nvPicPr>
        <p:blipFill>
          <a:blip r:embed="rId6" cstate="print"/>
          <a:srcRect r="6694" b="6123"/>
          <a:stretch>
            <a:fillRect/>
          </a:stretch>
        </p:blipFill>
        <p:spPr bwMode="auto">
          <a:xfrm>
            <a:off x="5160" y="3176591"/>
            <a:ext cx="1594246" cy="1692275"/>
          </a:xfrm>
          <a:prstGeom prst="rect">
            <a:avLst/>
          </a:prstGeom>
          <a:noFill/>
          <a:ln w="9525">
            <a:noFill/>
            <a:miter lim="800000"/>
            <a:headEnd/>
            <a:tailEnd/>
          </a:ln>
        </p:spPr>
      </p:pic>
      <p:sp>
        <p:nvSpPr>
          <p:cNvPr id="17" name="角丸四角形吹き出し 16"/>
          <p:cNvSpPr/>
          <p:nvPr/>
        </p:nvSpPr>
        <p:spPr>
          <a:xfrm>
            <a:off x="4602162" y="3789363"/>
            <a:ext cx="3860933" cy="1295400"/>
          </a:xfrm>
          <a:prstGeom prst="wedgeRoundRectCallout">
            <a:avLst>
              <a:gd name="adj1" fmla="val 52550"/>
              <a:gd name="adj2" fmla="val 37033"/>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◆様々な職種の医療スタッフがお互いに連携し、業務分担を図りながら「チーム医療」を進めたことで、患者さんにとって安心・安全な医療が提供できるようになりました！</a:t>
            </a:r>
          </a:p>
        </p:txBody>
      </p:sp>
      <p:sp>
        <p:nvSpPr>
          <p:cNvPr id="16" name="角丸四角形吹き出し 15"/>
          <p:cNvSpPr/>
          <p:nvPr/>
        </p:nvSpPr>
        <p:spPr>
          <a:xfrm>
            <a:off x="3704433" y="620716"/>
            <a:ext cx="2885810" cy="1368425"/>
          </a:xfrm>
          <a:prstGeom prst="wedgeRoundRectCallout">
            <a:avLst>
              <a:gd name="adj1" fmla="val 60020"/>
              <a:gd name="adj2" fmla="val 32014"/>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chemeClr val="tx1"/>
                </a:solidFill>
                <a:latin typeface="HG丸ｺﾞｼｯｸM-PRO" pitchFamily="50" charset="-128"/>
                <a:ea typeface="HG丸ｺﾞｼｯｸM-PRO" pitchFamily="50" charset="-128"/>
              </a:rPr>
              <a:t>◆労務管理や経営面で悩んだとき、専門家チームに相談したところ、こちらのニーズにあったアドバイスがもらえました！</a:t>
            </a:r>
          </a:p>
        </p:txBody>
      </p:sp>
      <p:sp>
        <p:nvSpPr>
          <p:cNvPr id="13" name="正方形/長方形 12"/>
          <p:cNvSpPr/>
          <p:nvPr/>
        </p:nvSpPr>
        <p:spPr>
          <a:xfrm>
            <a:off x="3704863" y="5301208"/>
            <a:ext cx="2496277"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ln>
                  <a:solidFill>
                    <a:schemeClr val="tx2">
                      <a:lumMod val="75000"/>
                    </a:schemeClr>
                  </a:solidFill>
                </a:ln>
                <a:solidFill>
                  <a:schemeClr val="tx1"/>
                </a:solidFill>
              </a:rPr>
              <a:t>○△病院</a:t>
            </a:r>
          </a:p>
        </p:txBody>
      </p:sp>
      <p:sp>
        <p:nvSpPr>
          <p:cNvPr id="15" name="角丸四角形吹き出し 14"/>
          <p:cNvSpPr/>
          <p:nvPr/>
        </p:nvSpPr>
        <p:spPr>
          <a:xfrm>
            <a:off x="4290881" y="2097088"/>
            <a:ext cx="2144580" cy="1547812"/>
          </a:xfrm>
          <a:prstGeom prst="wedgeRoundRectCallout">
            <a:avLst>
              <a:gd name="adj1" fmla="val 69588"/>
              <a:gd name="adj2" fmla="val -6063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lstStyle/>
          <a:p>
            <a:pPr>
              <a:lnSpc>
                <a:spcPts val="1800"/>
              </a:lnSpc>
              <a:defRPr/>
            </a:pPr>
            <a:r>
              <a:rPr lang="ja-JP" altLang="en-US" sz="1600" dirty="0">
                <a:solidFill>
                  <a:schemeClr val="tx1"/>
                </a:solidFill>
                <a:latin typeface="HG丸ｺﾞｼｯｸM-PRO" pitchFamily="50" charset="-128"/>
                <a:ea typeface="HG丸ｺﾞｼｯｸM-PRO" pitchFamily="50" charset="-128"/>
              </a:rPr>
              <a:t>◆ナースセンターとハローワークの連携強化のおかげで、看護職員の確保がしやすくなりました！</a:t>
            </a:r>
            <a:endParaRPr lang="en-US" altLang="ja-JP" sz="1600" dirty="0">
              <a:solidFill>
                <a:schemeClr val="tx1"/>
              </a:solidFill>
              <a:latin typeface="HG丸ｺﾞｼｯｸM-PRO" pitchFamily="50" charset="-128"/>
              <a:ea typeface="HG丸ｺﾞｼｯｸM-PRO" pitchFamily="50" charset="-128"/>
            </a:endParaRPr>
          </a:p>
          <a:p>
            <a:pPr>
              <a:lnSpc>
                <a:spcPts val="1800"/>
              </a:lnSpc>
              <a:defRPr/>
            </a:pPr>
            <a:endParaRPr lang="en-US" altLang="ja-JP" sz="1600" dirty="0">
              <a:solidFill>
                <a:schemeClr val="tx1"/>
              </a:solidFill>
              <a:latin typeface="HG丸ｺﾞｼｯｸM-PRO" pitchFamily="50" charset="-128"/>
              <a:ea typeface="HG丸ｺﾞｼｯｸM-PRO" pitchFamily="50" charset="-128"/>
            </a:endParaRPr>
          </a:p>
        </p:txBody>
      </p:sp>
      <p:pic>
        <p:nvPicPr>
          <p:cNvPr id="7180" name="Picture 17" descr="http://kids.wanpug.com/illust/illust313.png"/>
          <p:cNvPicPr>
            <a:picLocks noChangeAspect="1" noChangeArrowheads="1"/>
          </p:cNvPicPr>
          <p:nvPr/>
        </p:nvPicPr>
        <p:blipFill>
          <a:blip r:embed="rId7" cstate="print"/>
          <a:srcRect/>
          <a:stretch>
            <a:fillRect/>
          </a:stretch>
        </p:blipFill>
        <p:spPr bwMode="auto">
          <a:xfrm>
            <a:off x="2925368" y="3176588"/>
            <a:ext cx="1736990" cy="1620837"/>
          </a:xfrm>
          <a:prstGeom prst="rect">
            <a:avLst/>
          </a:prstGeom>
          <a:noFill/>
          <a:ln w="9525">
            <a:noFill/>
            <a:miter lim="800000"/>
            <a:headEnd/>
            <a:tailEnd/>
          </a:ln>
        </p:spPr>
      </p:pic>
      <p:sp>
        <p:nvSpPr>
          <p:cNvPr id="14" name="角丸四角形吹き出し 13"/>
          <p:cNvSpPr/>
          <p:nvPr/>
        </p:nvSpPr>
        <p:spPr>
          <a:xfrm>
            <a:off x="116946" y="620716"/>
            <a:ext cx="3393150" cy="1044575"/>
          </a:xfrm>
          <a:prstGeom prst="wedgeRoundRectCallout">
            <a:avLst>
              <a:gd name="adj1" fmla="val 37862"/>
              <a:gd name="adj2" fmla="val 195454"/>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◆保育環境が整備されたことで、育児をしながらでも働き続けられるようになりました！</a:t>
            </a:r>
            <a:endParaRPr lang="en-US" altLang="ja-JP" sz="1600" dirty="0">
              <a:solidFill>
                <a:sysClr val="windowText" lastClr="000000"/>
              </a:solidFill>
              <a:latin typeface="HG丸ｺﾞｼｯｸM-PRO" pitchFamily="50" charset="-128"/>
              <a:ea typeface="HG丸ｺﾞｼｯｸM-PRO" pitchFamily="50" charset="-128"/>
            </a:endParaRPr>
          </a:p>
        </p:txBody>
      </p:sp>
      <p:pic>
        <p:nvPicPr>
          <p:cNvPr id="7182" name="Picture 2" descr="http://kids.wanpug.com/illust/illust215.png"/>
          <p:cNvPicPr>
            <a:picLocks noChangeAspect="1" noChangeArrowheads="1"/>
          </p:cNvPicPr>
          <p:nvPr/>
        </p:nvPicPr>
        <p:blipFill>
          <a:blip r:embed="rId8" cstate="print"/>
          <a:srcRect/>
          <a:stretch>
            <a:fillRect/>
          </a:stretch>
        </p:blipFill>
        <p:spPr bwMode="auto">
          <a:xfrm>
            <a:off x="6435461" y="1268413"/>
            <a:ext cx="1499658" cy="2016125"/>
          </a:xfrm>
          <a:prstGeom prst="rect">
            <a:avLst/>
          </a:prstGeom>
          <a:noFill/>
          <a:ln w="9525">
            <a:noFill/>
            <a:miter lim="800000"/>
            <a:headEnd/>
            <a:tailEnd/>
          </a:ln>
        </p:spPr>
      </p:pic>
      <p:pic>
        <p:nvPicPr>
          <p:cNvPr id="7183" name="Picture 35" descr="C:\Users\OTPGP\AppData\Local\Microsoft\Windows\Temporary Internet Files\Content.IE5\8B711LFO\MC900215255[1].wmf"/>
          <p:cNvPicPr>
            <a:picLocks noChangeAspect="1" noChangeArrowheads="1"/>
          </p:cNvPicPr>
          <p:nvPr/>
        </p:nvPicPr>
        <p:blipFill>
          <a:blip r:embed="rId9" cstate="print"/>
          <a:srcRect/>
          <a:stretch>
            <a:fillRect/>
          </a:stretch>
        </p:blipFill>
        <p:spPr bwMode="auto">
          <a:xfrm>
            <a:off x="7293637" y="5516563"/>
            <a:ext cx="858176" cy="622300"/>
          </a:xfrm>
          <a:prstGeom prst="rect">
            <a:avLst/>
          </a:prstGeom>
          <a:noFill/>
          <a:ln w="9525">
            <a:noFill/>
            <a:miter lim="800000"/>
            <a:headEnd/>
            <a:tailEnd/>
          </a:ln>
        </p:spPr>
      </p:pic>
      <p:sp>
        <p:nvSpPr>
          <p:cNvPr id="20" name="角丸四角形吹き出し 19"/>
          <p:cNvSpPr/>
          <p:nvPr/>
        </p:nvSpPr>
        <p:spPr>
          <a:xfrm>
            <a:off x="8072704" y="1052513"/>
            <a:ext cx="1716352" cy="1871662"/>
          </a:xfrm>
          <a:prstGeom prst="wedgeRoundRectCallout">
            <a:avLst>
              <a:gd name="adj1" fmla="val -70854"/>
              <a:gd name="adj2" fmla="val -376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◆職員の勤務環境を見直す際、他の病院の取組事例を掲載したサイトが参考になりました！</a:t>
            </a:r>
          </a:p>
        </p:txBody>
      </p:sp>
      <p:sp>
        <p:nvSpPr>
          <p:cNvPr id="21" name="角丸四角形 20"/>
          <p:cNvSpPr/>
          <p:nvPr/>
        </p:nvSpPr>
        <p:spPr>
          <a:xfrm>
            <a:off x="818621" y="4724403"/>
            <a:ext cx="1442906"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医師</a:t>
            </a:r>
          </a:p>
        </p:txBody>
      </p:sp>
      <p:sp>
        <p:nvSpPr>
          <p:cNvPr id="22" name="角丸四角形 21"/>
          <p:cNvSpPr/>
          <p:nvPr/>
        </p:nvSpPr>
        <p:spPr>
          <a:xfrm>
            <a:off x="3042313" y="4724403"/>
            <a:ext cx="1442905"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看護職員</a:t>
            </a:r>
          </a:p>
        </p:txBody>
      </p:sp>
      <p:sp>
        <p:nvSpPr>
          <p:cNvPr id="23" name="角丸四角形 22"/>
          <p:cNvSpPr/>
          <p:nvPr/>
        </p:nvSpPr>
        <p:spPr>
          <a:xfrm>
            <a:off x="6903244" y="3068641"/>
            <a:ext cx="1442906" cy="288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病院経営者</a:t>
            </a:r>
          </a:p>
        </p:txBody>
      </p:sp>
      <p:sp>
        <p:nvSpPr>
          <p:cNvPr id="24" name="角丸四角形 23"/>
          <p:cNvSpPr/>
          <p:nvPr/>
        </p:nvSpPr>
        <p:spPr>
          <a:xfrm>
            <a:off x="7604921" y="6237288"/>
            <a:ext cx="2184135" cy="5397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薬剤師など</a:t>
            </a:r>
            <a:endParaRPr lang="en-US" altLang="ja-JP" sz="1600" b="1" dirty="0"/>
          </a:p>
          <a:p>
            <a:pPr>
              <a:defRPr/>
            </a:pPr>
            <a:r>
              <a:rPr lang="ja-JP" altLang="en-US" sz="1600" b="1" dirty="0"/>
              <a:t>様々な医療スタッフ</a:t>
            </a:r>
          </a:p>
        </p:txBody>
      </p:sp>
      <p:sp>
        <p:nvSpPr>
          <p:cNvPr id="39" name="角丸四角形 38"/>
          <p:cNvSpPr/>
          <p:nvPr/>
        </p:nvSpPr>
        <p:spPr>
          <a:xfrm>
            <a:off x="7059747" y="3357566"/>
            <a:ext cx="1950244" cy="2873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sz="1600" b="1" dirty="0"/>
              <a:t>事務部門スタッフ</a:t>
            </a:r>
          </a:p>
        </p:txBody>
      </p:sp>
      <p:sp>
        <p:nvSpPr>
          <p:cNvPr id="18" name="角丸四角形吹き出し 17"/>
          <p:cNvSpPr/>
          <p:nvPr/>
        </p:nvSpPr>
        <p:spPr>
          <a:xfrm>
            <a:off x="116946" y="5481638"/>
            <a:ext cx="3197093" cy="1187450"/>
          </a:xfrm>
          <a:prstGeom prst="wedgeRoundRectCallout">
            <a:avLst>
              <a:gd name="adj1" fmla="val 28129"/>
              <a:gd name="adj2" fmla="val -81467"/>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◆短時間正社員制度の導入で、柔軟な働き方が選択でき、仕事と家庭生活の両立が図れるようになりました！</a:t>
            </a:r>
            <a:endParaRPr lang="en-US" altLang="ja-JP" sz="1600" dirty="0">
              <a:solidFill>
                <a:sysClr val="windowText" lastClr="000000"/>
              </a:solidFill>
              <a:latin typeface="HG丸ｺﾞｼｯｸM-PRO" pitchFamily="50" charset="-128"/>
              <a:ea typeface="HG丸ｺﾞｼｯｸM-PRO" pitchFamily="50" charset="-128"/>
            </a:endParaRPr>
          </a:p>
        </p:txBody>
      </p:sp>
      <p:sp>
        <p:nvSpPr>
          <p:cNvPr id="10" name="角丸四角形吹き出し 9"/>
          <p:cNvSpPr/>
          <p:nvPr/>
        </p:nvSpPr>
        <p:spPr>
          <a:xfrm>
            <a:off x="116947" y="1844675"/>
            <a:ext cx="2768865" cy="1152525"/>
          </a:xfrm>
          <a:prstGeom prst="wedgeRoundRectCallout">
            <a:avLst>
              <a:gd name="adj1" fmla="val 5220"/>
              <a:gd name="adj2" fmla="val 7231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800"/>
              </a:lnSpc>
              <a:defRPr/>
            </a:pPr>
            <a:r>
              <a:rPr lang="ja-JP" altLang="en-US" sz="1600" dirty="0">
                <a:solidFill>
                  <a:sysClr val="windowText" lastClr="000000"/>
                </a:solidFill>
                <a:latin typeface="HG丸ｺﾞｼｯｸM-PRO" pitchFamily="50" charset="-128"/>
                <a:ea typeface="HG丸ｺﾞｼｯｸM-PRO" pitchFamily="50" charset="-128"/>
              </a:rPr>
              <a:t>◆「補助者」が増えたことで、事務作業が軽減され、医療行為に専念できるようになりました！！</a:t>
            </a:r>
          </a:p>
        </p:txBody>
      </p:sp>
      <p:sp>
        <p:nvSpPr>
          <p:cNvPr id="53" name="スライド番号プレースホルダ 52"/>
          <p:cNvSpPr>
            <a:spLocks noGrp="1"/>
          </p:cNvSpPr>
          <p:nvPr>
            <p:ph type="sldNum" sz="quarter" idx="12"/>
          </p:nvPr>
        </p:nvSpPr>
        <p:spPr/>
        <p:txBody>
          <a:bodyPr/>
          <a:lstStyle/>
          <a:p>
            <a:pPr>
              <a:defRPr/>
            </a:pPr>
            <a:fld id="{062F2BD6-A3CF-46F2-99E4-EF223DD9C4D6}" type="slidenum">
              <a:rPr lang="en-US" altLang="ja-JP" smtClean="0">
                <a:solidFill>
                  <a:prstClr val="black"/>
                </a:solidFill>
              </a:rPr>
              <a:pPr>
                <a:defRPr/>
              </a:pPr>
              <a:t>77</a:t>
            </a:fld>
            <a:endParaRPr lang="en-US" altLang="ja-JP">
              <a:solidFill>
                <a:prstClr val="black"/>
              </a:solidFill>
            </a:endParaRPr>
          </a:p>
        </p:txBody>
      </p:sp>
    </p:spTree>
    <p:extLst>
      <p:ext uri="{BB962C8B-B14F-4D97-AF65-F5344CB8AC3E}">
        <p14:creationId xmlns:p14="http://schemas.microsoft.com/office/powerpoint/2010/main" val="6986332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36352" y="476672"/>
            <a:ext cx="9469176" cy="2016224"/>
          </a:xfrm>
          <a:prstGeom prst="roundRect">
            <a:avLst>
              <a:gd name="adj" fmla="val 985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7800" indent="-177800"/>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機関等にとって、経営的視点からも、また「医療の質」向上の視点からも、自ら</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ミッション</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に基づき、ビジョンの実現に向けて組織として発展していくことは非常に重要な</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テーマ。</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そのために不可欠な取組の１つが、医療機関等に勤務する医療スタッフが働きやすい環境を整え、また専門職の集団としての働きがいを高めるよう</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勤務環境を改善</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させる取組。</a:t>
            </a:r>
            <a:endPar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環境改善の取組により、医療スタッフを</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惹きつけられる</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医療機関</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なるだけでなく、「医療の質」が</a:t>
            </a:r>
            <a:r>
              <a:rPr lang="ja-JP"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向上。</a:t>
            </a:r>
            <a:endParaRPr lang="ja-JP" altLang="ja-JP"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メモ 3"/>
          <p:cNvSpPr/>
          <p:nvPr/>
        </p:nvSpPr>
        <p:spPr>
          <a:xfrm>
            <a:off x="5457056" y="3117860"/>
            <a:ext cx="4248472" cy="3551503"/>
          </a:xfrm>
          <a:prstGeom prst="foldedCorner">
            <a:avLst>
              <a:gd name="adj" fmla="val 1298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スタッフに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負担の軽減、やりがいの向上　など</a:t>
            </a: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患者</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質</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の高い医療が提供される　など</a:t>
            </a: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とって</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コスト</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の適正化、経営の質の向上　など</a:t>
            </a: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スタッフ、患者、そして経営にとって</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WIN-WIN-WIN</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となるような好循環を作る取組をスタートし、患者から選ばれる</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経営</a:t>
            </a:r>
            <a:r>
              <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の質の</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高い</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機関</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実現</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を目指す</a:t>
            </a:r>
            <a:endParaRPr lang="ja-JP"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6681192" y="4752931"/>
            <a:ext cx="1800200" cy="620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左矢印 5"/>
          <p:cNvSpPr/>
          <p:nvPr/>
        </p:nvSpPr>
        <p:spPr>
          <a:xfrm>
            <a:off x="4808984" y="3861048"/>
            <a:ext cx="648072" cy="21602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7" name="Group 4"/>
          <p:cNvGrpSpPr>
            <a:grpSpLocks noChangeAspect="1"/>
          </p:cNvGrpSpPr>
          <p:nvPr/>
        </p:nvGrpSpPr>
        <p:grpSpPr bwMode="auto">
          <a:xfrm>
            <a:off x="236543" y="2205046"/>
            <a:ext cx="5221280" cy="4446599"/>
            <a:chOff x="149" y="1389"/>
            <a:chExt cx="3289" cy="2801"/>
          </a:xfrm>
        </p:grpSpPr>
        <p:sp>
          <p:nvSpPr>
            <p:cNvPr id="8" name="AutoShape 3"/>
            <p:cNvSpPr>
              <a:spLocks noChangeAspect="1" noChangeArrowheads="1" noTextEdit="1"/>
            </p:cNvSpPr>
            <p:nvPr/>
          </p:nvSpPr>
          <p:spPr bwMode="auto">
            <a:xfrm>
              <a:off x="149" y="1434"/>
              <a:ext cx="3289" cy="2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9" name="Freeform 5"/>
            <p:cNvSpPr>
              <a:spLocks/>
            </p:cNvSpPr>
            <p:nvPr/>
          </p:nvSpPr>
          <p:spPr bwMode="auto">
            <a:xfrm>
              <a:off x="1115" y="2402"/>
              <a:ext cx="797" cy="480"/>
            </a:xfrm>
            <a:custGeom>
              <a:avLst/>
              <a:gdLst>
                <a:gd name="T0" fmla="*/ 0 w 2736"/>
                <a:gd name="T1" fmla="*/ 248 h 1488"/>
                <a:gd name="T2" fmla="*/ 248 w 2736"/>
                <a:gd name="T3" fmla="*/ 0 h 1488"/>
                <a:gd name="T4" fmla="*/ 248 w 2736"/>
                <a:gd name="T5" fmla="*/ 0 h 1488"/>
                <a:gd name="T6" fmla="*/ 248 w 2736"/>
                <a:gd name="T7" fmla="*/ 0 h 1488"/>
                <a:gd name="T8" fmla="*/ 2488 w 2736"/>
                <a:gd name="T9" fmla="*/ 0 h 1488"/>
                <a:gd name="T10" fmla="*/ 2488 w 2736"/>
                <a:gd name="T11" fmla="*/ 0 h 1488"/>
                <a:gd name="T12" fmla="*/ 2736 w 2736"/>
                <a:gd name="T13" fmla="*/ 248 h 1488"/>
                <a:gd name="T14" fmla="*/ 2736 w 2736"/>
                <a:gd name="T15" fmla="*/ 248 h 1488"/>
                <a:gd name="T16" fmla="*/ 2736 w 2736"/>
                <a:gd name="T17" fmla="*/ 248 h 1488"/>
                <a:gd name="T18" fmla="*/ 2736 w 2736"/>
                <a:gd name="T19" fmla="*/ 1240 h 1488"/>
                <a:gd name="T20" fmla="*/ 2736 w 2736"/>
                <a:gd name="T21" fmla="*/ 1240 h 1488"/>
                <a:gd name="T22" fmla="*/ 2488 w 2736"/>
                <a:gd name="T23" fmla="*/ 1488 h 1488"/>
                <a:gd name="T24" fmla="*/ 2488 w 2736"/>
                <a:gd name="T25" fmla="*/ 1488 h 1488"/>
                <a:gd name="T26" fmla="*/ 2488 w 2736"/>
                <a:gd name="T27" fmla="*/ 1488 h 1488"/>
                <a:gd name="T28" fmla="*/ 248 w 2736"/>
                <a:gd name="T29" fmla="*/ 1488 h 1488"/>
                <a:gd name="T30" fmla="*/ 248 w 2736"/>
                <a:gd name="T31" fmla="*/ 1488 h 1488"/>
                <a:gd name="T32" fmla="*/ 0 w 2736"/>
                <a:gd name="T33" fmla="*/ 1240 h 1488"/>
                <a:gd name="T34" fmla="*/ 0 w 2736"/>
                <a:gd name="T35" fmla="*/ 1240 h 1488"/>
                <a:gd name="T36" fmla="*/ 0 w 2736"/>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6" h="1488">
                  <a:moveTo>
                    <a:pt x="0" y="248"/>
                  </a:moveTo>
                  <a:cubicBezTo>
                    <a:pt x="0" y="112"/>
                    <a:pt x="112" y="0"/>
                    <a:pt x="248" y="0"/>
                  </a:cubicBezTo>
                  <a:cubicBezTo>
                    <a:pt x="248" y="0"/>
                    <a:pt x="248" y="0"/>
                    <a:pt x="248" y="0"/>
                  </a:cubicBezTo>
                  <a:lnTo>
                    <a:pt x="248" y="0"/>
                  </a:lnTo>
                  <a:lnTo>
                    <a:pt x="2488" y="0"/>
                  </a:lnTo>
                  <a:lnTo>
                    <a:pt x="2488" y="0"/>
                  </a:lnTo>
                  <a:cubicBezTo>
                    <a:pt x="2625" y="0"/>
                    <a:pt x="2736" y="112"/>
                    <a:pt x="2736" y="248"/>
                  </a:cubicBezTo>
                  <a:cubicBezTo>
                    <a:pt x="2736" y="248"/>
                    <a:pt x="2736" y="248"/>
                    <a:pt x="2736" y="248"/>
                  </a:cubicBezTo>
                  <a:lnTo>
                    <a:pt x="2736" y="248"/>
                  </a:lnTo>
                  <a:lnTo>
                    <a:pt x="2736" y="1240"/>
                  </a:lnTo>
                  <a:lnTo>
                    <a:pt x="2736" y="1240"/>
                  </a:lnTo>
                  <a:cubicBezTo>
                    <a:pt x="2736" y="1377"/>
                    <a:pt x="2625" y="1488"/>
                    <a:pt x="2488" y="1488"/>
                  </a:cubicBezTo>
                  <a:cubicBezTo>
                    <a:pt x="2488" y="1488"/>
                    <a:pt x="2488" y="1488"/>
                    <a:pt x="2488" y="1488"/>
                  </a:cubicBezTo>
                  <a:lnTo>
                    <a:pt x="2488"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0" name="Freeform 6"/>
            <p:cNvSpPr>
              <a:spLocks noEditPoints="1"/>
            </p:cNvSpPr>
            <p:nvPr/>
          </p:nvSpPr>
          <p:spPr bwMode="auto">
            <a:xfrm>
              <a:off x="1112" y="2400"/>
              <a:ext cx="803" cy="484"/>
            </a:xfrm>
            <a:custGeom>
              <a:avLst/>
              <a:gdLst>
                <a:gd name="T0" fmla="*/ 2 w 803"/>
                <a:gd name="T1" fmla="*/ 66 h 484"/>
                <a:gd name="T2" fmla="*/ 14 w 803"/>
                <a:gd name="T3" fmla="*/ 37 h 484"/>
                <a:gd name="T4" fmla="*/ 34 w 803"/>
                <a:gd name="T5" fmla="*/ 14 h 484"/>
                <a:gd name="T6" fmla="*/ 60 w 803"/>
                <a:gd name="T7" fmla="*/ 2 h 484"/>
                <a:gd name="T8" fmla="*/ 728 w 803"/>
                <a:gd name="T9" fmla="*/ 0 h 484"/>
                <a:gd name="T10" fmla="*/ 758 w 803"/>
                <a:gd name="T11" fmla="*/ 7 h 484"/>
                <a:gd name="T12" fmla="*/ 781 w 803"/>
                <a:gd name="T13" fmla="*/ 24 h 484"/>
                <a:gd name="T14" fmla="*/ 797 w 803"/>
                <a:gd name="T15" fmla="*/ 50 h 484"/>
                <a:gd name="T16" fmla="*/ 803 w 803"/>
                <a:gd name="T17" fmla="*/ 82 h 484"/>
                <a:gd name="T18" fmla="*/ 801 w 803"/>
                <a:gd name="T19" fmla="*/ 418 h 484"/>
                <a:gd name="T20" fmla="*/ 790 w 803"/>
                <a:gd name="T21" fmla="*/ 448 h 484"/>
                <a:gd name="T22" fmla="*/ 770 w 803"/>
                <a:gd name="T23" fmla="*/ 470 h 484"/>
                <a:gd name="T24" fmla="*/ 743 w 803"/>
                <a:gd name="T25" fmla="*/ 483 h 484"/>
                <a:gd name="T26" fmla="*/ 75 w 803"/>
                <a:gd name="T27" fmla="*/ 484 h 484"/>
                <a:gd name="T28" fmla="*/ 46 w 803"/>
                <a:gd name="T29" fmla="*/ 478 h 484"/>
                <a:gd name="T30" fmla="*/ 23 w 803"/>
                <a:gd name="T31" fmla="*/ 460 h 484"/>
                <a:gd name="T32" fmla="*/ 7 w 803"/>
                <a:gd name="T33" fmla="*/ 434 h 484"/>
                <a:gd name="T34" fmla="*/ 0 w 803"/>
                <a:gd name="T35" fmla="*/ 402 h 484"/>
                <a:gd name="T36" fmla="*/ 5 w 803"/>
                <a:gd name="T37" fmla="*/ 402 h 484"/>
                <a:gd name="T38" fmla="*/ 7 w 803"/>
                <a:gd name="T39" fmla="*/ 418 h 484"/>
                <a:gd name="T40" fmla="*/ 11 w 803"/>
                <a:gd name="T41" fmla="*/ 432 h 484"/>
                <a:gd name="T42" fmla="*/ 17 w 803"/>
                <a:gd name="T43" fmla="*/ 446 h 484"/>
                <a:gd name="T44" fmla="*/ 26 w 803"/>
                <a:gd name="T45" fmla="*/ 456 h 484"/>
                <a:gd name="T46" fmla="*/ 37 w 803"/>
                <a:gd name="T47" fmla="*/ 466 h 484"/>
                <a:gd name="T48" fmla="*/ 48 w 803"/>
                <a:gd name="T49" fmla="*/ 473 h 484"/>
                <a:gd name="T50" fmla="*/ 61 w 803"/>
                <a:gd name="T51" fmla="*/ 478 h 484"/>
                <a:gd name="T52" fmla="*/ 75 w 803"/>
                <a:gd name="T53" fmla="*/ 479 h 484"/>
                <a:gd name="T54" fmla="*/ 728 w 803"/>
                <a:gd name="T55" fmla="*/ 479 h 484"/>
                <a:gd name="T56" fmla="*/ 743 w 803"/>
                <a:gd name="T57" fmla="*/ 477 h 484"/>
                <a:gd name="T58" fmla="*/ 756 w 803"/>
                <a:gd name="T59" fmla="*/ 473 h 484"/>
                <a:gd name="T60" fmla="*/ 768 w 803"/>
                <a:gd name="T61" fmla="*/ 466 h 484"/>
                <a:gd name="T62" fmla="*/ 778 w 803"/>
                <a:gd name="T63" fmla="*/ 456 h 484"/>
                <a:gd name="T64" fmla="*/ 786 w 803"/>
                <a:gd name="T65" fmla="*/ 445 h 484"/>
                <a:gd name="T66" fmla="*/ 793 w 803"/>
                <a:gd name="T67" fmla="*/ 432 h 484"/>
                <a:gd name="T68" fmla="*/ 797 w 803"/>
                <a:gd name="T69" fmla="*/ 417 h 484"/>
                <a:gd name="T70" fmla="*/ 798 w 803"/>
                <a:gd name="T71" fmla="*/ 402 h 484"/>
                <a:gd name="T72" fmla="*/ 798 w 803"/>
                <a:gd name="T73" fmla="*/ 82 h 484"/>
                <a:gd name="T74" fmla="*/ 797 w 803"/>
                <a:gd name="T75" fmla="*/ 67 h 484"/>
                <a:gd name="T76" fmla="*/ 793 w 803"/>
                <a:gd name="T77" fmla="*/ 52 h 484"/>
                <a:gd name="T78" fmla="*/ 786 w 803"/>
                <a:gd name="T79" fmla="*/ 39 h 484"/>
                <a:gd name="T80" fmla="*/ 777 w 803"/>
                <a:gd name="T81" fmla="*/ 28 h 484"/>
                <a:gd name="T82" fmla="*/ 767 w 803"/>
                <a:gd name="T83" fmla="*/ 19 h 484"/>
                <a:gd name="T84" fmla="*/ 756 w 803"/>
                <a:gd name="T85" fmla="*/ 11 h 484"/>
                <a:gd name="T86" fmla="*/ 742 w 803"/>
                <a:gd name="T87" fmla="*/ 7 h 484"/>
                <a:gd name="T88" fmla="*/ 728 w 803"/>
                <a:gd name="T89" fmla="*/ 5 h 484"/>
                <a:gd name="T90" fmla="*/ 75 w 803"/>
                <a:gd name="T91" fmla="*/ 5 h 484"/>
                <a:gd name="T92" fmla="*/ 61 w 803"/>
                <a:gd name="T93" fmla="*/ 7 h 484"/>
                <a:gd name="T94" fmla="*/ 48 w 803"/>
                <a:gd name="T95" fmla="*/ 11 h 484"/>
                <a:gd name="T96" fmla="*/ 36 w 803"/>
                <a:gd name="T97" fmla="*/ 19 h 484"/>
                <a:gd name="T98" fmla="*/ 26 w 803"/>
                <a:gd name="T99" fmla="*/ 28 h 484"/>
                <a:gd name="T100" fmla="*/ 17 w 803"/>
                <a:gd name="T101" fmla="*/ 40 h 484"/>
                <a:gd name="T102" fmla="*/ 11 w 803"/>
                <a:gd name="T103" fmla="*/ 53 h 484"/>
                <a:gd name="T104" fmla="*/ 7 w 803"/>
                <a:gd name="T105" fmla="*/ 67 h 484"/>
                <a:gd name="T106" fmla="*/ 5 w 803"/>
                <a:gd name="T107" fmla="*/ 83 h 484"/>
                <a:gd name="T108" fmla="*/ 5 w 803"/>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3" h="484">
                  <a:moveTo>
                    <a:pt x="0" y="82"/>
                  </a:moveTo>
                  <a:lnTo>
                    <a:pt x="2" y="66"/>
                  </a:lnTo>
                  <a:lnTo>
                    <a:pt x="7" y="50"/>
                  </a:lnTo>
                  <a:lnTo>
                    <a:pt x="14" y="37"/>
                  </a:lnTo>
                  <a:lnTo>
                    <a:pt x="23" y="24"/>
                  </a:lnTo>
                  <a:lnTo>
                    <a:pt x="34" y="14"/>
                  </a:lnTo>
                  <a:lnTo>
                    <a:pt x="46" y="7"/>
                  </a:lnTo>
                  <a:lnTo>
                    <a:pt x="60" y="2"/>
                  </a:lnTo>
                  <a:lnTo>
                    <a:pt x="75" y="0"/>
                  </a:lnTo>
                  <a:lnTo>
                    <a:pt x="728" y="0"/>
                  </a:lnTo>
                  <a:lnTo>
                    <a:pt x="743" y="2"/>
                  </a:lnTo>
                  <a:lnTo>
                    <a:pt x="758" y="7"/>
                  </a:lnTo>
                  <a:lnTo>
                    <a:pt x="770" y="14"/>
                  </a:lnTo>
                  <a:lnTo>
                    <a:pt x="781" y="24"/>
                  </a:lnTo>
                  <a:lnTo>
                    <a:pt x="790" y="37"/>
                  </a:lnTo>
                  <a:lnTo>
                    <a:pt x="797" y="50"/>
                  </a:lnTo>
                  <a:lnTo>
                    <a:pt x="801" y="66"/>
                  </a:lnTo>
                  <a:lnTo>
                    <a:pt x="803" y="82"/>
                  </a:lnTo>
                  <a:lnTo>
                    <a:pt x="803" y="402"/>
                  </a:lnTo>
                  <a:lnTo>
                    <a:pt x="801" y="418"/>
                  </a:lnTo>
                  <a:lnTo>
                    <a:pt x="797" y="434"/>
                  </a:lnTo>
                  <a:lnTo>
                    <a:pt x="790" y="448"/>
                  </a:lnTo>
                  <a:lnTo>
                    <a:pt x="781" y="460"/>
                  </a:lnTo>
                  <a:lnTo>
                    <a:pt x="770" y="470"/>
                  </a:lnTo>
                  <a:lnTo>
                    <a:pt x="758" y="478"/>
                  </a:lnTo>
                  <a:lnTo>
                    <a:pt x="743" y="483"/>
                  </a:lnTo>
                  <a:lnTo>
                    <a:pt x="728" y="484"/>
                  </a:lnTo>
                  <a:lnTo>
                    <a:pt x="75" y="484"/>
                  </a:lnTo>
                  <a:lnTo>
                    <a:pt x="60" y="483"/>
                  </a:lnTo>
                  <a:lnTo>
                    <a:pt x="46" y="478"/>
                  </a:lnTo>
                  <a:lnTo>
                    <a:pt x="34" y="470"/>
                  </a:lnTo>
                  <a:lnTo>
                    <a:pt x="23" y="460"/>
                  </a:lnTo>
                  <a:lnTo>
                    <a:pt x="14" y="448"/>
                  </a:lnTo>
                  <a:lnTo>
                    <a:pt x="7" y="434"/>
                  </a:lnTo>
                  <a:lnTo>
                    <a:pt x="2" y="418"/>
                  </a:lnTo>
                  <a:lnTo>
                    <a:pt x="0" y="402"/>
                  </a:lnTo>
                  <a:lnTo>
                    <a:pt x="0" y="82"/>
                  </a:lnTo>
                  <a:close/>
                  <a:moveTo>
                    <a:pt x="5" y="402"/>
                  </a:moveTo>
                  <a:lnTo>
                    <a:pt x="5" y="402"/>
                  </a:lnTo>
                  <a:lnTo>
                    <a:pt x="7" y="418"/>
                  </a:lnTo>
                  <a:lnTo>
                    <a:pt x="7" y="417"/>
                  </a:lnTo>
                  <a:lnTo>
                    <a:pt x="11" y="432"/>
                  </a:lnTo>
                  <a:lnTo>
                    <a:pt x="11" y="432"/>
                  </a:lnTo>
                  <a:lnTo>
                    <a:pt x="17" y="446"/>
                  </a:lnTo>
                  <a:lnTo>
                    <a:pt x="17" y="445"/>
                  </a:lnTo>
                  <a:lnTo>
                    <a:pt x="26" y="456"/>
                  </a:lnTo>
                  <a:lnTo>
                    <a:pt x="26" y="456"/>
                  </a:lnTo>
                  <a:lnTo>
                    <a:pt x="37" y="466"/>
                  </a:lnTo>
                  <a:lnTo>
                    <a:pt x="36" y="466"/>
                  </a:lnTo>
                  <a:lnTo>
                    <a:pt x="48" y="473"/>
                  </a:lnTo>
                  <a:lnTo>
                    <a:pt x="48" y="473"/>
                  </a:lnTo>
                  <a:lnTo>
                    <a:pt x="61" y="478"/>
                  </a:lnTo>
                  <a:lnTo>
                    <a:pt x="61" y="477"/>
                  </a:lnTo>
                  <a:lnTo>
                    <a:pt x="75" y="479"/>
                  </a:lnTo>
                  <a:lnTo>
                    <a:pt x="75" y="479"/>
                  </a:lnTo>
                  <a:lnTo>
                    <a:pt x="728" y="479"/>
                  </a:lnTo>
                  <a:lnTo>
                    <a:pt x="728" y="479"/>
                  </a:lnTo>
                  <a:lnTo>
                    <a:pt x="743" y="477"/>
                  </a:lnTo>
                  <a:lnTo>
                    <a:pt x="742" y="478"/>
                  </a:lnTo>
                  <a:lnTo>
                    <a:pt x="756" y="473"/>
                  </a:lnTo>
                  <a:lnTo>
                    <a:pt x="756" y="473"/>
                  </a:lnTo>
                  <a:lnTo>
                    <a:pt x="768" y="466"/>
                  </a:lnTo>
                  <a:lnTo>
                    <a:pt x="767" y="466"/>
                  </a:lnTo>
                  <a:lnTo>
                    <a:pt x="778" y="456"/>
                  </a:lnTo>
                  <a:lnTo>
                    <a:pt x="777" y="456"/>
                  </a:lnTo>
                  <a:lnTo>
                    <a:pt x="786" y="445"/>
                  </a:lnTo>
                  <a:lnTo>
                    <a:pt x="786" y="446"/>
                  </a:lnTo>
                  <a:lnTo>
                    <a:pt x="793" y="432"/>
                  </a:lnTo>
                  <a:lnTo>
                    <a:pt x="793" y="432"/>
                  </a:lnTo>
                  <a:lnTo>
                    <a:pt x="797" y="417"/>
                  </a:lnTo>
                  <a:lnTo>
                    <a:pt x="797" y="418"/>
                  </a:lnTo>
                  <a:lnTo>
                    <a:pt x="798" y="402"/>
                  </a:lnTo>
                  <a:lnTo>
                    <a:pt x="798" y="402"/>
                  </a:lnTo>
                  <a:lnTo>
                    <a:pt x="798" y="82"/>
                  </a:lnTo>
                  <a:lnTo>
                    <a:pt x="798" y="83"/>
                  </a:lnTo>
                  <a:lnTo>
                    <a:pt x="797" y="67"/>
                  </a:lnTo>
                  <a:lnTo>
                    <a:pt x="797" y="67"/>
                  </a:lnTo>
                  <a:lnTo>
                    <a:pt x="793" y="52"/>
                  </a:lnTo>
                  <a:lnTo>
                    <a:pt x="793" y="53"/>
                  </a:lnTo>
                  <a:lnTo>
                    <a:pt x="786" y="39"/>
                  </a:lnTo>
                  <a:lnTo>
                    <a:pt x="786" y="40"/>
                  </a:lnTo>
                  <a:lnTo>
                    <a:pt x="777" y="28"/>
                  </a:lnTo>
                  <a:lnTo>
                    <a:pt x="778" y="28"/>
                  </a:lnTo>
                  <a:lnTo>
                    <a:pt x="767" y="19"/>
                  </a:lnTo>
                  <a:lnTo>
                    <a:pt x="768" y="19"/>
                  </a:lnTo>
                  <a:lnTo>
                    <a:pt x="756" y="11"/>
                  </a:lnTo>
                  <a:lnTo>
                    <a:pt x="756" y="11"/>
                  </a:lnTo>
                  <a:lnTo>
                    <a:pt x="742" y="7"/>
                  </a:lnTo>
                  <a:lnTo>
                    <a:pt x="743" y="7"/>
                  </a:lnTo>
                  <a:lnTo>
                    <a:pt x="728" y="5"/>
                  </a:lnTo>
                  <a:lnTo>
                    <a:pt x="728" y="5"/>
                  </a:lnTo>
                  <a:lnTo>
                    <a:pt x="75" y="5"/>
                  </a:lnTo>
                  <a:lnTo>
                    <a:pt x="75" y="5"/>
                  </a:lnTo>
                  <a:lnTo>
                    <a:pt x="61" y="7"/>
                  </a:lnTo>
                  <a:lnTo>
                    <a:pt x="61" y="7"/>
                  </a:lnTo>
                  <a:lnTo>
                    <a:pt x="48" y="11"/>
                  </a:lnTo>
                  <a:lnTo>
                    <a:pt x="48" y="11"/>
                  </a:lnTo>
                  <a:lnTo>
                    <a:pt x="36" y="19"/>
                  </a:lnTo>
                  <a:lnTo>
                    <a:pt x="37" y="19"/>
                  </a:lnTo>
                  <a:lnTo>
                    <a:pt x="26" y="28"/>
                  </a:lnTo>
                  <a:lnTo>
                    <a:pt x="26" y="28"/>
                  </a:lnTo>
                  <a:lnTo>
                    <a:pt x="17" y="40"/>
                  </a:lnTo>
                  <a:lnTo>
                    <a:pt x="17" y="39"/>
                  </a:lnTo>
                  <a:lnTo>
                    <a:pt x="11" y="53"/>
                  </a:lnTo>
                  <a:lnTo>
                    <a:pt x="11" y="52"/>
                  </a:lnTo>
                  <a:lnTo>
                    <a:pt x="7" y="67"/>
                  </a:lnTo>
                  <a:lnTo>
                    <a:pt x="7" y="67"/>
                  </a:lnTo>
                  <a:lnTo>
                    <a:pt x="5" y="83"/>
                  </a:lnTo>
                  <a:lnTo>
                    <a:pt x="5" y="82"/>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Rectangle 7"/>
            <p:cNvSpPr>
              <a:spLocks noChangeArrowheads="1"/>
            </p:cNvSpPr>
            <p:nvPr/>
          </p:nvSpPr>
          <p:spPr bwMode="auto">
            <a:xfrm>
              <a:off x="1252" y="2526"/>
              <a:ext cx="5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「雇用の質」</a:t>
              </a:r>
              <a:endParaRPr lang="ja-JP" altLang="en-US" smtClean="0">
                <a:solidFill>
                  <a:prstClr val="black"/>
                </a:solidFill>
                <a:latin typeface="Arial" pitchFamily="34" charset="0"/>
                <a:cs typeface="ＭＳ Ｐゴシック" pitchFamily="50" charset="-128"/>
              </a:endParaRPr>
            </a:p>
          </p:txBody>
        </p:sp>
        <p:sp>
          <p:nvSpPr>
            <p:cNvPr id="12" name="Rectangle 8"/>
            <p:cNvSpPr>
              <a:spLocks noChangeArrowheads="1"/>
            </p:cNvSpPr>
            <p:nvPr/>
          </p:nvSpPr>
          <p:spPr bwMode="auto">
            <a:xfrm>
              <a:off x="1360" y="2660"/>
              <a:ext cx="3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dirty="0" smtClean="0">
                  <a:solidFill>
                    <a:srgbClr val="000000"/>
                  </a:solidFill>
                  <a:latin typeface="ＭＳ Ｐゴシック" pitchFamily="50" charset="-128"/>
                  <a:cs typeface="ＭＳ Ｐゴシック" pitchFamily="50" charset="-128"/>
                </a:rPr>
                <a:t>の向上</a:t>
              </a:r>
              <a:endParaRPr lang="ja-JP" altLang="en-US" dirty="0" smtClean="0">
                <a:solidFill>
                  <a:prstClr val="black"/>
                </a:solidFill>
                <a:latin typeface="Arial" pitchFamily="34" charset="0"/>
                <a:cs typeface="ＭＳ Ｐゴシック" pitchFamily="50" charset="-128"/>
              </a:endParaRPr>
            </a:p>
          </p:txBody>
        </p:sp>
        <p:sp>
          <p:nvSpPr>
            <p:cNvPr id="13" name="Freeform 9"/>
            <p:cNvSpPr>
              <a:spLocks/>
            </p:cNvSpPr>
            <p:nvPr/>
          </p:nvSpPr>
          <p:spPr bwMode="auto">
            <a:xfrm>
              <a:off x="471" y="2439"/>
              <a:ext cx="685" cy="596"/>
            </a:xfrm>
            <a:custGeom>
              <a:avLst/>
              <a:gdLst>
                <a:gd name="T0" fmla="*/ 295 w 685"/>
                <a:gd name="T1" fmla="*/ 583 h 596"/>
                <a:gd name="T2" fmla="*/ 306 w 685"/>
                <a:gd name="T3" fmla="*/ 556 h 596"/>
                <a:gd name="T4" fmla="*/ 318 w 685"/>
                <a:gd name="T5" fmla="*/ 530 h 596"/>
                <a:gd name="T6" fmla="*/ 333 w 685"/>
                <a:gd name="T7" fmla="*/ 506 h 596"/>
                <a:gd name="T8" fmla="*/ 351 w 685"/>
                <a:gd name="T9" fmla="*/ 483 h 596"/>
                <a:gd name="T10" fmla="*/ 370 w 685"/>
                <a:gd name="T11" fmla="*/ 462 h 596"/>
                <a:gd name="T12" fmla="*/ 391 w 685"/>
                <a:gd name="T13" fmla="*/ 443 h 596"/>
                <a:gd name="T14" fmla="*/ 415 w 685"/>
                <a:gd name="T15" fmla="*/ 426 h 596"/>
                <a:gd name="T16" fmla="*/ 439 w 685"/>
                <a:gd name="T17" fmla="*/ 412 h 596"/>
                <a:gd name="T18" fmla="*/ 463 w 685"/>
                <a:gd name="T19" fmla="*/ 401 h 596"/>
                <a:gd name="T20" fmla="*/ 489 w 685"/>
                <a:gd name="T21" fmla="*/ 392 h 596"/>
                <a:gd name="T22" fmla="*/ 515 w 685"/>
                <a:gd name="T23" fmla="*/ 386 h 596"/>
                <a:gd name="T24" fmla="*/ 541 w 685"/>
                <a:gd name="T25" fmla="*/ 381 h 596"/>
                <a:gd name="T26" fmla="*/ 540 w 685"/>
                <a:gd name="T27" fmla="*/ 472 h 596"/>
                <a:gd name="T28" fmla="*/ 685 w 685"/>
                <a:gd name="T29" fmla="*/ 248 h 596"/>
                <a:gd name="T30" fmla="*/ 531 w 685"/>
                <a:gd name="T31" fmla="*/ 0 h 596"/>
                <a:gd name="T32" fmla="*/ 531 w 685"/>
                <a:gd name="T33" fmla="*/ 91 h 596"/>
                <a:gd name="T34" fmla="*/ 491 w 685"/>
                <a:gd name="T35" fmla="*/ 95 h 596"/>
                <a:gd name="T36" fmla="*/ 450 w 685"/>
                <a:gd name="T37" fmla="*/ 102 h 596"/>
                <a:gd name="T38" fmla="*/ 411 w 685"/>
                <a:gd name="T39" fmla="*/ 111 h 596"/>
                <a:gd name="T40" fmla="*/ 373 w 685"/>
                <a:gd name="T41" fmla="*/ 124 h 596"/>
                <a:gd name="T42" fmla="*/ 335 w 685"/>
                <a:gd name="T43" fmla="*/ 140 h 596"/>
                <a:gd name="T44" fmla="*/ 298 w 685"/>
                <a:gd name="T45" fmla="*/ 158 h 596"/>
                <a:gd name="T46" fmla="*/ 263 w 685"/>
                <a:gd name="T47" fmla="*/ 179 h 596"/>
                <a:gd name="T48" fmla="*/ 229 w 685"/>
                <a:gd name="T49" fmla="*/ 203 h 596"/>
                <a:gd name="T50" fmla="*/ 196 w 685"/>
                <a:gd name="T51" fmla="*/ 229 h 596"/>
                <a:gd name="T52" fmla="*/ 166 w 685"/>
                <a:gd name="T53" fmla="*/ 259 h 596"/>
                <a:gd name="T54" fmla="*/ 137 w 685"/>
                <a:gd name="T55" fmla="*/ 290 h 596"/>
                <a:gd name="T56" fmla="*/ 110 w 685"/>
                <a:gd name="T57" fmla="*/ 322 h 596"/>
                <a:gd name="T58" fmla="*/ 87 w 685"/>
                <a:gd name="T59" fmla="*/ 358 h 596"/>
                <a:gd name="T60" fmla="*/ 66 w 685"/>
                <a:gd name="T61" fmla="*/ 395 h 596"/>
                <a:gd name="T62" fmla="*/ 47 w 685"/>
                <a:gd name="T63" fmla="*/ 433 h 596"/>
                <a:gd name="T64" fmla="*/ 31 w 685"/>
                <a:gd name="T65" fmla="*/ 472 h 596"/>
                <a:gd name="T66" fmla="*/ 18 w 685"/>
                <a:gd name="T67" fmla="*/ 513 h 596"/>
                <a:gd name="T68" fmla="*/ 7 w 685"/>
                <a:gd name="T69" fmla="*/ 554 h 596"/>
                <a:gd name="T70" fmla="*/ 0 w 685"/>
                <a:gd name="T71" fmla="*/ 596 h 596"/>
                <a:gd name="T72" fmla="*/ 154 w 685"/>
                <a:gd name="T73" fmla="*/ 492 h 596"/>
                <a:gd name="T74" fmla="*/ 295 w 685"/>
                <a:gd name="T75" fmla="*/ 58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85" h="596">
                  <a:moveTo>
                    <a:pt x="295" y="583"/>
                  </a:moveTo>
                  <a:lnTo>
                    <a:pt x="306" y="556"/>
                  </a:lnTo>
                  <a:lnTo>
                    <a:pt x="318" y="530"/>
                  </a:lnTo>
                  <a:lnTo>
                    <a:pt x="333" y="506"/>
                  </a:lnTo>
                  <a:lnTo>
                    <a:pt x="351" y="483"/>
                  </a:lnTo>
                  <a:lnTo>
                    <a:pt x="370" y="462"/>
                  </a:lnTo>
                  <a:lnTo>
                    <a:pt x="391" y="443"/>
                  </a:lnTo>
                  <a:lnTo>
                    <a:pt x="415" y="426"/>
                  </a:lnTo>
                  <a:lnTo>
                    <a:pt x="439" y="412"/>
                  </a:lnTo>
                  <a:lnTo>
                    <a:pt x="463" y="401"/>
                  </a:lnTo>
                  <a:lnTo>
                    <a:pt x="489" y="392"/>
                  </a:lnTo>
                  <a:lnTo>
                    <a:pt x="515" y="386"/>
                  </a:lnTo>
                  <a:lnTo>
                    <a:pt x="541" y="381"/>
                  </a:lnTo>
                  <a:lnTo>
                    <a:pt x="540" y="472"/>
                  </a:lnTo>
                  <a:lnTo>
                    <a:pt x="685" y="248"/>
                  </a:lnTo>
                  <a:lnTo>
                    <a:pt x="531" y="0"/>
                  </a:lnTo>
                  <a:lnTo>
                    <a:pt x="531" y="91"/>
                  </a:lnTo>
                  <a:lnTo>
                    <a:pt x="491" y="95"/>
                  </a:lnTo>
                  <a:lnTo>
                    <a:pt x="450" y="102"/>
                  </a:lnTo>
                  <a:lnTo>
                    <a:pt x="411" y="111"/>
                  </a:lnTo>
                  <a:lnTo>
                    <a:pt x="373" y="124"/>
                  </a:lnTo>
                  <a:lnTo>
                    <a:pt x="335" y="140"/>
                  </a:lnTo>
                  <a:lnTo>
                    <a:pt x="298" y="158"/>
                  </a:lnTo>
                  <a:lnTo>
                    <a:pt x="263" y="179"/>
                  </a:lnTo>
                  <a:lnTo>
                    <a:pt x="229" y="203"/>
                  </a:lnTo>
                  <a:lnTo>
                    <a:pt x="196" y="229"/>
                  </a:lnTo>
                  <a:lnTo>
                    <a:pt x="166" y="259"/>
                  </a:lnTo>
                  <a:lnTo>
                    <a:pt x="137" y="290"/>
                  </a:lnTo>
                  <a:lnTo>
                    <a:pt x="110" y="322"/>
                  </a:lnTo>
                  <a:lnTo>
                    <a:pt x="87" y="358"/>
                  </a:lnTo>
                  <a:lnTo>
                    <a:pt x="66" y="395"/>
                  </a:lnTo>
                  <a:lnTo>
                    <a:pt x="47" y="433"/>
                  </a:lnTo>
                  <a:lnTo>
                    <a:pt x="31" y="472"/>
                  </a:lnTo>
                  <a:lnTo>
                    <a:pt x="18" y="513"/>
                  </a:lnTo>
                  <a:lnTo>
                    <a:pt x="7" y="554"/>
                  </a:lnTo>
                  <a:lnTo>
                    <a:pt x="0" y="596"/>
                  </a:lnTo>
                  <a:lnTo>
                    <a:pt x="154" y="492"/>
                  </a:lnTo>
                  <a:lnTo>
                    <a:pt x="295" y="583"/>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4" name="Freeform 10"/>
            <p:cNvSpPr>
              <a:spLocks/>
            </p:cNvSpPr>
            <p:nvPr/>
          </p:nvSpPr>
          <p:spPr bwMode="auto">
            <a:xfrm>
              <a:off x="469" y="2436"/>
              <a:ext cx="690" cy="602"/>
            </a:xfrm>
            <a:custGeom>
              <a:avLst/>
              <a:gdLst>
                <a:gd name="T0" fmla="*/ 1049 w 2367"/>
                <a:gd name="T1" fmla="*/ 1734 h 1871"/>
                <a:gd name="T2" fmla="*/ 1146 w 2367"/>
                <a:gd name="T3" fmla="*/ 1575 h 1871"/>
                <a:gd name="T4" fmla="*/ 1271 w 2367"/>
                <a:gd name="T5" fmla="*/ 1438 h 1871"/>
                <a:gd name="T6" fmla="*/ 1426 w 2367"/>
                <a:gd name="T7" fmla="*/ 1326 h 1871"/>
                <a:gd name="T8" fmla="*/ 1592 w 2367"/>
                <a:gd name="T9" fmla="*/ 1249 h 1871"/>
                <a:gd name="T10" fmla="*/ 1771 w 2367"/>
                <a:gd name="T11" fmla="*/ 1199 h 1871"/>
                <a:gd name="T12" fmla="*/ 1870 w 2367"/>
                <a:gd name="T13" fmla="*/ 1188 h 1871"/>
                <a:gd name="T14" fmla="*/ 1870 w 2367"/>
                <a:gd name="T15" fmla="*/ 1475 h 1871"/>
                <a:gd name="T16" fmla="*/ 2352 w 2367"/>
                <a:gd name="T17" fmla="*/ 775 h 1871"/>
                <a:gd name="T18" fmla="*/ 1822 w 2367"/>
                <a:gd name="T19" fmla="*/ 13 h 1871"/>
                <a:gd name="T20" fmla="*/ 1839 w 2367"/>
                <a:gd name="T21" fmla="*/ 291 h 1871"/>
                <a:gd name="T22" fmla="*/ 1694 w 2367"/>
                <a:gd name="T23" fmla="*/ 311 h 1871"/>
                <a:gd name="T24" fmla="*/ 1421 w 2367"/>
                <a:gd name="T25" fmla="*/ 363 h 1871"/>
                <a:gd name="T26" fmla="*/ 1159 w 2367"/>
                <a:gd name="T27" fmla="*/ 451 h 1871"/>
                <a:gd name="T28" fmla="*/ 913 w 2367"/>
                <a:gd name="T29" fmla="*/ 572 h 1871"/>
                <a:gd name="T30" fmla="*/ 685 w 2367"/>
                <a:gd name="T31" fmla="*/ 728 h 1871"/>
                <a:gd name="T32" fmla="*/ 484 w 2367"/>
                <a:gd name="T33" fmla="*/ 915 h 1871"/>
                <a:gd name="T34" fmla="*/ 313 w 2367"/>
                <a:gd name="T35" fmla="*/ 1125 h 1871"/>
                <a:gd name="T36" fmla="*/ 176 w 2367"/>
                <a:gd name="T37" fmla="*/ 1359 h 1871"/>
                <a:gd name="T38" fmla="*/ 76 w 2367"/>
                <a:gd name="T39" fmla="*/ 1605 h 1871"/>
                <a:gd name="T40" fmla="*/ 16 w 2367"/>
                <a:gd name="T41" fmla="*/ 1864 h 1871"/>
                <a:gd name="T42" fmla="*/ 534 w 2367"/>
                <a:gd name="T43" fmla="*/ 1530 h 1871"/>
                <a:gd name="T44" fmla="*/ 1025 w 2367"/>
                <a:gd name="T45" fmla="*/ 1814 h 1871"/>
                <a:gd name="T46" fmla="*/ 1017 w 2367"/>
                <a:gd name="T47" fmla="*/ 1828 h 1871"/>
                <a:gd name="T48" fmla="*/ 542 w 2367"/>
                <a:gd name="T49" fmla="*/ 1543 h 1871"/>
                <a:gd name="T50" fmla="*/ 4 w 2367"/>
                <a:gd name="T51" fmla="*/ 1869 h 1871"/>
                <a:gd name="T52" fmla="*/ 25 w 2367"/>
                <a:gd name="T53" fmla="*/ 1728 h 1871"/>
                <a:gd name="T54" fmla="*/ 106 w 2367"/>
                <a:gd name="T55" fmla="*/ 1471 h 1871"/>
                <a:gd name="T56" fmla="*/ 226 w 2367"/>
                <a:gd name="T57" fmla="*/ 1231 h 1871"/>
                <a:gd name="T58" fmla="*/ 381 w 2367"/>
                <a:gd name="T59" fmla="*/ 1005 h 1871"/>
                <a:gd name="T60" fmla="*/ 571 w 2367"/>
                <a:gd name="T61" fmla="*/ 807 h 1871"/>
                <a:gd name="T62" fmla="*/ 787 w 2367"/>
                <a:gd name="T63" fmla="*/ 633 h 1871"/>
                <a:gd name="T64" fmla="*/ 1029 w 2367"/>
                <a:gd name="T65" fmla="*/ 492 h 1871"/>
                <a:gd name="T66" fmla="*/ 1283 w 2367"/>
                <a:gd name="T67" fmla="*/ 389 h 1871"/>
                <a:gd name="T68" fmla="*/ 1551 w 2367"/>
                <a:gd name="T69" fmla="*/ 318 h 1871"/>
                <a:gd name="T70" fmla="*/ 1830 w 2367"/>
                <a:gd name="T71" fmla="*/ 283 h 1871"/>
                <a:gd name="T72" fmla="*/ 1821 w 2367"/>
                <a:gd name="T73" fmla="*/ 9 h 1871"/>
                <a:gd name="T74" fmla="*/ 1835 w 2367"/>
                <a:gd name="T75" fmla="*/ 4 h 1871"/>
                <a:gd name="T76" fmla="*/ 2365 w 2367"/>
                <a:gd name="T77" fmla="*/ 784 h 1871"/>
                <a:gd name="T78" fmla="*/ 1860 w 2367"/>
                <a:gd name="T79" fmla="*/ 1482 h 1871"/>
                <a:gd name="T80" fmla="*/ 1856 w 2367"/>
                <a:gd name="T81" fmla="*/ 1194 h 1871"/>
                <a:gd name="T82" fmla="*/ 1775 w 2367"/>
                <a:gd name="T83" fmla="*/ 1214 h 1871"/>
                <a:gd name="T84" fmla="*/ 1598 w 2367"/>
                <a:gd name="T85" fmla="*/ 1264 h 1871"/>
                <a:gd name="T86" fmla="*/ 1435 w 2367"/>
                <a:gd name="T87" fmla="*/ 1339 h 1871"/>
                <a:gd name="T88" fmla="*/ 1283 w 2367"/>
                <a:gd name="T89" fmla="*/ 1449 h 1871"/>
                <a:gd name="T90" fmla="*/ 1159 w 2367"/>
                <a:gd name="T91" fmla="*/ 1584 h 1871"/>
                <a:gd name="T92" fmla="*/ 1064 w 2367"/>
                <a:gd name="T93" fmla="*/ 1740 h 1871"/>
                <a:gd name="T94" fmla="*/ 1018 w 2367"/>
                <a:gd name="T95" fmla="*/ 182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1871">
                  <a:moveTo>
                    <a:pt x="1014" y="1818"/>
                  </a:moveTo>
                  <a:lnTo>
                    <a:pt x="1049" y="1734"/>
                  </a:lnTo>
                  <a:lnTo>
                    <a:pt x="1092" y="1652"/>
                  </a:lnTo>
                  <a:lnTo>
                    <a:pt x="1146" y="1575"/>
                  </a:lnTo>
                  <a:lnTo>
                    <a:pt x="1206" y="1505"/>
                  </a:lnTo>
                  <a:lnTo>
                    <a:pt x="1271" y="1438"/>
                  </a:lnTo>
                  <a:lnTo>
                    <a:pt x="1345" y="1378"/>
                  </a:lnTo>
                  <a:lnTo>
                    <a:pt x="1426" y="1326"/>
                  </a:lnTo>
                  <a:lnTo>
                    <a:pt x="1509" y="1282"/>
                  </a:lnTo>
                  <a:lnTo>
                    <a:pt x="1592" y="1249"/>
                  </a:lnTo>
                  <a:lnTo>
                    <a:pt x="1682" y="1220"/>
                  </a:lnTo>
                  <a:lnTo>
                    <a:pt x="1771" y="1199"/>
                  </a:lnTo>
                  <a:lnTo>
                    <a:pt x="1863" y="1186"/>
                  </a:lnTo>
                  <a:cubicBezTo>
                    <a:pt x="1865" y="1186"/>
                    <a:pt x="1868" y="1187"/>
                    <a:pt x="1870" y="1188"/>
                  </a:cubicBezTo>
                  <a:cubicBezTo>
                    <a:pt x="1871" y="1190"/>
                    <a:pt x="1872" y="1192"/>
                    <a:pt x="1872" y="1194"/>
                  </a:cubicBezTo>
                  <a:lnTo>
                    <a:pt x="1870" y="1475"/>
                  </a:lnTo>
                  <a:lnTo>
                    <a:pt x="1856" y="1470"/>
                  </a:lnTo>
                  <a:lnTo>
                    <a:pt x="2352" y="775"/>
                  </a:lnTo>
                  <a:lnTo>
                    <a:pt x="2352" y="784"/>
                  </a:lnTo>
                  <a:lnTo>
                    <a:pt x="1822" y="13"/>
                  </a:lnTo>
                  <a:lnTo>
                    <a:pt x="1837" y="8"/>
                  </a:lnTo>
                  <a:lnTo>
                    <a:pt x="1839" y="291"/>
                  </a:lnTo>
                  <a:cubicBezTo>
                    <a:pt x="1839" y="295"/>
                    <a:pt x="1836" y="299"/>
                    <a:pt x="1832" y="299"/>
                  </a:cubicBezTo>
                  <a:lnTo>
                    <a:pt x="1694" y="311"/>
                  </a:lnTo>
                  <a:lnTo>
                    <a:pt x="1554" y="334"/>
                  </a:lnTo>
                  <a:lnTo>
                    <a:pt x="1421" y="363"/>
                  </a:lnTo>
                  <a:lnTo>
                    <a:pt x="1288" y="404"/>
                  </a:lnTo>
                  <a:lnTo>
                    <a:pt x="1159" y="451"/>
                  </a:lnTo>
                  <a:lnTo>
                    <a:pt x="1035" y="507"/>
                  </a:lnTo>
                  <a:lnTo>
                    <a:pt x="913" y="572"/>
                  </a:lnTo>
                  <a:lnTo>
                    <a:pt x="796" y="646"/>
                  </a:lnTo>
                  <a:lnTo>
                    <a:pt x="685" y="728"/>
                  </a:lnTo>
                  <a:lnTo>
                    <a:pt x="581" y="819"/>
                  </a:lnTo>
                  <a:lnTo>
                    <a:pt x="484" y="915"/>
                  </a:lnTo>
                  <a:lnTo>
                    <a:pt x="393" y="1016"/>
                  </a:lnTo>
                  <a:lnTo>
                    <a:pt x="313" y="1125"/>
                  </a:lnTo>
                  <a:lnTo>
                    <a:pt x="240" y="1240"/>
                  </a:lnTo>
                  <a:lnTo>
                    <a:pt x="176" y="1359"/>
                  </a:lnTo>
                  <a:lnTo>
                    <a:pt x="120" y="1478"/>
                  </a:lnTo>
                  <a:lnTo>
                    <a:pt x="76" y="1605"/>
                  </a:lnTo>
                  <a:lnTo>
                    <a:pt x="41" y="1733"/>
                  </a:lnTo>
                  <a:lnTo>
                    <a:pt x="16" y="1864"/>
                  </a:lnTo>
                  <a:lnTo>
                    <a:pt x="4" y="1856"/>
                  </a:lnTo>
                  <a:lnTo>
                    <a:pt x="534" y="1530"/>
                  </a:lnTo>
                  <a:cubicBezTo>
                    <a:pt x="536" y="1528"/>
                    <a:pt x="540" y="1528"/>
                    <a:pt x="542" y="1530"/>
                  </a:cubicBezTo>
                  <a:lnTo>
                    <a:pt x="1025" y="1814"/>
                  </a:lnTo>
                  <a:cubicBezTo>
                    <a:pt x="1029" y="1817"/>
                    <a:pt x="1030" y="1821"/>
                    <a:pt x="1028" y="1825"/>
                  </a:cubicBezTo>
                  <a:cubicBezTo>
                    <a:pt x="1026" y="1829"/>
                    <a:pt x="1021" y="1830"/>
                    <a:pt x="1017" y="1828"/>
                  </a:cubicBezTo>
                  <a:lnTo>
                    <a:pt x="534" y="1543"/>
                  </a:lnTo>
                  <a:lnTo>
                    <a:pt x="542" y="1543"/>
                  </a:lnTo>
                  <a:lnTo>
                    <a:pt x="13" y="1869"/>
                  </a:lnTo>
                  <a:cubicBezTo>
                    <a:pt x="10" y="1871"/>
                    <a:pt x="7" y="1871"/>
                    <a:pt x="4" y="1869"/>
                  </a:cubicBezTo>
                  <a:cubicBezTo>
                    <a:pt x="1" y="1867"/>
                    <a:pt x="0" y="1864"/>
                    <a:pt x="1" y="1861"/>
                  </a:cubicBezTo>
                  <a:lnTo>
                    <a:pt x="25" y="1728"/>
                  </a:lnTo>
                  <a:lnTo>
                    <a:pt x="61" y="1600"/>
                  </a:lnTo>
                  <a:lnTo>
                    <a:pt x="106" y="1471"/>
                  </a:lnTo>
                  <a:lnTo>
                    <a:pt x="162" y="1351"/>
                  </a:lnTo>
                  <a:lnTo>
                    <a:pt x="226" y="1231"/>
                  </a:lnTo>
                  <a:lnTo>
                    <a:pt x="300" y="1115"/>
                  </a:lnTo>
                  <a:lnTo>
                    <a:pt x="381" y="1005"/>
                  </a:lnTo>
                  <a:lnTo>
                    <a:pt x="472" y="904"/>
                  </a:lnTo>
                  <a:lnTo>
                    <a:pt x="571" y="807"/>
                  </a:lnTo>
                  <a:lnTo>
                    <a:pt x="676" y="716"/>
                  </a:lnTo>
                  <a:lnTo>
                    <a:pt x="787" y="633"/>
                  </a:lnTo>
                  <a:lnTo>
                    <a:pt x="906" y="558"/>
                  </a:lnTo>
                  <a:lnTo>
                    <a:pt x="1029" y="492"/>
                  </a:lnTo>
                  <a:lnTo>
                    <a:pt x="1154" y="436"/>
                  </a:lnTo>
                  <a:lnTo>
                    <a:pt x="1283" y="389"/>
                  </a:lnTo>
                  <a:lnTo>
                    <a:pt x="1418" y="347"/>
                  </a:lnTo>
                  <a:lnTo>
                    <a:pt x="1551" y="318"/>
                  </a:lnTo>
                  <a:lnTo>
                    <a:pt x="1692" y="295"/>
                  </a:lnTo>
                  <a:lnTo>
                    <a:pt x="1830" y="283"/>
                  </a:lnTo>
                  <a:lnTo>
                    <a:pt x="1823" y="291"/>
                  </a:lnTo>
                  <a:lnTo>
                    <a:pt x="1821" y="9"/>
                  </a:lnTo>
                  <a:cubicBezTo>
                    <a:pt x="1821" y="5"/>
                    <a:pt x="1823" y="2"/>
                    <a:pt x="1826" y="1"/>
                  </a:cubicBezTo>
                  <a:cubicBezTo>
                    <a:pt x="1830" y="0"/>
                    <a:pt x="1833" y="1"/>
                    <a:pt x="1835" y="4"/>
                  </a:cubicBezTo>
                  <a:lnTo>
                    <a:pt x="2365" y="775"/>
                  </a:lnTo>
                  <a:cubicBezTo>
                    <a:pt x="2367" y="778"/>
                    <a:pt x="2367" y="782"/>
                    <a:pt x="2365" y="784"/>
                  </a:cubicBezTo>
                  <a:lnTo>
                    <a:pt x="1869" y="1479"/>
                  </a:lnTo>
                  <a:cubicBezTo>
                    <a:pt x="1867" y="1482"/>
                    <a:pt x="1863" y="1483"/>
                    <a:pt x="1860" y="1482"/>
                  </a:cubicBezTo>
                  <a:cubicBezTo>
                    <a:pt x="1856" y="1481"/>
                    <a:pt x="1854" y="1478"/>
                    <a:pt x="1854" y="1475"/>
                  </a:cubicBezTo>
                  <a:lnTo>
                    <a:pt x="1856" y="1194"/>
                  </a:lnTo>
                  <a:lnTo>
                    <a:pt x="1865" y="1202"/>
                  </a:lnTo>
                  <a:lnTo>
                    <a:pt x="1775" y="1214"/>
                  </a:lnTo>
                  <a:lnTo>
                    <a:pt x="1686" y="1235"/>
                  </a:lnTo>
                  <a:lnTo>
                    <a:pt x="1598" y="1264"/>
                  </a:lnTo>
                  <a:lnTo>
                    <a:pt x="1516" y="1296"/>
                  </a:lnTo>
                  <a:lnTo>
                    <a:pt x="1435" y="1339"/>
                  </a:lnTo>
                  <a:lnTo>
                    <a:pt x="1355" y="1390"/>
                  </a:lnTo>
                  <a:lnTo>
                    <a:pt x="1283" y="1449"/>
                  </a:lnTo>
                  <a:lnTo>
                    <a:pt x="1218" y="1515"/>
                  </a:lnTo>
                  <a:lnTo>
                    <a:pt x="1159" y="1584"/>
                  </a:lnTo>
                  <a:lnTo>
                    <a:pt x="1106" y="1660"/>
                  </a:lnTo>
                  <a:lnTo>
                    <a:pt x="1064" y="1740"/>
                  </a:lnTo>
                  <a:lnTo>
                    <a:pt x="1028" y="1824"/>
                  </a:lnTo>
                  <a:cubicBezTo>
                    <a:pt x="1027" y="1828"/>
                    <a:pt x="1022" y="1830"/>
                    <a:pt x="1018" y="1829"/>
                  </a:cubicBezTo>
                  <a:cubicBezTo>
                    <a:pt x="1014" y="1827"/>
                    <a:pt x="1012" y="1822"/>
                    <a:pt x="1014" y="1818"/>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5" name="Freeform 11"/>
            <p:cNvSpPr>
              <a:spLocks/>
            </p:cNvSpPr>
            <p:nvPr/>
          </p:nvSpPr>
          <p:spPr bwMode="auto">
            <a:xfrm>
              <a:off x="182" y="2979"/>
              <a:ext cx="793" cy="480"/>
            </a:xfrm>
            <a:custGeom>
              <a:avLst/>
              <a:gdLst>
                <a:gd name="T0" fmla="*/ 0 w 2720"/>
                <a:gd name="T1" fmla="*/ 248 h 1488"/>
                <a:gd name="T2" fmla="*/ 248 w 2720"/>
                <a:gd name="T3" fmla="*/ 0 h 1488"/>
                <a:gd name="T4" fmla="*/ 248 w 2720"/>
                <a:gd name="T5" fmla="*/ 0 h 1488"/>
                <a:gd name="T6" fmla="*/ 248 w 2720"/>
                <a:gd name="T7" fmla="*/ 0 h 1488"/>
                <a:gd name="T8" fmla="*/ 2472 w 2720"/>
                <a:gd name="T9" fmla="*/ 0 h 1488"/>
                <a:gd name="T10" fmla="*/ 2472 w 2720"/>
                <a:gd name="T11" fmla="*/ 0 h 1488"/>
                <a:gd name="T12" fmla="*/ 2720 w 2720"/>
                <a:gd name="T13" fmla="*/ 248 h 1488"/>
                <a:gd name="T14" fmla="*/ 2720 w 2720"/>
                <a:gd name="T15" fmla="*/ 248 h 1488"/>
                <a:gd name="T16" fmla="*/ 2720 w 2720"/>
                <a:gd name="T17" fmla="*/ 248 h 1488"/>
                <a:gd name="T18" fmla="*/ 2720 w 2720"/>
                <a:gd name="T19" fmla="*/ 1240 h 1488"/>
                <a:gd name="T20" fmla="*/ 2720 w 2720"/>
                <a:gd name="T21" fmla="*/ 1240 h 1488"/>
                <a:gd name="T22" fmla="*/ 2472 w 2720"/>
                <a:gd name="T23" fmla="*/ 1488 h 1488"/>
                <a:gd name="T24" fmla="*/ 2472 w 2720"/>
                <a:gd name="T25" fmla="*/ 1488 h 1488"/>
                <a:gd name="T26" fmla="*/ 2472 w 2720"/>
                <a:gd name="T27" fmla="*/ 1488 h 1488"/>
                <a:gd name="T28" fmla="*/ 248 w 2720"/>
                <a:gd name="T29" fmla="*/ 1488 h 1488"/>
                <a:gd name="T30" fmla="*/ 248 w 2720"/>
                <a:gd name="T31" fmla="*/ 1488 h 1488"/>
                <a:gd name="T32" fmla="*/ 0 w 2720"/>
                <a:gd name="T33" fmla="*/ 1240 h 1488"/>
                <a:gd name="T34" fmla="*/ 0 w 2720"/>
                <a:gd name="T35" fmla="*/ 1240 h 1488"/>
                <a:gd name="T36" fmla="*/ 0 w 2720"/>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0" h="1488">
                  <a:moveTo>
                    <a:pt x="0" y="248"/>
                  </a:moveTo>
                  <a:cubicBezTo>
                    <a:pt x="0" y="112"/>
                    <a:pt x="112" y="0"/>
                    <a:pt x="248" y="0"/>
                  </a:cubicBezTo>
                  <a:cubicBezTo>
                    <a:pt x="248" y="0"/>
                    <a:pt x="248" y="0"/>
                    <a:pt x="248" y="0"/>
                  </a:cubicBezTo>
                  <a:lnTo>
                    <a:pt x="248" y="0"/>
                  </a:lnTo>
                  <a:lnTo>
                    <a:pt x="2472" y="0"/>
                  </a:lnTo>
                  <a:lnTo>
                    <a:pt x="2472" y="0"/>
                  </a:lnTo>
                  <a:cubicBezTo>
                    <a:pt x="2609" y="0"/>
                    <a:pt x="2720" y="112"/>
                    <a:pt x="2720" y="248"/>
                  </a:cubicBezTo>
                  <a:cubicBezTo>
                    <a:pt x="2720" y="248"/>
                    <a:pt x="2720" y="248"/>
                    <a:pt x="2720" y="248"/>
                  </a:cubicBezTo>
                  <a:lnTo>
                    <a:pt x="2720" y="248"/>
                  </a:lnTo>
                  <a:lnTo>
                    <a:pt x="2720" y="1240"/>
                  </a:lnTo>
                  <a:lnTo>
                    <a:pt x="2720" y="1240"/>
                  </a:lnTo>
                  <a:cubicBezTo>
                    <a:pt x="2720" y="1377"/>
                    <a:pt x="2609" y="1488"/>
                    <a:pt x="2472" y="1488"/>
                  </a:cubicBezTo>
                  <a:cubicBezTo>
                    <a:pt x="2472" y="1488"/>
                    <a:pt x="2472" y="1488"/>
                    <a:pt x="2472" y="1488"/>
                  </a:cubicBezTo>
                  <a:lnTo>
                    <a:pt x="2472"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6" name="Freeform 12"/>
            <p:cNvSpPr>
              <a:spLocks noEditPoints="1"/>
            </p:cNvSpPr>
            <p:nvPr/>
          </p:nvSpPr>
          <p:spPr bwMode="auto">
            <a:xfrm>
              <a:off x="179" y="2977"/>
              <a:ext cx="798" cy="484"/>
            </a:xfrm>
            <a:custGeom>
              <a:avLst/>
              <a:gdLst>
                <a:gd name="T0" fmla="*/ 2 w 798"/>
                <a:gd name="T1" fmla="*/ 66 h 484"/>
                <a:gd name="T2" fmla="*/ 13 w 798"/>
                <a:gd name="T3" fmla="*/ 37 h 484"/>
                <a:gd name="T4" fmla="*/ 34 w 798"/>
                <a:gd name="T5" fmla="*/ 14 h 484"/>
                <a:gd name="T6" fmla="*/ 60 w 798"/>
                <a:gd name="T7" fmla="*/ 2 h 484"/>
                <a:gd name="T8" fmla="*/ 724 w 798"/>
                <a:gd name="T9" fmla="*/ 0 h 484"/>
                <a:gd name="T10" fmla="*/ 753 w 798"/>
                <a:gd name="T11" fmla="*/ 7 h 484"/>
                <a:gd name="T12" fmla="*/ 776 w 798"/>
                <a:gd name="T13" fmla="*/ 24 h 484"/>
                <a:gd name="T14" fmla="*/ 793 w 798"/>
                <a:gd name="T15" fmla="*/ 50 h 484"/>
                <a:gd name="T16" fmla="*/ 798 w 798"/>
                <a:gd name="T17" fmla="*/ 82 h 484"/>
                <a:gd name="T18" fmla="*/ 797 w 798"/>
                <a:gd name="T19" fmla="*/ 418 h 484"/>
                <a:gd name="T20" fmla="*/ 786 w 798"/>
                <a:gd name="T21" fmla="*/ 448 h 484"/>
                <a:gd name="T22" fmla="*/ 765 w 798"/>
                <a:gd name="T23" fmla="*/ 470 h 484"/>
                <a:gd name="T24" fmla="*/ 739 w 798"/>
                <a:gd name="T25" fmla="*/ 482 h 484"/>
                <a:gd name="T26" fmla="*/ 75 w 798"/>
                <a:gd name="T27" fmla="*/ 484 h 484"/>
                <a:gd name="T28" fmla="*/ 46 w 798"/>
                <a:gd name="T29" fmla="*/ 478 h 484"/>
                <a:gd name="T30" fmla="*/ 22 w 798"/>
                <a:gd name="T31" fmla="*/ 460 h 484"/>
                <a:gd name="T32" fmla="*/ 6 w 798"/>
                <a:gd name="T33" fmla="*/ 434 h 484"/>
                <a:gd name="T34" fmla="*/ 0 w 798"/>
                <a:gd name="T35" fmla="*/ 402 h 484"/>
                <a:gd name="T36" fmla="*/ 5 w 798"/>
                <a:gd name="T37" fmla="*/ 402 h 484"/>
                <a:gd name="T38" fmla="*/ 6 w 798"/>
                <a:gd name="T39" fmla="*/ 418 h 484"/>
                <a:gd name="T40" fmla="*/ 11 w 798"/>
                <a:gd name="T41" fmla="*/ 432 h 484"/>
                <a:gd name="T42" fmla="*/ 17 w 798"/>
                <a:gd name="T43" fmla="*/ 445 h 484"/>
                <a:gd name="T44" fmla="*/ 26 w 798"/>
                <a:gd name="T45" fmla="*/ 456 h 484"/>
                <a:gd name="T46" fmla="*/ 36 w 798"/>
                <a:gd name="T47" fmla="*/ 466 h 484"/>
                <a:gd name="T48" fmla="*/ 48 w 798"/>
                <a:gd name="T49" fmla="*/ 473 h 484"/>
                <a:gd name="T50" fmla="*/ 61 w 798"/>
                <a:gd name="T51" fmla="*/ 478 h 484"/>
                <a:gd name="T52" fmla="*/ 75 w 798"/>
                <a:gd name="T53" fmla="*/ 479 h 484"/>
                <a:gd name="T54" fmla="*/ 723 w 798"/>
                <a:gd name="T55" fmla="*/ 479 h 484"/>
                <a:gd name="T56" fmla="*/ 738 w 798"/>
                <a:gd name="T57" fmla="*/ 477 h 484"/>
                <a:gd name="T58" fmla="*/ 751 w 798"/>
                <a:gd name="T59" fmla="*/ 473 h 484"/>
                <a:gd name="T60" fmla="*/ 763 w 798"/>
                <a:gd name="T61" fmla="*/ 466 h 484"/>
                <a:gd name="T62" fmla="*/ 773 w 798"/>
                <a:gd name="T63" fmla="*/ 456 h 484"/>
                <a:gd name="T64" fmla="*/ 782 w 798"/>
                <a:gd name="T65" fmla="*/ 445 h 484"/>
                <a:gd name="T66" fmla="*/ 788 w 798"/>
                <a:gd name="T67" fmla="*/ 432 h 484"/>
                <a:gd name="T68" fmla="*/ 792 w 798"/>
                <a:gd name="T69" fmla="*/ 417 h 484"/>
                <a:gd name="T70" fmla="*/ 793 w 798"/>
                <a:gd name="T71" fmla="*/ 402 h 484"/>
                <a:gd name="T72" fmla="*/ 793 w 798"/>
                <a:gd name="T73" fmla="*/ 82 h 484"/>
                <a:gd name="T74" fmla="*/ 792 w 798"/>
                <a:gd name="T75" fmla="*/ 67 h 484"/>
                <a:gd name="T76" fmla="*/ 788 w 798"/>
                <a:gd name="T77" fmla="*/ 52 h 484"/>
                <a:gd name="T78" fmla="*/ 781 w 798"/>
                <a:gd name="T79" fmla="*/ 39 h 484"/>
                <a:gd name="T80" fmla="*/ 773 w 798"/>
                <a:gd name="T81" fmla="*/ 28 h 484"/>
                <a:gd name="T82" fmla="*/ 763 w 798"/>
                <a:gd name="T83" fmla="*/ 19 h 484"/>
                <a:gd name="T84" fmla="*/ 751 w 798"/>
                <a:gd name="T85" fmla="*/ 11 h 484"/>
                <a:gd name="T86" fmla="*/ 737 w 798"/>
                <a:gd name="T87" fmla="*/ 7 h 484"/>
                <a:gd name="T88" fmla="*/ 723 w 798"/>
                <a:gd name="T89" fmla="*/ 5 h 484"/>
                <a:gd name="T90" fmla="*/ 75 w 798"/>
                <a:gd name="T91" fmla="*/ 5 h 484"/>
                <a:gd name="T92" fmla="*/ 61 w 798"/>
                <a:gd name="T93" fmla="*/ 7 h 484"/>
                <a:gd name="T94" fmla="*/ 48 w 798"/>
                <a:gd name="T95" fmla="*/ 11 h 484"/>
                <a:gd name="T96" fmla="*/ 36 w 798"/>
                <a:gd name="T97" fmla="*/ 19 h 484"/>
                <a:gd name="T98" fmla="*/ 26 w 798"/>
                <a:gd name="T99" fmla="*/ 28 h 484"/>
                <a:gd name="T100" fmla="*/ 17 w 798"/>
                <a:gd name="T101" fmla="*/ 40 h 484"/>
                <a:gd name="T102" fmla="*/ 11 w 798"/>
                <a:gd name="T103" fmla="*/ 53 h 484"/>
                <a:gd name="T104" fmla="*/ 6 w 798"/>
                <a:gd name="T105" fmla="*/ 67 h 484"/>
                <a:gd name="T106" fmla="*/ 5 w 798"/>
                <a:gd name="T107" fmla="*/ 83 h 484"/>
                <a:gd name="T108" fmla="*/ 5 w 798"/>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484">
                  <a:moveTo>
                    <a:pt x="0" y="82"/>
                  </a:moveTo>
                  <a:lnTo>
                    <a:pt x="2" y="66"/>
                  </a:lnTo>
                  <a:lnTo>
                    <a:pt x="6" y="50"/>
                  </a:lnTo>
                  <a:lnTo>
                    <a:pt x="13" y="37"/>
                  </a:lnTo>
                  <a:lnTo>
                    <a:pt x="22" y="24"/>
                  </a:lnTo>
                  <a:lnTo>
                    <a:pt x="34" y="14"/>
                  </a:lnTo>
                  <a:lnTo>
                    <a:pt x="46" y="7"/>
                  </a:lnTo>
                  <a:lnTo>
                    <a:pt x="60" y="2"/>
                  </a:lnTo>
                  <a:lnTo>
                    <a:pt x="75" y="0"/>
                  </a:lnTo>
                  <a:lnTo>
                    <a:pt x="724" y="0"/>
                  </a:lnTo>
                  <a:lnTo>
                    <a:pt x="739" y="2"/>
                  </a:lnTo>
                  <a:lnTo>
                    <a:pt x="753" y="7"/>
                  </a:lnTo>
                  <a:lnTo>
                    <a:pt x="765" y="14"/>
                  </a:lnTo>
                  <a:lnTo>
                    <a:pt x="776" y="24"/>
                  </a:lnTo>
                  <a:lnTo>
                    <a:pt x="786" y="37"/>
                  </a:lnTo>
                  <a:lnTo>
                    <a:pt x="793" y="50"/>
                  </a:lnTo>
                  <a:lnTo>
                    <a:pt x="797" y="66"/>
                  </a:lnTo>
                  <a:lnTo>
                    <a:pt x="798" y="82"/>
                  </a:lnTo>
                  <a:lnTo>
                    <a:pt x="798" y="402"/>
                  </a:lnTo>
                  <a:lnTo>
                    <a:pt x="797" y="418"/>
                  </a:lnTo>
                  <a:lnTo>
                    <a:pt x="793" y="434"/>
                  </a:lnTo>
                  <a:lnTo>
                    <a:pt x="786" y="448"/>
                  </a:lnTo>
                  <a:lnTo>
                    <a:pt x="776" y="460"/>
                  </a:lnTo>
                  <a:lnTo>
                    <a:pt x="765" y="470"/>
                  </a:lnTo>
                  <a:lnTo>
                    <a:pt x="753" y="478"/>
                  </a:lnTo>
                  <a:lnTo>
                    <a:pt x="739" y="482"/>
                  </a:lnTo>
                  <a:lnTo>
                    <a:pt x="724" y="484"/>
                  </a:lnTo>
                  <a:lnTo>
                    <a:pt x="75" y="484"/>
                  </a:lnTo>
                  <a:lnTo>
                    <a:pt x="60" y="482"/>
                  </a:lnTo>
                  <a:lnTo>
                    <a:pt x="46" y="478"/>
                  </a:lnTo>
                  <a:lnTo>
                    <a:pt x="34" y="470"/>
                  </a:lnTo>
                  <a:lnTo>
                    <a:pt x="22" y="460"/>
                  </a:lnTo>
                  <a:lnTo>
                    <a:pt x="13" y="448"/>
                  </a:lnTo>
                  <a:lnTo>
                    <a:pt x="6" y="434"/>
                  </a:lnTo>
                  <a:lnTo>
                    <a:pt x="2" y="418"/>
                  </a:lnTo>
                  <a:lnTo>
                    <a:pt x="0" y="402"/>
                  </a:lnTo>
                  <a:lnTo>
                    <a:pt x="0" y="82"/>
                  </a:lnTo>
                  <a:close/>
                  <a:moveTo>
                    <a:pt x="5" y="402"/>
                  </a:moveTo>
                  <a:lnTo>
                    <a:pt x="5" y="402"/>
                  </a:lnTo>
                  <a:lnTo>
                    <a:pt x="6" y="418"/>
                  </a:lnTo>
                  <a:lnTo>
                    <a:pt x="6" y="417"/>
                  </a:lnTo>
                  <a:lnTo>
                    <a:pt x="11" y="432"/>
                  </a:lnTo>
                  <a:lnTo>
                    <a:pt x="11" y="432"/>
                  </a:lnTo>
                  <a:lnTo>
                    <a:pt x="17" y="445"/>
                  </a:lnTo>
                  <a:lnTo>
                    <a:pt x="17" y="445"/>
                  </a:lnTo>
                  <a:lnTo>
                    <a:pt x="26" y="456"/>
                  </a:lnTo>
                  <a:lnTo>
                    <a:pt x="26" y="456"/>
                  </a:lnTo>
                  <a:lnTo>
                    <a:pt x="36" y="466"/>
                  </a:lnTo>
                  <a:lnTo>
                    <a:pt x="36" y="466"/>
                  </a:lnTo>
                  <a:lnTo>
                    <a:pt x="48" y="473"/>
                  </a:lnTo>
                  <a:lnTo>
                    <a:pt x="48" y="473"/>
                  </a:lnTo>
                  <a:lnTo>
                    <a:pt x="61" y="478"/>
                  </a:lnTo>
                  <a:lnTo>
                    <a:pt x="61" y="477"/>
                  </a:lnTo>
                  <a:lnTo>
                    <a:pt x="75" y="479"/>
                  </a:lnTo>
                  <a:lnTo>
                    <a:pt x="75" y="479"/>
                  </a:lnTo>
                  <a:lnTo>
                    <a:pt x="723" y="479"/>
                  </a:lnTo>
                  <a:lnTo>
                    <a:pt x="723" y="479"/>
                  </a:lnTo>
                  <a:lnTo>
                    <a:pt x="738" y="477"/>
                  </a:lnTo>
                  <a:lnTo>
                    <a:pt x="737" y="478"/>
                  </a:lnTo>
                  <a:lnTo>
                    <a:pt x="751" y="473"/>
                  </a:lnTo>
                  <a:lnTo>
                    <a:pt x="751" y="473"/>
                  </a:lnTo>
                  <a:lnTo>
                    <a:pt x="763" y="466"/>
                  </a:lnTo>
                  <a:lnTo>
                    <a:pt x="763" y="466"/>
                  </a:lnTo>
                  <a:lnTo>
                    <a:pt x="773" y="456"/>
                  </a:lnTo>
                  <a:lnTo>
                    <a:pt x="773" y="456"/>
                  </a:lnTo>
                  <a:lnTo>
                    <a:pt x="782" y="445"/>
                  </a:lnTo>
                  <a:lnTo>
                    <a:pt x="781" y="445"/>
                  </a:lnTo>
                  <a:lnTo>
                    <a:pt x="788" y="432"/>
                  </a:lnTo>
                  <a:lnTo>
                    <a:pt x="788" y="432"/>
                  </a:lnTo>
                  <a:lnTo>
                    <a:pt x="792" y="417"/>
                  </a:lnTo>
                  <a:lnTo>
                    <a:pt x="792" y="418"/>
                  </a:lnTo>
                  <a:lnTo>
                    <a:pt x="793" y="402"/>
                  </a:lnTo>
                  <a:lnTo>
                    <a:pt x="793" y="402"/>
                  </a:lnTo>
                  <a:lnTo>
                    <a:pt x="793" y="82"/>
                  </a:lnTo>
                  <a:lnTo>
                    <a:pt x="793" y="83"/>
                  </a:lnTo>
                  <a:lnTo>
                    <a:pt x="792" y="67"/>
                  </a:lnTo>
                  <a:lnTo>
                    <a:pt x="792" y="67"/>
                  </a:lnTo>
                  <a:lnTo>
                    <a:pt x="788" y="52"/>
                  </a:lnTo>
                  <a:lnTo>
                    <a:pt x="788" y="53"/>
                  </a:lnTo>
                  <a:lnTo>
                    <a:pt x="781" y="39"/>
                  </a:lnTo>
                  <a:lnTo>
                    <a:pt x="782" y="40"/>
                  </a:lnTo>
                  <a:lnTo>
                    <a:pt x="773" y="28"/>
                  </a:lnTo>
                  <a:lnTo>
                    <a:pt x="773" y="28"/>
                  </a:lnTo>
                  <a:lnTo>
                    <a:pt x="763" y="19"/>
                  </a:lnTo>
                  <a:lnTo>
                    <a:pt x="763" y="19"/>
                  </a:lnTo>
                  <a:lnTo>
                    <a:pt x="751" y="11"/>
                  </a:lnTo>
                  <a:lnTo>
                    <a:pt x="751" y="11"/>
                  </a:lnTo>
                  <a:lnTo>
                    <a:pt x="737" y="7"/>
                  </a:lnTo>
                  <a:lnTo>
                    <a:pt x="738" y="7"/>
                  </a:lnTo>
                  <a:lnTo>
                    <a:pt x="723" y="5"/>
                  </a:lnTo>
                  <a:lnTo>
                    <a:pt x="723" y="5"/>
                  </a:lnTo>
                  <a:lnTo>
                    <a:pt x="75" y="5"/>
                  </a:lnTo>
                  <a:lnTo>
                    <a:pt x="75" y="5"/>
                  </a:lnTo>
                  <a:lnTo>
                    <a:pt x="61" y="7"/>
                  </a:lnTo>
                  <a:lnTo>
                    <a:pt x="61" y="7"/>
                  </a:lnTo>
                  <a:lnTo>
                    <a:pt x="48" y="11"/>
                  </a:lnTo>
                  <a:lnTo>
                    <a:pt x="48" y="11"/>
                  </a:lnTo>
                  <a:lnTo>
                    <a:pt x="36" y="19"/>
                  </a:lnTo>
                  <a:lnTo>
                    <a:pt x="36" y="19"/>
                  </a:lnTo>
                  <a:lnTo>
                    <a:pt x="26" y="28"/>
                  </a:lnTo>
                  <a:lnTo>
                    <a:pt x="26" y="28"/>
                  </a:lnTo>
                  <a:lnTo>
                    <a:pt x="17" y="40"/>
                  </a:lnTo>
                  <a:lnTo>
                    <a:pt x="17" y="39"/>
                  </a:lnTo>
                  <a:lnTo>
                    <a:pt x="11" y="53"/>
                  </a:lnTo>
                  <a:lnTo>
                    <a:pt x="11" y="52"/>
                  </a:lnTo>
                  <a:lnTo>
                    <a:pt x="6" y="67"/>
                  </a:lnTo>
                  <a:lnTo>
                    <a:pt x="6" y="67"/>
                  </a:lnTo>
                  <a:lnTo>
                    <a:pt x="5" y="83"/>
                  </a:lnTo>
                  <a:lnTo>
                    <a:pt x="5" y="82"/>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7" name="Rectangle 13"/>
            <p:cNvSpPr>
              <a:spLocks noChangeArrowheads="1"/>
            </p:cNvSpPr>
            <p:nvPr/>
          </p:nvSpPr>
          <p:spPr bwMode="auto">
            <a:xfrm>
              <a:off x="270" y="3166"/>
              <a:ext cx="67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経営の安定化</a:t>
              </a:r>
              <a:endParaRPr lang="ja-JP" altLang="en-US" smtClean="0">
                <a:solidFill>
                  <a:prstClr val="black"/>
                </a:solidFill>
                <a:latin typeface="Arial" pitchFamily="34" charset="0"/>
                <a:cs typeface="ＭＳ Ｐゴシック" pitchFamily="50" charset="-128"/>
              </a:endParaRPr>
            </a:p>
          </p:txBody>
        </p:sp>
        <p:sp>
          <p:nvSpPr>
            <p:cNvPr id="18" name="Freeform 14"/>
            <p:cNvSpPr>
              <a:spLocks/>
            </p:cNvSpPr>
            <p:nvPr/>
          </p:nvSpPr>
          <p:spPr bwMode="auto">
            <a:xfrm>
              <a:off x="494" y="3412"/>
              <a:ext cx="601" cy="710"/>
            </a:xfrm>
            <a:custGeom>
              <a:avLst/>
              <a:gdLst>
                <a:gd name="T0" fmla="*/ 601 w 601"/>
                <a:gd name="T1" fmla="*/ 427 h 710"/>
                <a:gd name="T2" fmla="*/ 574 w 601"/>
                <a:gd name="T3" fmla="*/ 420 h 710"/>
                <a:gd name="T4" fmla="*/ 548 w 601"/>
                <a:gd name="T5" fmla="*/ 410 h 710"/>
                <a:gd name="T6" fmla="*/ 522 w 601"/>
                <a:gd name="T7" fmla="*/ 399 h 710"/>
                <a:gd name="T8" fmla="*/ 499 w 601"/>
                <a:gd name="T9" fmla="*/ 385 h 710"/>
                <a:gd name="T10" fmla="*/ 476 w 601"/>
                <a:gd name="T11" fmla="*/ 369 h 710"/>
                <a:gd name="T12" fmla="*/ 455 w 601"/>
                <a:gd name="T13" fmla="*/ 350 h 710"/>
                <a:gd name="T14" fmla="*/ 436 w 601"/>
                <a:gd name="T15" fmla="*/ 329 h 710"/>
                <a:gd name="T16" fmla="*/ 420 w 601"/>
                <a:gd name="T17" fmla="*/ 308 h 710"/>
                <a:gd name="T18" fmla="*/ 404 w 601"/>
                <a:gd name="T19" fmla="*/ 283 h 710"/>
                <a:gd name="T20" fmla="*/ 393 w 601"/>
                <a:gd name="T21" fmla="*/ 264 h 710"/>
                <a:gd name="T22" fmla="*/ 385 w 601"/>
                <a:gd name="T23" fmla="*/ 242 h 710"/>
                <a:gd name="T24" fmla="*/ 378 w 601"/>
                <a:gd name="T25" fmla="*/ 220 h 710"/>
                <a:gd name="T26" fmla="*/ 374 w 601"/>
                <a:gd name="T27" fmla="*/ 198 h 710"/>
                <a:gd name="T28" fmla="*/ 373 w 601"/>
                <a:gd name="T29" fmla="*/ 175 h 710"/>
                <a:gd name="T30" fmla="*/ 373 w 601"/>
                <a:gd name="T31" fmla="*/ 152 h 710"/>
                <a:gd name="T32" fmla="*/ 485 w 601"/>
                <a:gd name="T33" fmla="*/ 152 h 710"/>
                <a:gd name="T34" fmla="*/ 233 w 601"/>
                <a:gd name="T35" fmla="*/ 0 h 710"/>
                <a:gd name="T36" fmla="*/ 0 w 601"/>
                <a:gd name="T37" fmla="*/ 156 h 710"/>
                <a:gd name="T38" fmla="*/ 88 w 601"/>
                <a:gd name="T39" fmla="*/ 157 h 710"/>
                <a:gd name="T40" fmla="*/ 91 w 601"/>
                <a:gd name="T41" fmla="*/ 198 h 710"/>
                <a:gd name="T42" fmla="*/ 97 w 601"/>
                <a:gd name="T43" fmla="*/ 240 h 710"/>
                <a:gd name="T44" fmla="*/ 107 w 601"/>
                <a:gd name="T45" fmla="*/ 279 h 710"/>
                <a:gd name="T46" fmla="*/ 118 w 601"/>
                <a:gd name="T47" fmla="*/ 320 h 710"/>
                <a:gd name="T48" fmla="*/ 132 w 601"/>
                <a:gd name="T49" fmla="*/ 358 h 710"/>
                <a:gd name="T50" fmla="*/ 150 w 601"/>
                <a:gd name="T51" fmla="*/ 396 h 710"/>
                <a:gd name="T52" fmla="*/ 170 w 601"/>
                <a:gd name="T53" fmla="*/ 432 h 710"/>
                <a:gd name="T54" fmla="*/ 192 w 601"/>
                <a:gd name="T55" fmla="*/ 466 h 710"/>
                <a:gd name="T56" fmla="*/ 216 w 601"/>
                <a:gd name="T57" fmla="*/ 498 h 710"/>
                <a:gd name="T58" fmla="*/ 243 w 601"/>
                <a:gd name="T59" fmla="*/ 527 h 710"/>
                <a:gd name="T60" fmla="*/ 271 w 601"/>
                <a:gd name="T61" fmla="*/ 557 h 710"/>
                <a:gd name="T62" fmla="*/ 301 w 601"/>
                <a:gd name="T63" fmla="*/ 582 h 710"/>
                <a:gd name="T64" fmla="*/ 333 w 601"/>
                <a:gd name="T65" fmla="*/ 607 h 710"/>
                <a:gd name="T66" fmla="*/ 367 w 601"/>
                <a:gd name="T67" fmla="*/ 629 h 710"/>
                <a:gd name="T68" fmla="*/ 401 w 601"/>
                <a:gd name="T69" fmla="*/ 648 h 710"/>
                <a:gd name="T70" fmla="*/ 437 w 601"/>
                <a:gd name="T71" fmla="*/ 666 h 710"/>
                <a:gd name="T72" fmla="*/ 474 w 601"/>
                <a:gd name="T73" fmla="*/ 681 h 710"/>
                <a:gd name="T74" fmla="*/ 512 w 601"/>
                <a:gd name="T75" fmla="*/ 693 h 710"/>
                <a:gd name="T76" fmla="*/ 550 w 601"/>
                <a:gd name="T77" fmla="*/ 703 h 710"/>
                <a:gd name="T78" fmla="*/ 589 w 601"/>
                <a:gd name="T79" fmla="*/ 710 h 710"/>
                <a:gd name="T80" fmla="*/ 500 w 601"/>
                <a:gd name="T81" fmla="*/ 559 h 710"/>
                <a:gd name="T82" fmla="*/ 601 w 601"/>
                <a:gd name="T83" fmla="*/ 427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1" h="710">
                  <a:moveTo>
                    <a:pt x="601" y="427"/>
                  </a:moveTo>
                  <a:lnTo>
                    <a:pt x="574" y="420"/>
                  </a:lnTo>
                  <a:lnTo>
                    <a:pt x="548" y="410"/>
                  </a:lnTo>
                  <a:lnTo>
                    <a:pt x="522" y="399"/>
                  </a:lnTo>
                  <a:lnTo>
                    <a:pt x="499" y="385"/>
                  </a:lnTo>
                  <a:lnTo>
                    <a:pt x="476" y="369"/>
                  </a:lnTo>
                  <a:lnTo>
                    <a:pt x="455" y="350"/>
                  </a:lnTo>
                  <a:lnTo>
                    <a:pt x="436" y="329"/>
                  </a:lnTo>
                  <a:lnTo>
                    <a:pt x="420" y="308"/>
                  </a:lnTo>
                  <a:lnTo>
                    <a:pt x="404" y="283"/>
                  </a:lnTo>
                  <a:lnTo>
                    <a:pt x="393" y="264"/>
                  </a:lnTo>
                  <a:lnTo>
                    <a:pt x="385" y="242"/>
                  </a:lnTo>
                  <a:lnTo>
                    <a:pt x="378" y="220"/>
                  </a:lnTo>
                  <a:lnTo>
                    <a:pt x="374" y="198"/>
                  </a:lnTo>
                  <a:lnTo>
                    <a:pt x="373" y="175"/>
                  </a:lnTo>
                  <a:lnTo>
                    <a:pt x="373" y="152"/>
                  </a:lnTo>
                  <a:lnTo>
                    <a:pt x="485" y="152"/>
                  </a:lnTo>
                  <a:lnTo>
                    <a:pt x="233" y="0"/>
                  </a:lnTo>
                  <a:lnTo>
                    <a:pt x="0" y="156"/>
                  </a:lnTo>
                  <a:lnTo>
                    <a:pt x="88" y="157"/>
                  </a:lnTo>
                  <a:lnTo>
                    <a:pt x="91" y="198"/>
                  </a:lnTo>
                  <a:lnTo>
                    <a:pt x="97" y="240"/>
                  </a:lnTo>
                  <a:lnTo>
                    <a:pt x="107" y="279"/>
                  </a:lnTo>
                  <a:lnTo>
                    <a:pt x="118" y="320"/>
                  </a:lnTo>
                  <a:lnTo>
                    <a:pt x="132" y="358"/>
                  </a:lnTo>
                  <a:lnTo>
                    <a:pt x="150" y="396"/>
                  </a:lnTo>
                  <a:lnTo>
                    <a:pt x="170" y="432"/>
                  </a:lnTo>
                  <a:lnTo>
                    <a:pt x="192" y="466"/>
                  </a:lnTo>
                  <a:lnTo>
                    <a:pt x="216" y="498"/>
                  </a:lnTo>
                  <a:lnTo>
                    <a:pt x="243" y="527"/>
                  </a:lnTo>
                  <a:lnTo>
                    <a:pt x="271" y="557"/>
                  </a:lnTo>
                  <a:lnTo>
                    <a:pt x="301" y="582"/>
                  </a:lnTo>
                  <a:lnTo>
                    <a:pt x="333" y="607"/>
                  </a:lnTo>
                  <a:lnTo>
                    <a:pt x="367" y="629"/>
                  </a:lnTo>
                  <a:lnTo>
                    <a:pt x="401" y="648"/>
                  </a:lnTo>
                  <a:lnTo>
                    <a:pt x="437" y="666"/>
                  </a:lnTo>
                  <a:lnTo>
                    <a:pt x="474" y="681"/>
                  </a:lnTo>
                  <a:lnTo>
                    <a:pt x="512" y="693"/>
                  </a:lnTo>
                  <a:lnTo>
                    <a:pt x="550" y="703"/>
                  </a:lnTo>
                  <a:lnTo>
                    <a:pt x="589" y="710"/>
                  </a:lnTo>
                  <a:lnTo>
                    <a:pt x="500" y="559"/>
                  </a:lnTo>
                  <a:lnTo>
                    <a:pt x="601" y="427"/>
                  </a:lnTo>
                  <a:close/>
                </a:path>
              </a:pathLst>
            </a:custGeom>
            <a:solidFill>
              <a:srgbClr val="83A4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9" name="Freeform 15"/>
            <p:cNvSpPr>
              <a:spLocks/>
            </p:cNvSpPr>
            <p:nvPr/>
          </p:nvSpPr>
          <p:spPr bwMode="auto">
            <a:xfrm>
              <a:off x="492" y="3410"/>
              <a:ext cx="606" cy="715"/>
            </a:xfrm>
            <a:custGeom>
              <a:avLst/>
              <a:gdLst>
                <a:gd name="T0" fmla="*/ 1975 w 2079"/>
                <a:gd name="T1" fmla="*/ 1318 h 2223"/>
                <a:gd name="T2" fmla="*/ 1797 w 2079"/>
                <a:gd name="T3" fmla="*/ 1254 h 2223"/>
                <a:gd name="T4" fmla="*/ 1635 w 2079"/>
                <a:gd name="T5" fmla="*/ 1159 h 2223"/>
                <a:gd name="T6" fmla="*/ 1496 w 2079"/>
                <a:gd name="T7" fmla="*/ 1035 h 2223"/>
                <a:gd name="T8" fmla="*/ 1387 w 2079"/>
                <a:gd name="T9" fmla="*/ 892 h 2223"/>
                <a:gd name="T10" fmla="*/ 1319 w 2079"/>
                <a:gd name="T11" fmla="*/ 763 h 2223"/>
                <a:gd name="T12" fmla="*/ 1294 w 2079"/>
                <a:gd name="T13" fmla="*/ 692 h 2223"/>
                <a:gd name="T14" fmla="*/ 1277 w 2079"/>
                <a:gd name="T15" fmla="*/ 551 h 2223"/>
                <a:gd name="T16" fmla="*/ 1287 w 2079"/>
                <a:gd name="T17" fmla="*/ 471 h 2223"/>
                <a:gd name="T18" fmla="*/ 1665 w 2079"/>
                <a:gd name="T19" fmla="*/ 486 h 2223"/>
                <a:gd name="T20" fmla="*/ 812 w 2079"/>
                <a:gd name="T21" fmla="*/ 15 h 2223"/>
                <a:gd name="T22" fmla="*/ 9 w 2079"/>
                <a:gd name="T23" fmla="*/ 485 h 2223"/>
                <a:gd name="T24" fmla="*/ 318 w 2079"/>
                <a:gd name="T25" fmla="*/ 495 h 2223"/>
                <a:gd name="T26" fmla="*/ 349 w 2079"/>
                <a:gd name="T27" fmla="*/ 751 h 2223"/>
                <a:gd name="T28" fmla="*/ 420 w 2079"/>
                <a:gd name="T29" fmla="*/ 998 h 2223"/>
                <a:gd name="T30" fmla="*/ 528 w 2079"/>
                <a:gd name="T31" fmla="*/ 1233 h 2223"/>
                <a:gd name="T32" fmla="*/ 672 w 2079"/>
                <a:gd name="T33" fmla="*/ 1450 h 2223"/>
                <a:gd name="T34" fmla="*/ 844 w 2079"/>
                <a:gd name="T35" fmla="*/ 1640 h 2223"/>
                <a:gd name="T36" fmla="*/ 1045 w 2079"/>
                <a:gd name="T37" fmla="*/ 1810 h 2223"/>
                <a:gd name="T38" fmla="*/ 1269 w 2079"/>
                <a:gd name="T39" fmla="*/ 1955 h 2223"/>
                <a:gd name="T40" fmla="*/ 1510 w 2079"/>
                <a:gd name="T41" fmla="*/ 2070 h 2223"/>
                <a:gd name="T42" fmla="*/ 1764 w 2079"/>
                <a:gd name="T43" fmla="*/ 2153 h 2223"/>
                <a:gd name="T44" fmla="*/ 2030 w 2079"/>
                <a:gd name="T45" fmla="*/ 2207 h 2223"/>
                <a:gd name="T46" fmla="*/ 1715 w 2079"/>
                <a:gd name="T47" fmla="*/ 1748 h 2223"/>
                <a:gd name="T48" fmla="*/ 2064 w 2079"/>
                <a:gd name="T49" fmla="*/ 1328 h 2223"/>
                <a:gd name="T50" fmla="*/ 2076 w 2079"/>
                <a:gd name="T51" fmla="*/ 1338 h 2223"/>
                <a:gd name="T52" fmla="*/ 1729 w 2079"/>
                <a:gd name="T53" fmla="*/ 1740 h 2223"/>
                <a:gd name="T54" fmla="*/ 2035 w 2079"/>
                <a:gd name="T55" fmla="*/ 2219 h 2223"/>
                <a:gd name="T56" fmla="*/ 1891 w 2079"/>
                <a:gd name="T57" fmla="*/ 2198 h 2223"/>
                <a:gd name="T58" fmla="*/ 1630 w 2079"/>
                <a:gd name="T59" fmla="*/ 2130 h 2223"/>
                <a:gd name="T60" fmla="*/ 1381 w 2079"/>
                <a:gd name="T61" fmla="*/ 2029 h 2223"/>
                <a:gd name="T62" fmla="*/ 1145 w 2079"/>
                <a:gd name="T63" fmla="*/ 1899 h 2223"/>
                <a:gd name="T64" fmla="*/ 933 w 2079"/>
                <a:gd name="T65" fmla="*/ 1742 h 2223"/>
                <a:gd name="T66" fmla="*/ 741 w 2079"/>
                <a:gd name="T67" fmla="*/ 1558 h 2223"/>
                <a:gd name="T68" fmla="*/ 583 w 2079"/>
                <a:gd name="T69" fmla="*/ 1354 h 2223"/>
                <a:gd name="T70" fmla="*/ 454 w 2079"/>
                <a:gd name="T71" fmla="*/ 1123 h 2223"/>
                <a:gd name="T72" fmla="*/ 367 w 2079"/>
                <a:gd name="T73" fmla="*/ 877 h 2223"/>
                <a:gd name="T74" fmla="*/ 313 w 2079"/>
                <a:gd name="T75" fmla="*/ 623 h 2223"/>
                <a:gd name="T76" fmla="*/ 310 w 2079"/>
                <a:gd name="T77" fmla="*/ 503 h 2223"/>
                <a:gd name="T78" fmla="*/ 1 w 2079"/>
                <a:gd name="T79" fmla="*/ 495 h 2223"/>
                <a:gd name="T80" fmla="*/ 803 w 2079"/>
                <a:gd name="T81" fmla="*/ 2 h 2223"/>
                <a:gd name="T82" fmla="*/ 1672 w 2079"/>
                <a:gd name="T83" fmla="*/ 472 h 2223"/>
                <a:gd name="T84" fmla="*/ 1669 w 2079"/>
                <a:gd name="T85" fmla="*/ 487 h 2223"/>
                <a:gd name="T86" fmla="*/ 1295 w 2079"/>
                <a:gd name="T87" fmla="*/ 479 h 2223"/>
                <a:gd name="T88" fmla="*/ 1297 w 2079"/>
                <a:gd name="T89" fmla="*/ 619 h 2223"/>
                <a:gd name="T90" fmla="*/ 1310 w 2079"/>
                <a:gd name="T91" fmla="*/ 688 h 2223"/>
                <a:gd name="T92" fmla="*/ 1362 w 2079"/>
                <a:gd name="T93" fmla="*/ 822 h 2223"/>
                <a:gd name="T94" fmla="*/ 1453 w 2079"/>
                <a:gd name="T95" fmla="*/ 958 h 2223"/>
                <a:gd name="T96" fmla="*/ 1574 w 2079"/>
                <a:gd name="T97" fmla="*/ 1089 h 2223"/>
                <a:gd name="T98" fmla="*/ 1723 w 2079"/>
                <a:gd name="T99" fmla="*/ 1197 h 2223"/>
                <a:gd name="T100" fmla="*/ 1891 w 2079"/>
                <a:gd name="T101" fmla="*/ 1274 h 2223"/>
                <a:gd name="T102" fmla="*/ 2072 w 2079"/>
                <a:gd name="T103" fmla="*/ 1325 h 2223"/>
                <a:gd name="T104" fmla="*/ 2068 w 2079"/>
                <a:gd name="T105" fmla="*/ 1341 h 2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79" h="2223">
                  <a:moveTo>
                    <a:pt x="2068" y="1341"/>
                  </a:moveTo>
                  <a:lnTo>
                    <a:pt x="1975" y="1318"/>
                  </a:lnTo>
                  <a:lnTo>
                    <a:pt x="1886" y="1290"/>
                  </a:lnTo>
                  <a:lnTo>
                    <a:pt x="1797" y="1254"/>
                  </a:lnTo>
                  <a:lnTo>
                    <a:pt x="1716" y="1211"/>
                  </a:lnTo>
                  <a:lnTo>
                    <a:pt x="1635" y="1159"/>
                  </a:lnTo>
                  <a:lnTo>
                    <a:pt x="1564" y="1101"/>
                  </a:lnTo>
                  <a:lnTo>
                    <a:pt x="1496" y="1035"/>
                  </a:lnTo>
                  <a:lnTo>
                    <a:pt x="1440" y="969"/>
                  </a:lnTo>
                  <a:lnTo>
                    <a:pt x="1387" y="892"/>
                  </a:lnTo>
                  <a:lnTo>
                    <a:pt x="1349" y="830"/>
                  </a:lnTo>
                  <a:lnTo>
                    <a:pt x="1319" y="763"/>
                  </a:lnTo>
                  <a:lnTo>
                    <a:pt x="1295" y="693"/>
                  </a:lnTo>
                  <a:cubicBezTo>
                    <a:pt x="1295" y="693"/>
                    <a:pt x="1295" y="692"/>
                    <a:pt x="1294" y="692"/>
                  </a:cubicBezTo>
                  <a:lnTo>
                    <a:pt x="1281" y="622"/>
                  </a:lnTo>
                  <a:lnTo>
                    <a:pt x="1277" y="551"/>
                  </a:lnTo>
                  <a:lnTo>
                    <a:pt x="1279" y="479"/>
                  </a:lnTo>
                  <a:cubicBezTo>
                    <a:pt x="1279" y="474"/>
                    <a:pt x="1282" y="471"/>
                    <a:pt x="1287" y="471"/>
                  </a:cubicBezTo>
                  <a:lnTo>
                    <a:pt x="1669" y="471"/>
                  </a:lnTo>
                  <a:lnTo>
                    <a:pt x="1665" y="486"/>
                  </a:lnTo>
                  <a:lnTo>
                    <a:pt x="804" y="15"/>
                  </a:lnTo>
                  <a:lnTo>
                    <a:pt x="812" y="15"/>
                  </a:lnTo>
                  <a:lnTo>
                    <a:pt x="13" y="500"/>
                  </a:lnTo>
                  <a:lnTo>
                    <a:pt x="9" y="485"/>
                  </a:lnTo>
                  <a:lnTo>
                    <a:pt x="310" y="487"/>
                  </a:lnTo>
                  <a:cubicBezTo>
                    <a:pt x="314" y="487"/>
                    <a:pt x="318" y="490"/>
                    <a:pt x="318" y="495"/>
                  </a:cubicBezTo>
                  <a:lnTo>
                    <a:pt x="329" y="622"/>
                  </a:lnTo>
                  <a:lnTo>
                    <a:pt x="349" y="751"/>
                  </a:lnTo>
                  <a:lnTo>
                    <a:pt x="382" y="873"/>
                  </a:lnTo>
                  <a:lnTo>
                    <a:pt x="420" y="998"/>
                  </a:lnTo>
                  <a:lnTo>
                    <a:pt x="469" y="1117"/>
                  </a:lnTo>
                  <a:lnTo>
                    <a:pt x="528" y="1233"/>
                  </a:lnTo>
                  <a:lnTo>
                    <a:pt x="597" y="1346"/>
                  </a:lnTo>
                  <a:lnTo>
                    <a:pt x="672" y="1450"/>
                  </a:lnTo>
                  <a:lnTo>
                    <a:pt x="754" y="1548"/>
                  </a:lnTo>
                  <a:lnTo>
                    <a:pt x="844" y="1640"/>
                  </a:lnTo>
                  <a:lnTo>
                    <a:pt x="944" y="1730"/>
                  </a:lnTo>
                  <a:lnTo>
                    <a:pt x="1045" y="1810"/>
                  </a:lnTo>
                  <a:lnTo>
                    <a:pt x="1154" y="1885"/>
                  </a:lnTo>
                  <a:lnTo>
                    <a:pt x="1269" y="1955"/>
                  </a:lnTo>
                  <a:lnTo>
                    <a:pt x="1388" y="2014"/>
                  </a:lnTo>
                  <a:lnTo>
                    <a:pt x="1510" y="2070"/>
                  </a:lnTo>
                  <a:lnTo>
                    <a:pt x="1636" y="2114"/>
                  </a:lnTo>
                  <a:lnTo>
                    <a:pt x="1764" y="2153"/>
                  </a:lnTo>
                  <a:lnTo>
                    <a:pt x="1894" y="2182"/>
                  </a:lnTo>
                  <a:lnTo>
                    <a:pt x="2030" y="2207"/>
                  </a:lnTo>
                  <a:lnTo>
                    <a:pt x="2021" y="2219"/>
                  </a:lnTo>
                  <a:lnTo>
                    <a:pt x="1715" y="1748"/>
                  </a:lnTo>
                  <a:cubicBezTo>
                    <a:pt x="1713" y="1745"/>
                    <a:pt x="1713" y="1742"/>
                    <a:pt x="1716" y="1739"/>
                  </a:cubicBezTo>
                  <a:lnTo>
                    <a:pt x="2064" y="1328"/>
                  </a:lnTo>
                  <a:cubicBezTo>
                    <a:pt x="2067" y="1325"/>
                    <a:pt x="2072" y="1324"/>
                    <a:pt x="2075" y="1327"/>
                  </a:cubicBezTo>
                  <a:cubicBezTo>
                    <a:pt x="2079" y="1330"/>
                    <a:pt x="2079" y="1335"/>
                    <a:pt x="2076" y="1338"/>
                  </a:cubicBezTo>
                  <a:lnTo>
                    <a:pt x="1728" y="1749"/>
                  </a:lnTo>
                  <a:lnTo>
                    <a:pt x="1729" y="1740"/>
                  </a:lnTo>
                  <a:lnTo>
                    <a:pt x="2035" y="2210"/>
                  </a:lnTo>
                  <a:cubicBezTo>
                    <a:pt x="2037" y="2213"/>
                    <a:pt x="2037" y="2216"/>
                    <a:pt x="2035" y="2219"/>
                  </a:cubicBezTo>
                  <a:cubicBezTo>
                    <a:pt x="2033" y="2222"/>
                    <a:pt x="2030" y="2223"/>
                    <a:pt x="2027" y="2222"/>
                  </a:cubicBezTo>
                  <a:lnTo>
                    <a:pt x="1891" y="2198"/>
                  </a:lnTo>
                  <a:lnTo>
                    <a:pt x="1759" y="2169"/>
                  </a:lnTo>
                  <a:lnTo>
                    <a:pt x="1630" y="2130"/>
                  </a:lnTo>
                  <a:lnTo>
                    <a:pt x="1503" y="2084"/>
                  </a:lnTo>
                  <a:lnTo>
                    <a:pt x="1381" y="2029"/>
                  </a:lnTo>
                  <a:lnTo>
                    <a:pt x="1260" y="1969"/>
                  </a:lnTo>
                  <a:lnTo>
                    <a:pt x="1145" y="1899"/>
                  </a:lnTo>
                  <a:lnTo>
                    <a:pt x="1036" y="1822"/>
                  </a:lnTo>
                  <a:lnTo>
                    <a:pt x="933" y="1742"/>
                  </a:lnTo>
                  <a:lnTo>
                    <a:pt x="833" y="1651"/>
                  </a:lnTo>
                  <a:lnTo>
                    <a:pt x="741" y="1558"/>
                  </a:lnTo>
                  <a:lnTo>
                    <a:pt x="659" y="1459"/>
                  </a:lnTo>
                  <a:lnTo>
                    <a:pt x="583" y="1354"/>
                  </a:lnTo>
                  <a:lnTo>
                    <a:pt x="514" y="1240"/>
                  </a:lnTo>
                  <a:lnTo>
                    <a:pt x="454" y="1123"/>
                  </a:lnTo>
                  <a:lnTo>
                    <a:pt x="405" y="1003"/>
                  </a:lnTo>
                  <a:lnTo>
                    <a:pt x="367" y="877"/>
                  </a:lnTo>
                  <a:lnTo>
                    <a:pt x="333" y="753"/>
                  </a:lnTo>
                  <a:lnTo>
                    <a:pt x="313" y="623"/>
                  </a:lnTo>
                  <a:lnTo>
                    <a:pt x="302" y="496"/>
                  </a:lnTo>
                  <a:lnTo>
                    <a:pt x="310" y="503"/>
                  </a:lnTo>
                  <a:lnTo>
                    <a:pt x="8" y="501"/>
                  </a:lnTo>
                  <a:cubicBezTo>
                    <a:pt x="5" y="501"/>
                    <a:pt x="2" y="499"/>
                    <a:pt x="1" y="495"/>
                  </a:cubicBezTo>
                  <a:cubicBezTo>
                    <a:pt x="0" y="492"/>
                    <a:pt x="1" y="488"/>
                    <a:pt x="4" y="486"/>
                  </a:cubicBezTo>
                  <a:lnTo>
                    <a:pt x="803" y="2"/>
                  </a:lnTo>
                  <a:cubicBezTo>
                    <a:pt x="806" y="0"/>
                    <a:pt x="809" y="0"/>
                    <a:pt x="811" y="1"/>
                  </a:cubicBezTo>
                  <a:lnTo>
                    <a:pt x="1672" y="472"/>
                  </a:lnTo>
                  <a:cubicBezTo>
                    <a:pt x="1676" y="474"/>
                    <a:pt x="1677" y="477"/>
                    <a:pt x="1676" y="481"/>
                  </a:cubicBezTo>
                  <a:cubicBezTo>
                    <a:pt x="1675" y="484"/>
                    <a:pt x="1672" y="487"/>
                    <a:pt x="1669" y="487"/>
                  </a:cubicBezTo>
                  <a:lnTo>
                    <a:pt x="1287" y="487"/>
                  </a:lnTo>
                  <a:lnTo>
                    <a:pt x="1295" y="479"/>
                  </a:lnTo>
                  <a:lnTo>
                    <a:pt x="1293" y="550"/>
                  </a:lnTo>
                  <a:lnTo>
                    <a:pt x="1297" y="619"/>
                  </a:lnTo>
                  <a:lnTo>
                    <a:pt x="1310" y="689"/>
                  </a:lnTo>
                  <a:lnTo>
                    <a:pt x="1310" y="688"/>
                  </a:lnTo>
                  <a:lnTo>
                    <a:pt x="1334" y="757"/>
                  </a:lnTo>
                  <a:lnTo>
                    <a:pt x="1362" y="822"/>
                  </a:lnTo>
                  <a:lnTo>
                    <a:pt x="1400" y="883"/>
                  </a:lnTo>
                  <a:lnTo>
                    <a:pt x="1453" y="958"/>
                  </a:lnTo>
                  <a:lnTo>
                    <a:pt x="1508" y="1024"/>
                  </a:lnTo>
                  <a:lnTo>
                    <a:pt x="1574" y="1089"/>
                  </a:lnTo>
                  <a:lnTo>
                    <a:pt x="1644" y="1146"/>
                  </a:lnTo>
                  <a:lnTo>
                    <a:pt x="1723" y="1197"/>
                  </a:lnTo>
                  <a:lnTo>
                    <a:pt x="1802" y="1240"/>
                  </a:lnTo>
                  <a:lnTo>
                    <a:pt x="1891" y="1274"/>
                  </a:lnTo>
                  <a:lnTo>
                    <a:pt x="1979" y="1303"/>
                  </a:lnTo>
                  <a:lnTo>
                    <a:pt x="2072" y="1325"/>
                  </a:lnTo>
                  <a:cubicBezTo>
                    <a:pt x="2076" y="1327"/>
                    <a:pt x="2079" y="1331"/>
                    <a:pt x="2078" y="1335"/>
                  </a:cubicBezTo>
                  <a:cubicBezTo>
                    <a:pt x="2077" y="1339"/>
                    <a:pt x="2073" y="1342"/>
                    <a:pt x="2068" y="1341"/>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0" name="Freeform 16"/>
            <p:cNvSpPr>
              <a:spLocks/>
            </p:cNvSpPr>
            <p:nvPr/>
          </p:nvSpPr>
          <p:spPr bwMode="auto">
            <a:xfrm>
              <a:off x="1054" y="3711"/>
              <a:ext cx="798" cy="474"/>
            </a:xfrm>
            <a:custGeom>
              <a:avLst/>
              <a:gdLst>
                <a:gd name="T0" fmla="*/ 0 w 2736"/>
                <a:gd name="T1" fmla="*/ 246 h 1472"/>
                <a:gd name="T2" fmla="*/ 246 w 2736"/>
                <a:gd name="T3" fmla="*/ 0 h 1472"/>
                <a:gd name="T4" fmla="*/ 246 w 2736"/>
                <a:gd name="T5" fmla="*/ 0 h 1472"/>
                <a:gd name="T6" fmla="*/ 246 w 2736"/>
                <a:gd name="T7" fmla="*/ 0 h 1472"/>
                <a:gd name="T8" fmla="*/ 2491 w 2736"/>
                <a:gd name="T9" fmla="*/ 0 h 1472"/>
                <a:gd name="T10" fmla="*/ 2491 w 2736"/>
                <a:gd name="T11" fmla="*/ 0 h 1472"/>
                <a:gd name="T12" fmla="*/ 2736 w 2736"/>
                <a:gd name="T13" fmla="*/ 246 h 1472"/>
                <a:gd name="T14" fmla="*/ 2736 w 2736"/>
                <a:gd name="T15" fmla="*/ 246 h 1472"/>
                <a:gd name="T16" fmla="*/ 2736 w 2736"/>
                <a:gd name="T17" fmla="*/ 246 h 1472"/>
                <a:gd name="T18" fmla="*/ 2736 w 2736"/>
                <a:gd name="T19" fmla="*/ 1227 h 1472"/>
                <a:gd name="T20" fmla="*/ 2736 w 2736"/>
                <a:gd name="T21" fmla="*/ 1227 h 1472"/>
                <a:gd name="T22" fmla="*/ 2491 w 2736"/>
                <a:gd name="T23" fmla="*/ 1472 h 1472"/>
                <a:gd name="T24" fmla="*/ 2491 w 2736"/>
                <a:gd name="T25" fmla="*/ 1472 h 1472"/>
                <a:gd name="T26" fmla="*/ 2491 w 2736"/>
                <a:gd name="T27" fmla="*/ 1472 h 1472"/>
                <a:gd name="T28" fmla="*/ 246 w 2736"/>
                <a:gd name="T29" fmla="*/ 1472 h 1472"/>
                <a:gd name="T30" fmla="*/ 246 w 2736"/>
                <a:gd name="T31" fmla="*/ 1472 h 1472"/>
                <a:gd name="T32" fmla="*/ 0 w 2736"/>
                <a:gd name="T33" fmla="*/ 1227 h 1472"/>
                <a:gd name="T34" fmla="*/ 0 w 2736"/>
                <a:gd name="T35" fmla="*/ 1227 h 1472"/>
                <a:gd name="T36" fmla="*/ 0 w 2736"/>
                <a:gd name="T37" fmla="*/ 246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6" h="1472">
                  <a:moveTo>
                    <a:pt x="0" y="246"/>
                  </a:moveTo>
                  <a:cubicBezTo>
                    <a:pt x="0" y="110"/>
                    <a:pt x="110" y="0"/>
                    <a:pt x="246" y="0"/>
                  </a:cubicBezTo>
                  <a:cubicBezTo>
                    <a:pt x="246" y="0"/>
                    <a:pt x="246" y="0"/>
                    <a:pt x="246" y="0"/>
                  </a:cubicBezTo>
                  <a:lnTo>
                    <a:pt x="246" y="0"/>
                  </a:lnTo>
                  <a:lnTo>
                    <a:pt x="2491" y="0"/>
                  </a:lnTo>
                  <a:lnTo>
                    <a:pt x="2491" y="0"/>
                  </a:lnTo>
                  <a:cubicBezTo>
                    <a:pt x="2627" y="0"/>
                    <a:pt x="2736" y="110"/>
                    <a:pt x="2736" y="246"/>
                  </a:cubicBezTo>
                  <a:cubicBezTo>
                    <a:pt x="2736" y="246"/>
                    <a:pt x="2736" y="246"/>
                    <a:pt x="2736" y="246"/>
                  </a:cubicBezTo>
                  <a:lnTo>
                    <a:pt x="2736" y="246"/>
                  </a:lnTo>
                  <a:lnTo>
                    <a:pt x="2736" y="1227"/>
                  </a:lnTo>
                  <a:lnTo>
                    <a:pt x="2736" y="1227"/>
                  </a:lnTo>
                  <a:cubicBezTo>
                    <a:pt x="2736" y="1363"/>
                    <a:pt x="2627" y="1472"/>
                    <a:pt x="2491" y="1472"/>
                  </a:cubicBezTo>
                  <a:cubicBezTo>
                    <a:pt x="2491" y="1472"/>
                    <a:pt x="2491" y="1472"/>
                    <a:pt x="2491" y="1472"/>
                  </a:cubicBezTo>
                  <a:lnTo>
                    <a:pt x="2491" y="1472"/>
                  </a:lnTo>
                  <a:lnTo>
                    <a:pt x="246" y="1472"/>
                  </a:lnTo>
                  <a:lnTo>
                    <a:pt x="246" y="1472"/>
                  </a:lnTo>
                  <a:cubicBezTo>
                    <a:pt x="110" y="1472"/>
                    <a:pt x="0" y="1363"/>
                    <a:pt x="0" y="1227"/>
                  </a:cubicBezTo>
                  <a:cubicBezTo>
                    <a:pt x="0" y="1227"/>
                    <a:pt x="0" y="1227"/>
                    <a:pt x="0" y="1227"/>
                  </a:cubicBezTo>
                  <a:lnTo>
                    <a:pt x="0" y="246"/>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1" name="Freeform 17"/>
            <p:cNvSpPr>
              <a:spLocks noEditPoints="1"/>
            </p:cNvSpPr>
            <p:nvPr/>
          </p:nvSpPr>
          <p:spPr bwMode="auto">
            <a:xfrm>
              <a:off x="1052" y="3708"/>
              <a:ext cx="802" cy="479"/>
            </a:xfrm>
            <a:custGeom>
              <a:avLst/>
              <a:gdLst>
                <a:gd name="T0" fmla="*/ 1 w 802"/>
                <a:gd name="T1" fmla="*/ 66 h 479"/>
                <a:gd name="T2" fmla="*/ 13 w 802"/>
                <a:gd name="T3" fmla="*/ 36 h 479"/>
                <a:gd name="T4" fmla="*/ 32 w 802"/>
                <a:gd name="T5" fmla="*/ 15 h 479"/>
                <a:gd name="T6" fmla="*/ 59 w 802"/>
                <a:gd name="T7" fmla="*/ 2 h 479"/>
                <a:gd name="T8" fmla="*/ 729 w 802"/>
                <a:gd name="T9" fmla="*/ 0 h 479"/>
                <a:gd name="T10" fmla="*/ 758 w 802"/>
                <a:gd name="T11" fmla="*/ 7 h 479"/>
                <a:gd name="T12" fmla="*/ 781 w 802"/>
                <a:gd name="T13" fmla="*/ 25 h 479"/>
                <a:gd name="T14" fmla="*/ 797 w 802"/>
                <a:gd name="T15" fmla="*/ 50 h 479"/>
                <a:gd name="T16" fmla="*/ 802 w 802"/>
                <a:gd name="T17" fmla="*/ 82 h 479"/>
                <a:gd name="T18" fmla="*/ 801 w 802"/>
                <a:gd name="T19" fmla="*/ 415 h 479"/>
                <a:gd name="T20" fmla="*/ 790 w 802"/>
                <a:gd name="T21" fmla="*/ 444 h 479"/>
                <a:gd name="T22" fmla="*/ 770 w 802"/>
                <a:gd name="T23" fmla="*/ 466 h 479"/>
                <a:gd name="T24" fmla="*/ 744 w 802"/>
                <a:gd name="T25" fmla="*/ 478 h 479"/>
                <a:gd name="T26" fmla="*/ 74 w 802"/>
                <a:gd name="T27" fmla="*/ 479 h 479"/>
                <a:gd name="T28" fmla="*/ 45 w 802"/>
                <a:gd name="T29" fmla="*/ 473 h 479"/>
                <a:gd name="T30" fmla="*/ 22 w 802"/>
                <a:gd name="T31" fmla="*/ 456 h 479"/>
                <a:gd name="T32" fmla="*/ 6 w 802"/>
                <a:gd name="T33" fmla="*/ 430 h 479"/>
                <a:gd name="T34" fmla="*/ 0 w 802"/>
                <a:gd name="T35" fmla="*/ 398 h 479"/>
                <a:gd name="T36" fmla="*/ 4 w 802"/>
                <a:gd name="T37" fmla="*/ 398 h 479"/>
                <a:gd name="T38" fmla="*/ 6 w 802"/>
                <a:gd name="T39" fmla="*/ 414 h 479"/>
                <a:gd name="T40" fmla="*/ 10 w 802"/>
                <a:gd name="T41" fmla="*/ 428 h 479"/>
                <a:gd name="T42" fmla="*/ 16 w 802"/>
                <a:gd name="T43" fmla="*/ 441 h 479"/>
                <a:gd name="T44" fmla="*/ 25 w 802"/>
                <a:gd name="T45" fmla="*/ 452 h 479"/>
                <a:gd name="T46" fmla="*/ 35 w 802"/>
                <a:gd name="T47" fmla="*/ 461 h 479"/>
                <a:gd name="T48" fmla="*/ 47 w 802"/>
                <a:gd name="T49" fmla="*/ 469 h 479"/>
                <a:gd name="T50" fmla="*/ 60 w 802"/>
                <a:gd name="T51" fmla="*/ 473 h 479"/>
                <a:gd name="T52" fmla="*/ 74 w 802"/>
                <a:gd name="T53" fmla="*/ 474 h 479"/>
                <a:gd name="T54" fmla="*/ 728 w 802"/>
                <a:gd name="T55" fmla="*/ 474 h 479"/>
                <a:gd name="T56" fmla="*/ 743 w 802"/>
                <a:gd name="T57" fmla="*/ 473 h 479"/>
                <a:gd name="T58" fmla="*/ 756 w 802"/>
                <a:gd name="T59" fmla="*/ 469 h 479"/>
                <a:gd name="T60" fmla="*/ 767 w 802"/>
                <a:gd name="T61" fmla="*/ 461 h 479"/>
                <a:gd name="T62" fmla="*/ 778 w 802"/>
                <a:gd name="T63" fmla="*/ 452 h 479"/>
                <a:gd name="T64" fmla="*/ 786 w 802"/>
                <a:gd name="T65" fmla="*/ 441 h 479"/>
                <a:gd name="T66" fmla="*/ 792 w 802"/>
                <a:gd name="T67" fmla="*/ 428 h 479"/>
                <a:gd name="T68" fmla="*/ 796 w 802"/>
                <a:gd name="T69" fmla="*/ 413 h 479"/>
                <a:gd name="T70" fmla="*/ 798 w 802"/>
                <a:gd name="T71" fmla="*/ 398 h 479"/>
                <a:gd name="T72" fmla="*/ 798 w 802"/>
                <a:gd name="T73" fmla="*/ 82 h 479"/>
                <a:gd name="T74" fmla="*/ 796 w 802"/>
                <a:gd name="T75" fmla="*/ 66 h 479"/>
                <a:gd name="T76" fmla="*/ 792 w 802"/>
                <a:gd name="T77" fmla="*/ 52 h 479"/>
                <a:gd name="T78" fmla="*/ 786 w 802"/>
                <a:gd name="T79" fmla="*/ 39 h 479"/>
                <a:gd name="T80" fmla="*/ 777 w 802"/>
                <a:gd name="T81" fmla="*/ 28 h 479"/>
                <a:gd name="T82" fmla="*/ 767 w 802"/>
                <a:gd name="T83" fmla="*/ 19 h 479"/>
                <a:gd name="T84" fmla="*/ 756 w 802"/>
                <a:gd name="T85" fmla="*/ 11 h 479"/>
                <a:gd name="T86" fmla="*/ 742 w 802"/>
                <a:gd name="T87" fmla="*/ 7 h 479"/>
                <a:gd name="T88" fmla="*/ 728 w 802"/>
                <a:gd name="T89" fmla="*/ 6 h 479"/>
                <a:gd name="T90" fmla="*/ 74 w 802"/>
                <a:gd name="T91" fmla="*/ 6 h 479"/>
                <a:gd name="T92" fmla="*/ 60 w 802"/>
                <a:gd name="T93" fmla="*/ 7 h 479"/>
                <a:gd name="T94" fmla="*/ 47 w 802"/>
                <a:gd name="T95" fmla="*/ 12 h 479"/>
                <a:gd name="T96" fmla="*/ 35 w 802"/>
                <a:gd name="T97" fmla="*/ 19 h 479"/>
                <a:gd name="T98" fmla="*/ 25 w 802"/>
                <a:gd name="T99" fmla="*/ 28 h 479"/>
                <a:gd name="T100" fmla="*/ 16 w 802"/>
                <a:gd name="T101" fmla="*/ 40 h 479"/>
                <a:gd name="T102" fmla="*/ 10 w 802"/>
                <a:gd name="T103" fmla="*/ 53 h 479"/>
                <a:gd name="T104" fmla="*/ 6 w 802"/>
                <a:gd name="T105" fmla="*/ 67 h 479"/>
                <a:gd name="T106" fmla="*/ 4 w 802"/>
                <a:gd name="T107" fmla="*/ 82 h 479"/>
                <a:gd name="T108" fmla="*/ 4 w 802"/>
                <a:gd name="T109" fmla="*/ 39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2" h="479">
                  <a:moveTo>
                    <a:pt x="0" y="82"/>
                  </a:moveTo>
                  <a:lnTo>
                    <a:pt x="1" y="66"/>
                  </a:lnTo>
                  <a:lnTo>
                    <a:pt x="6" y="50"/>
                  </a:lnTo>
                  <a:lnTo>
                    <a:pt x="13" y="36"/>
                  </a:lnTo>
                  <a:lnTo>
                    <a:pt x="22" y="25"/>
                  </a:lnTo>
                  <a:lnTo>
                    <a:pt x="32" y="15"/>
                  </a:lnTo>
                  <a:lnTo>
                    <a:pt x="45" y="7"/>
                  </a:lnTo>
                  <a:lnTo>
                    <a:pt x="59" y="2"/>
                  </a:lnTo>
                  <a:lnTo>
                    <a:pt x="74" y="0"/>
                  </a:lnTo>
                  <a:lnTo>
                    <a:pt x="729" y="0"/>
                  </a:lnTo>
                  <a:lnTo>
                    <a:pt x="744" y="2"/>
                  </a:lnTo>
                  <a:lnTo>
                    <a:pt x="758" y="7"/>
                  </a:lnTo>
                  <a:lnTo>
                    <a:pt x="770" y="15"/>
                  </a:lnTo>
                  <a:lnTo>
                    <a:pt x="781" y="25"/>
                  </a:lnTo>
                  <a:lnTo>
                    <a:pt x="790" y="36"/>
                  </a:lnTo>
                  <a:lnTo>
                    <a:pt x="797" y="50"/>
                  </a:lnTo>
                  <a:lnTo>
                    <a:pt x="801" y="66"/>
                  </a:lnTo>
                  <a:lnTo>
                    <a:pt x="802" y="82"/>
                  </a:lnTo>
                  <a:lnTo>
                    <a:pt x="802" y="398"/>
                  </a:lnTo>
                  <a:lnTo>
                    <a:pt x="801" y="415"/>
                  </a:lnTo>
                  <a:lnTo>
                    <a:pt x="797" y="430"/>
                  </a:lnTo>
                  <a:lnTo>
                    <a:pt x="790" y="444"/>
                  </a:lnTo>
                  <a:lnTo>
                    <a:pt x="781" y="456"/>
                  </a:lnTo>
                  <a:lnTo>
                    <a:pt x="770" y="466"/>
                  </a:lnTo>
                  <a:lnTo>
                    <a:pt x="758" y="473"/>
                  </a:lnTo>
                  <a:lnTo>
                    <a:pt x="744" y="478"/>
                  </a:lnTo>
                  <a:lnTo>
                    <a:pt x="729" y="479"/>
                  </a:lnTo>
                  <a:lnTo>
                    <a:pt x="74" y="479"/>
                  </a:lnTo>
                  <a:lnTo>
                    <a:pt x="59" y="478"/>
                  </a:lnTo>
                  <a:lnTo>
                    <a:pt x="45" y="473"/>
                  </a:lnTo>
                  <a:lnTo>
                    <a:pt x="32" y="466"/>
                  </a:lnTo>
                  <a:lnTo>
                    <a:pt x="22" y="456"/>
                  </a:lnTo>
                  <a:lnTo>
                    <a:pt x="13" y="444"/>
                  </a:lnTo>
                  <a:lnTo>
                    <a:pt x="6" y="430"/>
                  </a:lnTo>
                  <a:lnTo>
                    <a:pt x="1" y="415"/>
                  </a:lnTo>
                  <a:lnTo>
                    <a:pt x="0" y="398"/>
                  </a:lnTo>
                  <a:lnTo>
                    <a:pt x="0" y="82"/>
                  </a:lnTo>
                  <a:close/>
                  <a:moveTo>
                    <a:pt x="4" y="398"/>
                  </a:moveTo>
                  <a:lnTo>
                    <a:pt x="4" y="398"/>
                  </a:lnTo>
                  <a:lnTo>
                    <a:pt x="6" y="414"/>
                  </a:lnTo>
                  <a:lnTo>
                    <a:pt x="6" y="413"/>
                  </a:lnTo>
                  <a:lnTo>
                    <a:pt x="10" y="428"/>
                  </a:lnTo>
                  <a:lnTo>
                    <a:pt x="10" y="428"/>
                  </a:lnTo>
                  <a:lnTo>
                    <a:pt x="16" y="441"/>
                  </a:lnTo>
                  <a:lnTo>
                    <a:pt x="16" y="441"/>
                  </a:lnTo>
                  <a:lnTo>
                    <a:pt x="25" y="452"/>
                  </a:lnTo>
                  <a:lnTo>
                    <a:pt x="25" y="452"/>
                  </a:lnTo>
                  <a:lnTo>
                    <a:pt x="35" y="461"/>
                  </a:lnTo>
                  <a:lnTo>
                    <a:pt x="35" y="461"/>
                  </a:lnTo>
                  <a:lnTo>
                    <a:pt x="47" y="469"/>
                  </a:lnTo>
                  <a:lnTo>
                    <a:pt x="47" y="469"/>
                  </a:lnTo>
                  <a:lnTo>
                    <a:pt x="60" y="473"/>
                  </a:lnTo>
                  <a:lnTo>
                    <a:pt x="60" y="473"/>
                  </a:lnTo>
                  <a:lnTo>
                    <a:pt x="74" y="474"/>
                  </a:lnTo>
                  <a:lnTo>
                    <a:pt x="74" y="474"/>
                  </a:lnTo>
                  <a:lnTo>
                    <a:pt x="728" y="474"/>
                  </a:lnTo>
                  <a:lnTo>
                    <a:pt x="728" y="474"/>
                  </a:lnTo>
                  <a:lnTo>
                    <a:pt x="743" y="473"/>
                  </a:lnTo>
                  <a:lnTo>
                    <a:pt x="742" y="473"/>
                  </a:lnTo>
                  <a:lnTo>
                    <a:pt x="756" y="469"/>
                  </a:lnTo>
                  <a:lnTo>
                    <a:pt x="756" y="469"/>
                  </a:lnTo>
                  <a:lnTo>
                    <a:pt x="767" y="461"/>
                  </a:lnTo>
                  <a:lnTo>
                    <a:pt x="767" y="461"/>
                  </a:lnTo>
                  <a:lnTo>
                    <a:pt x="778" y="452"/>
                  </a:lnTo>
                  <a:lnTo>
                    <a:pt x="777" y="453"/>
                  </a:lnTo>
                  <a:lnTo>
                    <a:pt x="786" y="441"/>
                  </a:lnTo>
                  <a:lnTo>
                    <a:pt x="786" y="441"/>
                  </a:lnTo>
                  <a:lnTo>
                    <a:pt x="792" y="428"/>
                  </a:lnTo>
                  <a:lnTo>
                    <a:pt x="792" y="428"/>
                  </a:lnTo>
                  <a:lnTo>
                    <a:pt x="796" y="413"/>
                  </a:lnTo>
                  <a:lnTo>
                    <a:pt x="796" y="414"/>
                  </a:lnTo>
                  <a:lnTo>
                    <a:pt x="798" y="398"/>
                  </a:lnTo>
                  <a:lnTo>
                    <a:pt x="798" y="398"/>
                  </a:lnTo>
                  <a:lnTo>
                    <a:pt x="798" y="82"/>
                  </a:lnTo>
                  <a:lnTo>
                    <a:pt x="798" y="82"/>
                  </a:lnTo>
                  <a:lnTo>
                    <a:pt x="796" y="66"/>
                  </a:lnTo>
                  <a:lnTo>
                    <a:pt x="796" y="67"/>
                  </a:lnTo>
                  <a:lnTo>
                    <a:pt x="792" y="52"/>
                  </a:lnTo>
                  <a:lnTo>
                    <a:pt x="792" y="53"/>
                  </a:lnTo>
                  <a:lnTo>
                    <a:pt x="786" y="39"/>
                  </a:lnTo>
                  <a:lnTo>
                    <a:pt x="786" y="39"/>
                  </a:lnTo>
                  <a:lnTo>
                    <a:pt x="777" y="28"/>
                  </a:lnTo>
                  <a:lnTo>
                    <a:pt x="778" y="28"/>
                  </a:lnTo>
                  <a:lnTo>
                    <a:pt x="767" y="19"/>
                  </a:lnTo>
                  <a:lnTo>
                    <a:pt x="767" y="19"/>
                  </a:lnTo>
                  <a:lnTo>
                    <a:pt x="756" y="11"/>
                  </a:lnTo>
                  <a:lnTo>
                    <a:pt x="756" y="12"/>
                  </a:lnTo>
                  <a:lnTo>
                    <a:pt x="742" y="7"/>
                  </a:lnTo>
                  <a:lnTo>
                    <a:pt x="743" y="7"/>
                  </a:lnTo>
                  <a:lnTo>
                    <a:pt x="728" y="6"/>
                  </a:lnTo>
                  <a:lnTo>
                    <a:pt x="728" y="6"/>
                  </a:lnTo>
                  <a:lnTo>
                    <a:pt x="74" y="6"/>
                  </a:lnTo>
                  <a:lnTo>
                    <a:pt x="74" y="6"/>
                  </a:lnTo>
                  <a:lnTo>
                    <a:pt x="60" y="7"/>
                  </a:lnTo>
                  <a:lnTo>
                    <a:pt x="60" y="7"/>
                  </a:lnTo>
                  <a:lnTo>
                    <a:pt x="47" y="12"/>
                  </a:lnTo>
                  <a:lnTo>
                    <a:pt x="47" y="11"/>
                  </a:lnTo>
                  <a:lnTo>
                    <a:pt x="35" y="19"/>
                  </a:lnTo>
                  <a:lnTo>
                    <a:pt x="35" y="19"/>
                  </a:lnTo>
                  <a:lnTo>
                    <a:pt x="25" y="28"/>
                  </a:lnTo>
                  <a:lnTo>
                    <a:pt x="25" y="28"/>
                  </a:lnTo>
                  <a:lnTo>
                    <a:pt x="16" y="40"/>
                  </a:lnTo>
                  <a:lnTo>
                    <a:pt x="16" y="39"/>
                  </a:lnTo>
                  <a:lnTo>
                    <a:pt x="10" y="53"/>
                  </a:lnTo>
                  <a:lnTo>
                    <a:pt x="10" y="52"/>
                  </a:lnTo>
                  <a:lnTo>
                    <a:pt x="6" y="67"/>
                  </a:lnTo>
                  <a:lnTo>
                    <a:pt x="6" y="66"/>
                  </a:lnTo>
                  <a:lnTo>
                    <a:pt x="4" y="82"/>
                  </a:lnTo>
                  <a:lnTo>
                    <a:pt x="4" y="82"/>
                  </a:lnTo>
                  <a:lnTo>
                    <a:pt x="4" y="398"/>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2" name="Rectangle 18"/>
            <p:cNvSpPr>
              <a:spLocks noChangeArrowheads="1"/>
            </p:cNvSpPr>
            <p:nvPr/>
          </p:nvSpPr>
          <p:spPr bwMode="auto">
            <a:xfrm>
              <a:off x="1195" y="3832"/>
              <a:ext cx="5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患者満足度</a:t>
              </a:r>
              <a:endParaRPr lang="ja-JP" altLang="en-US" smtClean="0">
                <a:solidFill>
                  <a:prstClr val="black"/>
                </a:solidFill>
                <a:latin typeface="Arial" pitchFamily="34" charset="0"/>
                <a:cs typeface="ＭＳ Ｐゴシック" pitchFamily="50" charset="-128"/>
              </a:endParaRPr>
            </a:p>
          </p:txBody>
        </p:sp>
        <p:sp>
          <p:nvSpPr>
            <p:cNvPr id="23" name="Rectangle 19"/>
            <p:cNvSpPr>
              <a:spLocks noChangeArrowheads="1"/>
            </p:cNvSpPr>
            <p:nvPr/>
          </p:nvSpPr>
          <p:spPr bwMode="auto">
            <a:xfrm>
              <a:off x="1297" y="3966"/>
              <a:ext cx="3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の向上</a:t>
              </a:r>
              <a:endParaRPr lang="ja-JP" altLang="en-US" smtClean="0">
                <a:solidFill>
                  <a:prstClr val="black"/>
                </a:solidFill>
                <a:latin typeface="Arial" pitchFamily="34" charset="0"/>
                <a:cs typeface="ＭＳ Ｐゴシック" pitchFamily="50" charset="-128"/>
              </a:endParaRPr>
            </a:p>
          </p:txBody>
        </p:sp>
        <p:sp>
          <p:nvSpPr>
            <p:cNvPr id="24" name="Freeform 20"/>
            <p:cNvSpPr>
              <a:spLocks/>
            </p:cNvSpPr>
            <p:nvPr/>
          </p:nvSpPr>
          <p:spPr bwMode="auto">
            <a:xfrm>
              <a:off x="1852" y="3572"/>
              <a:ext cx="568" cy="597"/>
            </a:xfrm>
            <a:custGeom>
              <a:avLst/>
              <a:gdLst>
                <a:gd name="T0" fmla="*/ 378 w 666"/>
                <a:gd name="T1" fmla="*/ 1 h 597"/>
                <a:gd name="T2" fmla="*/ 370 w 666"/>
                <a:gd name="T3" fmla="*/ 27 h 597"/>
                <a:gd name="T4" fmla="*/ 359 w 666"/>
                <a:gd name="T5" fmla="*/ 52 h 597"/>
                <a:gd name="T6" fmla="*/ 347 w 666"/>
                <a:gd name="T7" fmla="*/ 77 h 597"/>
                <a:gd name="T8" fmla="*/ 332 w 666"/>
                <a:gd name="T9" fmla="*/ 99 h 597"/>
                <a:gd name="T10" fmla="*/ 315 w 666"/>
                <a:gd name="T11" fmla="*/ 120 h 597"/>
                <a:gd name="T12" fmla="*/ 296 w 666"/>
                <a:gd name="T13" fmla="*/ 140 h 597"/>
                <a:gd name="T14" fmla="*/ 276 w 666"/>
                <a:gd name="T15" fmla="*/ 158 h 597"/>
                <a:gd name="T16" fmla="*/ 254 w 666"/>
                <a:gd name="T17" fmla="*/ 173 h 597"/>
                <a:gd name="T18" fmla="*/ 230 w 666"/>
                <a:gd name="T19" fmla="*/ 187 h 597"/>
                <a:gd name="T20" fmla="*/ 205 w 666"/>
                <a:gd name="T21" fmla="*/ 199 h 597"/>
                <a:gd name="T22" fmla="*/ 179 w 666"/>
                <a:gd name="T23" fmla="*/ 208 h 597"/>
                <a:gd name="T24" fmla="*/ 152 w 666"/>
                <a:gd name="T25" fmla="*/ 214 h 597"/>
                <a:gd name="T26" fmla="*/ 152 w 666"/>
                <a:gd name="T27" fmla="*/ 123 h 597"/>
                <a:gd name="T28" fmla="*/ 103 w 666"/>
                <a:gd name="T29" fmla="*/ 197 h 597"/>
                <a:gd name="T30" fmla="*/ 52 w 666"/>
                <a:gd name="T31" fmla="*/ 270 h 597"/>
                <a:gd name="T32" fmla="*/ 0 w 666"/>
                <a:gd name="T33" fmla="*/ 342 h 597"/>
                <a:gd name="T34" fmla="*/ 152 w 666"/>
                <a:gd name="T35" fmla="*/ 597 h 597"/>
                <a:gd name="T36" fmla="*/ 152 w 666"/>
                <a:gd name="T37" fmla="*/ 506 h 597"/>
                <a:gd name="T38" fmla="*/ 191 w 666"/>
                <a:gd name="T39" fmla="*/ 502 h 597"/>
                <a:gd name="T40" fmla="*/ 228 w 666"/>
                <a:gd name="T41" fmla="*/ 494 h 597"/>
                <a:gd name="T42" fmla="*/ 265 w 666"/>
                <a:gd name="T43" fmla="*/ 484 h 597"/>
                <a:gd name="T44" fmla="*/ 302 w 666"/>
                <a:gd name="T45" fmla="*/ 471 h 597"/>
                <a:gd name="T46" fmla="*/ 337 w 666"/>
                <a:gd name="T47" fmla="*/ 457 h 597"/>
                <a:gd name="T48" fmla="*/ 371 w 666"/>
                <a:gd name="T49" fmla="*/ 440 h 597"/>
                <a:gd name="T50" fmla="*/ 404 w 666"/>
                <a:gd name="T51" fmla="*/ 420 h 597"/>
                <a:gd name="T52" fmla="*/ 437 w 666"/>
                <a:gd name="T53" fmla="*/ 397 h 597"/>
                <a:gd name="T54" fmla="*/ 468 w 666"/>
                <a:gd name="T55" fmla="*/ 373 h 597"/>
                <a:gd name="T56" fmla="*/ 496 w 666"/>
                <a:gd name="T57" fmla="*/ 347 h 597"/>
                <a:gd name="T58" fmla="*/ 524 w 666"/>
                <a:gd name="T59" fmla="*/ 318 h 597"/>
                <a:gd name="T60" fmla="*/ 548 w 666"/>
                <a:gd name="T61" fmla="*/ 288 h 597"/>
                <a:gd name="T62" fmla="*/ 571 w 666"/>
                <a:gd name="T63" fmla="*/ 256 h 597"/>
                <a:gd name="T64" fmla="*/ 591 w 666"/>
                <a:gd name="T65" fmla="*/ 223 h 597"/>
                <a:gd name="T66" fmla="*/ 610 w 666"/>
                <a:gd name="T67" fmla="*/ 188 h 597"/>
                <a:gd name="T68" fmla="*/ 626 w 666"/>
                <a:gd name="T69" fmla="*/ 153 h 597"/>
                <a:gd name="T70" fmla="*/ 640 w 666"/>
                <a:gd name="T71" fmla="*/ 115 h 597"/>
                <a:gd name="T72" fmla="*/ 652 w 666"/>
                <a:gd name="T73" fmla="*/ 77 h 597"/>
                <a:gd name="T74" fmla="*/ 661 w 666"/>
                <a:gd name="T75" fmla="*/ 38 h 597"/>
                <a:gd name="T76" fmla="*/ 666 w 666"/>
                <a:gd name="T77" fmla="*/ 0 h 597"/>
                <a:gd name="T78" fmla="*/ 524 w 666"/>
                <a:gd name="T79" fmla="*/ 87 h 597"/>
                <a:gd name="T80" fmla="*/ 378 w 666"/>
                <a:gd name="T81"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6" h="597">
                  <a:moveTo>
                    <a:pt x="378" y="1"/>
                  </a:moveTo>
                  <a:lnTo>
                    <a:pt x="370" y="27"/>
                  </a:lnTo>
                  <a:lnTo>
                    <a:pt x="359" y="52"/>
                  </a:lnTo>
                  <a:lnTo>
                    <a:pt x="347" y="77"/>
                  </a:lnTo>
                  <a:lnTo>
                    <a:pt x="332" y="99"/>
                  </a:lnTo>
                  <a:lnTo>
                    <a:pt x="315" y="120"/>
                  </a:lnTo>
                  <a:lnTo>
                    <a:pt x="296" y="140"/>
                  </a:lnTo>
                  <a:lnTo>
                    <a:pt x="276" y="158"/>
                  </a:lnTo>
                  <a:lnTo>
                    <a:pt x="254" y="173"/>
                  </a:lnTo>
                  <a:lnTo>
                    <a:pt x="230" y="187"/>
                  </a:lnTo>
                  <a:lnTo>
                    <a:pt x="205" y="199"/>
                  </a:lnTo>
                  <a:lnTo>
                    <a:pt x="179" y="208"/>
                  </a:lnTo>
                  <a:lnTo>
                    <a:pt x="152" y="214"/>
                  </a:lnTo>
                  <a:lnTo>
                    <a:pt x="152" y="123"/>
                  </a:lnTo>
                  <a:lnTo>
                    <a:pt x="103" y="197"/>
                  </a:lnTo>
                  <a:lnTo>
                    <a:pt x="52" y="270"/>
                  </a:lnTo>
                  <a:lnTo>
                    <a:pt x="0" y="342"/>
                  </a:lnTo>
                  <a:lnTo>
                    <a:pt x="152" y="597"/>
                  </a:lnTo>
                  <a:lnTo>
                    <a:pt x="152" y="506"/>
                  </a:lnTo>
                  <a:lnTo>
                    <a:pt x="191" y="502"/>
                  </a:lnTo>
                  <a:lnTo>
                    <a:pt x="228" y="494"/>
                  </a:lnTo>
                  <a:lnTo>
                    <a:pt x="265" y="484"/>
                  </a:lnTo>
                  <a:lnTo>
                    <a:pt x="302" y="471"/>
                  </a:lnTo>
                  <a:lnTo>
                    <a:pt x="337" y="457"/>
                  </a:lnTo>
                  <a:lnTo>
                    <a:pt x="371" y="440"/>
                  </a:lnTo>
                  <a:lnTo>
                    <a:pt x="404" y="420"/>
                  </a:lnTo>
                  <a:lnTo>
                    <a:pt x="437" y="397"/>
                  </a:lnTo>
                  <a:lnTo>
                    <a:pt x="468" y="373"/>
                  </a:lnTo>
                  <a:lnTo>
                    <a:pt x="496" y="347"/>
                  </a:lnTo>
                  <a:lnTo>
                    <a:pt x="524" y="318"/>
                  </a:lnTo>
                  <a:lnTo>
                    <a:pt x="548" y="288"/>
                  </a:lnTo>
                  <a:lnTo>
                    <a:pt x="571" y="256"/>
                  </a:lnTo>
                  <a:lnTo>
                    <a:pt x="591" y="223"/>
                  </a:lnTo>
                  <a:lnTo>
                    <a:pt x="610" y="188"/>
                  </a:lnTo>
                  <a:lnTo>
                    <a:pt x="626" y="153"/>
                  </a:lnTo>
                  <a:lnTo>
                    <a:pt x="640" y="115"/>
                  </a:lnTo>
                  <a:lnTo>
                    <a:pt x="652" y="77"/>
                  </a:lnTo>
                  <a:lnTo>
                    <a:pt x="661" y="38"/>
                  </a:lnTo>
                  <a:lnTo>
                    <a:pt x="666" y="0"/>
                  </a:lnTo>
                  <a:lnTo>
                    <a:pt x="524" y="87"/>
                  </a:lnTo>
                  <a:lnTo>
                    <a:pt x="378" y="1"/>
                  </a:lnTo>
                  <a:close/>
                </a:path>
              </a:pathLst>
            </a:custGeom>
            <a:solidFill>
              <a:srgbClr val="A2BB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5" name="Freeform 21"/>
            <p:cNvSpPr>
              <a:spLocks/>
            </p:cNvSpPr>
            <p:nvPr/>
          </p:nvSpPr>
          <p:spPr bwMode="auto">
            <a:xfrm>
              <a:off x="1852" y="3569"/>
              <a:ext cx="571" cy="603"/>
            </a:xfrm>
            <a:custGeom>
              <a:avLst/>
              <a:gdLst>
                <a:gd name="T0" fmla="*/ 1285 w 2303"/>
                <a:gd name="T1" fmla="*/ 95 h 1871"/>
                <a:gd name="T2" fmla="*/ 1247 w 2303"/>
                <a:gd name="T3" fmla="*/ 172 h 1871"/>
                <a:gd name="T4" fmla="*/ 1153 w 2303"/>
                <a:gd name="T5" fmla="*/ 321 h 1871"/>
                <a:gd name="T6" fmla="*/ 1031 w 2303"/>
                <a:gd name="T7" fmla="*/ 450 h 1871"/>
                <a:gd name="T8" fmla="*/ 883 w 2303"/>
                <a:gd name="T9" fmla="*/ 553 h 1871"/>
                <a:gd name="T10" fmla="*/ 714 w 2303"/>
                <a:gd name="T11" fmla="*/ 634 h 1871"/>
                <a:gd name="T12" fmla="*/ 533 w 2303"/>
                <a:gd name="T13" fmla="*/ 679 h 1871"/>
                <a:gd name="T14" fmla="*/ 523 w 2303"/>
                <a:gd name="T15" fmla="*/ 672 h 1871"/>
                <a:gd name="T16" fmla="*/ 535 w 2303"/>
                <a:gd name="T17" fmla="*/ 397 h 1871"/>
                <a:gd name="T18" fmla="*/ 192 w 2303"/>
                <a:gd name="T19" fmla="*/ 853 h 1871"/>
                <a:gd name="T20" fmla="*/ 15 w 2303"/>
                <a:gd name="T21" fmla="*/ 1066 h 1871"/>
                <a:gd name="T22" fmla="*/ 523 w 2303"/>
                <a:gd name="T23" fmla="*/ 1862 h 1871"/>
                <a:gd name="T24" fmla="*/ 530 w 2303"/>
                <a:gd name="T25" fmla="*/ 1573 h 1871"/>
                <a:gd name="T26" fmla="*/ 789 w 2303"/>
                <a:gd name="T27" fmla="*/ 1534 h 1871"/>
                <a:gd name="T28" fmla="*/ 1040 w 2303"/>
                <a:gd name="T29" fmla="*/ 1465 h 1871"/>
                <a:gd name="T30" fmla="*/ 1279 w 2303"/>
                <a:gd name="T31" fmla="*/ 1366 h 1871"/>
                <a:gd name="T32" fmla="*/ 1501 w 2303"/>
                <a:gd name="T33" fmla="*/ 1236 h 1871"/>
                <a:gd name="T34" fmla="*/ 1704 w 2303"/>
                <a:gd name="T35" fmla="*/ 1080 h 1871"/>
                <a:gd name="T36" fmla="*/ 1883 w 2303"/>
                <a:gd name="T37" fmla="*/ 896 h 1871"/>
                <a:gd name="T38" fmla="*/ 2031 w 2303"/>
                <a:gd name="T39" fmla="*/ 696 h 1871"/>
                <a:gd name="T40" fmla="*/ 2150 w 2303"/>
                <a:gd name="T41" fmla="*/ 479 h 1871"/>
                <a:gd name="T42" fmla="*/ 2236 w 2303"/>
                <a:gd name="T43" fmla="*/ 246 h 1871"/>
                <a:gd name="T44" fmla="*/ 2286 w 2303"/>
                <a:gd name="T45" fmla="*/ 7 h 1871"/>
                <a:gd name="T46" fmla="*/ 1811 w 2303"/>
                <a:gd name="T47" fmla="*/ 286 h 1871"/>
                <a:gd name="T48" fmla="*/ 1300 w 2303"/>
                <a:gd name="T49" fmla="*/ 18 h 1871"/>
                <a:gd name="T50" fmla="*/ 1308 w 2303"/>
                <a:gd name="T51" fmla="*/ 3 h 1871"/>
                <a:gd name="T52" fmla="*/ 1803 w 2303"/>
                <a:gd name="T53" fmla="*/ 272 h 1871"/>
                <a:gd name="T54" fmla="*/ 2299 w 2303"/>
                <a:gd name="T55" fmla="*/ 2 h 1871"/>
                <a:gd name="T56" fmla="*/ 2282 w 2303"/>
                <a:gd name="T57" fmla="*/ 130 h 1871"/>
                <a:gd name="T58" fmla="*/ 2211 w 2303"/>
                <a:gd name="T59" fmla="*/ 369 h 1871"/>
                <a:gd name="T60" fmla="*/ 2108 w 2303"/>
                <a:gd name="T61" fmla="*/ 596 h 1871"/>
                <a:gd name="T62" fmla="*/ 1973 w 2303"/>
                <a:gd name="T63" fmla="*/ 808 h 1871"/>
                <a:gd name="T64" fmla="*/ 1810 w 2303"/>
                <a:gd name="T65" fmla="*/ 1002 h 1871"/>
                <a:gd name="T66" fmla="*/ 1617 w 2303"/>
                <a:gd name="T67" fmla="*/ 1173 h 1871"/>
                <a:gd name="T68" fmla="*/ 1399 w 2303"/>
                <a:gd name="T69" fmla="*/ 1319 h 1871"/>
                <a:gd name="T70" fmla="*/ 1167 w 2303"/>
                <a:gd name="T71" fmla="*/ 1435 h 1871"/>
                <a:gd name="T72" fmla="*/ 921 w 2303"/>
                <a:gd name="T73" fmla="*/ 1521 h 1871"/>
                <a:gd name="T74" fmla="*/ 663 w 2303"/>
                <a:gd name="T75" fmla="*/ 1575 h 1871"/>
                <a:gd name="T76" fmla="*/ 539 w 2303"/>
                <a:gd name="T77" fmla="*/ 1581 h 1871"/>
                <a:gd name="T78" fmla="*/ 533 w 2303"/>
                <a:gd name="T79" fmla="*/ 1870 h 1871"/>
                <a:gd name="T80" fmla="*/ 2 w 2303"/>
                <a:gd name="T81" fmla="*/ 1074 h 1871"/>
                <a:gd name="T82" fmla="*/ 179 w 2303"/>
                <a:gd name="T83" fmla="*/ 843 h 1871"/>
                <a:gd name="T84" fmla="*/ 523 w 2303"/>
                <a:gd name="T85" fmla="*/ 388 h 1871"/>
                <a:gd name="T86" fmla="*/ 537 w 2303"/>
                <a:gd name="T87" fmla="*/ 392 h 1871"/>
                <a:gd name="T88" fmla="*/ 530 w 2303"/>
                <a:gd name="T89" fmla="*/ 664 h 1871"/>
                <a:gd name="T90" fmla="*/ 707 w 2303"/>
                <a:gd name="T91" fmla="*/ 619 h 1871"/>
                <a:gd name="T92" fmla="*/ 875 w 2303"/>
                <a:gd name="T93" fmla="*/ 540 h 1871"/>
                <a:gd name="T94" fmla="*/ 1020 w 2303"/>
                <a:gd name="T95" fmla="*/ 438 h 1871"/>
                <a:gd name="T96" fmla="*/ 1140 w 2303"/>
                <a:gd name="T97" fmla="*/ 312 h 1871"/>
                <a:gd name="T98" fmla="*/ 1233 w 2303"/>
                <a:gd name="T99" fmla="*/ 165 h 1871"/>
                <a:gd name="T100" fmla="*/ 1270 w 2303"/>
                <a:gd name="T101" fmla="*/ 90 h 1871"/>
                <a:gd name="T102" fmla="*/ 1307 w 2303"/>
                <a:gd name="T103" fmla="*/ 3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3" h="1871">
                  <a:moveTo>
                    <a:pt x="1312" y="13"/>
                  </a:moveTo>
                  <a:lnTo>
                    <a:pt x="1285" y="95"/>
                  </a:lnTo>
                  <a:cubicBezTo>
                    <a:pt x="1285" y="95"/>
                    <a:pt x="1285" y="96"/>
                    <a:pt x="1285" y="96"/>
                  </a:cubicBezTo>
                  <a:lnTo>
                    <a:pt x="1247" y="172"/>
                  </a:lnTo>
                  <a:lnTo>
                    <a:pt x="1205" y="250"/>
                  </a:lnTo>
                  <a:lnTo>
                    <a:pt x="1153" y="321"/>
                  </a:lnTo>
                  <a:lnTo>
                    <a:pt x="1095" y="387"/>
                  </a:lnTo>
                  <a:lnTo>
                    <a:pt x="1031" y="450"/>
                  </a:lnTo>
                  <a:lnTo>
                    <a:pt x="959" y="505"/>
                  </a:lnTo>
                  <a:lnTo>
                    <a:pt x="883" y="553"/>
                  </a:lnTo>
                  <a:lnTo>
                    <a:pt x="801" y="597"/>
                  </a:lnTo>
                  <a:lnTo>
                    <a:pt x="714" y="634"/>
                  </a:lnTo>
                  <a:lnTo>
                    <a:pt x="624" y="661"/>
                  </a:lnTo>
                  <a:lnTo>
                    <a:pt x="533" y="679"/>
                  </a:lnTo>
                  <a:cubicBezTo>
                    <a:pt x="530" y="680"/>
                    <a:pt x="528" y="679"/>
                    <a:pt x="526" y="678"/>
                  </a:cubicBezTo>
                  <a:cubicBezTo>
                    <a:pt x="524" y="676"/>
                    <a:pt x="523" y="674"/>
                    <a:pt x="523" y="672"/>
                  </a:cubicBezTo>
                  <a:lnTo>
                    <a:pt x="521" y="392"/>
                  </a:lnTo>
                  <a:lnTo>
                    <a:pt x="535" y="397"/>
                  </a:lnTo>
                  <a:lnTo>
                    <a:pt x="367" y="625"/>
                  </a:lnTo>
                  <a:lnTo>
                    <a:pt x="192" y="853"/>
                  </a:lnTo>
                  <a:lnTo>
                    <a:pt x="15" y="1075"/>
                  </a:lnTo>
                  <a:lnTo>
                    <a:pt x="15" y="1066"/>
                  </a:lnTo>
                  <a:lnTo>
                    <a:pt x="538" y="1858"/>
                  </a:lnTo>
                  <a:lnTo>
                    <a:pt x="523" y="1862"/>
                  </a:lnTo>
                  <a:lnTo>
                    <a:pt x="523" y="1581"/>
                  </a:lnTo>
                  <a:cubicBezTo>
                    <a:pt x="523" y="1577"/>
                    <a:pt x="526" y="1574"/>
                    <a:pt x="530" y="1573"/>
                  </a:cubicBezTo>
                  <a:lnTo>
                    <a:pt x="661" y="1559"/>
                  </a:lnTo>
                  <a:lnTo>
                    <a:pt x="789" y="1534"/>
                  </a:lnTo>
                  <a:lnTo>
                    <a:pt x="917" y="1506"/>
                  </a:lnTo>
                  <a:lnTo>
                    <a:pt x="1040" y="1465"/>
                  </a:lnTo>
                  <a:lnTo>
                    <a:pt x="1162" y="1420"/>
                  </a:lnTo>
                  <a:lnTo>
                    <a:pt x="1279" y="1366"/>
                  </a:lnTo>
                  <a:lnTo>
                    <a:pt x="1391" y="1305"/>
                  </a:lnTo>
                  <a:lnTo>
                    <a:pt x="1501" y="1236"/>
                  </a:lnTo>
                  <a:lnTo>
                    <a:pt x="1607" y="1160"/>
                  </a:lnTo>
                  <a:lnTo>
                    <a:pt x="1704" y="1080"/>
                  </a:lnTo>
                  <a:lnTo>
                    <a:pt x="1799" y="990"/>
                  </a:lnTo>
                  <a:lnTo>
                    <a:pt x="1883" y="896"/>
                  </a:lnTo>
                  <a:lnTo>
                    <a:pt x="1960" y="798"/>
                  </a:lnTo>
                  <a:lnTo>
                    <a:pt x="2031" y="696"/>
                  </a:lnTo>
                  <a:lnTo>
                    <a:pt x="2095" y="587"/>
                  </a:lnTo>
                  <a:lnTo>
                    <a:pt x="2150" y="479"/>
                  </a:lnTo>
                  <a:lnTo>
                    <a:pt x="2196" y="363"/>
                  </a:lnTo>
                  <a:lnTo>
                    <a:pt x="2236" y="246"/>
                  </a:lnTo>
                  <a:lnTo>
                    <a:pt x="2267" y="126"/>
                  </a:lnTo>
                  <a:lnTo>
                    <a:pt x="2286" y="7"/>
                  </a:lnTo>
                  <a:lnTo>
                    <a:pt x="2298" y="15"/>
                  </a:lnTo>
                  <a:lnTo>
                    <a:pt x="1811" y="286"/>
                  </a:lnTo>
                  <a:cubicBezTo>
                    <a:pt x="1808" y="288"/>
                    <a:pt x="1806" y="288"/>
                    <a:pt x="1803" y="287"/>
                  </a:cubicBezTo>
                  <a:lnTo>
                    <a:pt x="1300" y="18"/>
                  </a:lnTo>
                  <a:cubicBezTo>
                    <a:pt x="1297" y="15"/>
                    <a:pt x="1295" y="11"/>
                    <a:pt x="1297" y="7"/>
                  </a:cubicBezTo>
                  <a:cubicBezTo>
                    <a:pt x="1299" y="3"/>
                    <a:pt x="1304" y="1"/>
                    <a:pt x="1308" y="3"/>
                  </a:cubicBezTo>
                  <a:lnTo>
                    <a:pt x="1811" y="272"/>
                  </a:lnTo>
                  <a:lnTo>
                    <a:pt x="1803" y="272"/>
                  </a:lnTo>
                  <a:lnTo>
                    <a:pt x="2290" y="1"/>
                  </a:lnTo>
                  <a:cubicBezTo>
                    <a:pt x="2293" y="0"/>
                    <a:pt x="2296" y="0"/>
                    <a:pt x="2299" y="2"/>
                  </a:cubicBezTo>
                  <a:cubicBezTo>
                    <a:pt x="2301" y="4"/>
                    <a:pt x="2303" y="7"/>
                    <a:pt x="2302" y="10"/>
                  </a:cubicBezTo>
                  <a:lnTo>
                    <a:pt x="2282" y="130"/>
                  </a:lnTo>
                  <a:lnTo>
                    <a:pt x="2251" y="251"/>
                  </a:lnTo>
                  <a:lnTo>
                    <a:pt x="2211" y="369"/>
                  </a:lnTo>
                  <a:lnTo>
                    <a:pt x="2164" y="486"/>
                  </a:lnTo>
                  <a:lnTo>
                    <a:pt x="2108" y="596"/>
                  </a:lnTo>
                  <a:lnTo>
                    <a:pt x="2044" y="705"/>
                  </a:lnTo>
                  <a:lnTo>
                    <a:pt x="1973" y="808"/>
                  </a:lnTo>
                  <a:lnTo>
                    <a:pt x="1895" y="907"/>
                  </a:lnTo>
                  <a:lnTo>
                    <a:pt x="1810" y="1002"/>
                  </a:lnTo>
                  <a:lnTo>
                    <a:pt x="1715" y="1093"/>
                  </a:lnTo>
                  <a:lnTo>
                    <a:pt x="1617" y="1173"/>
                  </a:lnTo>
                  <a:lnTo>
                    <a:pt x="1510" y="1249"/>
                  </a:lnTo>
                  <a:lnTo>
                    <a:pt x="1399" y="1319"/>
                  </a:lnTo>
                  <a:lnTo>
                    <a:pt x="1285" y="1381"/>
                  </a:lnTo>
                  <a:lnTo>
                    <a:pt x="1167" y="1435"/>
                  </a:lnTo>
                  <a:lnTo>
                    <a:pt x="1045" y="1480"/>
                  </a:lnTo>
                  <a:lnTo>
                    <a:pt x="921" y="1521"/>
                  </a:lnTo>
                  <a:lnTo>
                    <a:pt x="792" y="1550"/>
                  </a:lnTo>
                  <a:lnTo>
                    <a:pt x="663" y="1575"/>
                  </a:lnTo>
                  <a:lnTo>
                    <a:pt x="532" y="1589"/>
                  </a:lnTo>
                  <a:lnTo>
                    <a:pt x="539" y="1581"/>
                  </a:lnTo>
                  <a:lnTo>
                    <a:pt x="539" y="1862"/>
                  </a:lnTo>
                  <a:cubicBezTo>
                    <a:pt x="539" y="1866"/>
                    <a:pt x="537" y="1869"/>
                    <a:pt x="533" y="1870"/>
                  </a:cubicBezTo>
                  <a:cubicBezTo>
                    <a:pt x="530" y="1871"/>
                    <a:pt x="526" y="1870"/>
                    <a:pt x="524" y="1867"/>
                  </a:cubicBezTo>
                  <a:lnTo>
                    <a:pt x="2" y="1074"/>
                  </a:lnTo>
                  <a:cubicBezTo>
                    <a:pt x="0" y="1071"/>
                    <a:pt x="0" y="1068"/>
                    <a:pt x="2" y="1065"/>
                  </a:cubicBezTo>
                  <a:lnTo>
                    <a:pt x="179" y="843"/>
                  </a:lnTo>
                  <a:lnTo>
                    <a:pt x="354" y="616"/>
                  </a:lnTo>
                  <a:lnTo>
                    <a:pt x="523" y="388"/>
                  </a:lnTo>
                  <a:cubicBezTo>
                    <a:pt x="525" y="385"/>
                    <a:pt x="528" y="384"/>
                    <a:pt x="531" y="385"/>
                  </a:cubicBezTo>
                  <a:cubicBezTo>
                    <a:pt x="535" y="386"/>
                    <a:pt x="537" y="389"/>
                    <a:pt x="537" y="392"/>
                  </a:cubicBezTo>
                  <a:lnTo>
                    <a:pt x="539" y="672"/>
                  </a:lnTo>
                  <a:lnTo>
                    <a:pt x="530" y="664"/>
                  </a:lnTo>
                  <a:lnTo>
                    <a:pt x="620" y="645"/>
                  </a:lnTo>
                  <a:lnTo>
                    <a:pt x="707" y="619"/>
                  </a:lnTo>
                  <a:lnTo>
                    <a:pt x="793" y="582"/>
                  </a:lnTo>
                  <a:lnTo>
                    <a:pt x="875" y="540"/>
                  </a:lnTo>
                  <a:lnTo>
                    <a:pt x="949" y="493"/>
                  </a:lnTo>
                  <a:lnTo>
                    <a:pt x="1020" y="438"/>
                  </a:lnTo>
                  <a:lnTo>
                    <a:pt x="1083" y="377"/>
                  </a:lnTo>
                  <a:lnTo>
                    <a:pt x="1140" y="312"/>
                  </a:lnTo>
                  <a:lnTo>
                    <a:pt x="1191" y="243"/>
                  </a:lnTo>
                  <a:lnTo>
                    <a:pt x="1233" y="165"/>
                  </a:lnTo>
                  <a:lnTo>
                    <a:pt x="1270" y="89"/>
                  </a:lnTo>
                  <a:lnTo>
                    <a:pt x="1270" y="90"/>
                  </a:lnTo>
                  <a:lnTo>
                    <a:pt x="1297" y="8"/>
                  </a:lnTo>
                  <a:cubicBezTo>
                    <a:pt x="1298" y="4"/>
                    <a:pt x="1302" y="2"/>
                    <a:pt x="1307" y="3"/>
                  </a:cubicBezTo>
                  <a:cubicBezTo>
                    <a:pt x="1311" y="4"/>
                    <a:pt x="1313" y="9"/>
                    <a:pt x="1312" y="13"/>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6" name="Freeform 22"/>
            <p:cNvSpPr>
              <a:spLocks/>
            </p:cNvSpPr>
            <p:nvPr/>
          </p:nvSpPr>
          <p:spPr bwMode="auto">
            <a:xfrm>
              <a:off x="1866" y="3129"/>
              <a:ext cx="793" cy="479"/>
            </a:xfrm>
            <a:custGeom>
              <a:avLst/>
              <a:gdLst>
                <a:gd name="T0" fmla="*/ 0 w 2720"/>
                <a:gd name="T1" fmla="*/ 248 h 1488"/>
                <a:gd name="T2" fmla="*/ 248 w 2720"/>
                <a:gd name="T3" fmla="*/ 0 h 1488"/>
                <a:gd name="T4" fmla="*/ 248 w 2720"/>
                <a:gd name="T5" fmla="*/ 0 h 1488"/>
                <a:gd name="T6" fmla="*/ 248 w 2720"/>
                <a:gd name="T7" fmla="*/ 0 h 1488"/>
                <a:gd name="T8" fmla="*/ 2472 w 2720"/>
                <a:gd name="T9" fmla="*/ 0 h 1488"/>
                <a:gd name="T10" fmla="*/ 2472 w 2720"/>
                <a:gd name="T11" fmla="*/ 0 h 1488"/>
                <a:gd name="T12" fmla="*/ 2720 w 2720"/>
                <a:gd name="T13" fmla="*/ 248 h 1488"/>
                <a:gd name="T14" fmla="*/ 2720 w 2720"/>
                <a:gd name="T15" fmla="*/ 248 h 1488"/>
                <a:gd name="T16" fmla="*/ 2720 w 2720"/>
                <a:gd name="T17" fmla="*/ 248 h 1488"/>
                <a:gd name="T18" fmla="*/ 2720 w 2720"/>
                <a:gd name="T19" fmla="*/ 1240 h 1488"/>
                <a:gd name="T20" fmla="*/ 2720 w 2720"/>
                <a:gd name="T21" fmla="*/ 1240 h 1488"/>
                <a:gd name="T22" fmla="*/ 2472 w 2720"/>
                <a:gd name="T23" fmla="*/ 1488 h 1488"/>
                <a:gd name="T24" fmla="*/ 2472 w 2720"/>
                <a:gd name="T25" fmla="*/ 1488 h 1488"/>
                <a:gd name="T26" fmla="*/ 2472 w 2720"/>
                <a:gd name="T27" fmla="*/ 1488 h 1488"/>
                <a:gd name="T28" fmla="*/ 248 w 2720"/>
                <a:gd name="T29" fmla="*/ 1488 h 1488"/>
                <a:gd name="T30" fmla="*/ 248 w 2720"/>
                <a:gd name="T31" fmla="*/ 1488 h 1488"/>
                <a:gd name="T32" fmla="*/ 0 w 2720"/>
                <a:gd name="T33" fmla="*/ 1240 h 1488"/>
                <a:gd name="T34" fmla="*/ 0 w 2720"/>
                <a:gd name="T35" fmla="*/ 1240 h 1488"/>
                <a:gd name="T36" fmla="*/ 0 w 2720"/>
                <a:gd name="T37" fmla="*/ 248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20" h="1488">
                  <a:moveTo>
                    <a:pt x="0" y="248"/>
                  </a:moveTo>
                  <a:cubicBezTo>
                    <a:pt x="0" y="112"/>
                    <a:pt x="112" y="0"/>
                    <a:pt x="248" y="0"/>
                  </a:cubicBezTo>
                  <a:cubicBezTo>
                    <a:pt x="248" y="0"/>
                    <a:pt x="248" y="0"/>
                    <a:pt x="248" y="0"/>
                  </a:cubicBezTo>
                  <a:lnTo>
                    <a:pt x="248" y="0"/>
                  </a:lnTo>
                  <a:lnTo>
                    <a:pt x="2472" y="0"/>
                  </a:lnTo>
                  <a:lnTo>
                    <a:pt x="2472" y="0"/>
                  </a:lnTo>
                  <a:cubicBezTo>
                    <a:pt x="2609" y="0"/>
                    <a:pt x="2720" y="112"/>
                    <a:pt x="2720" y="248"/>
                  </a:cubicBezTo>
                  <a:cubicBezTo>
                    <a:pt x="2720" y="248"/>
                    <a:pt x="2720" y="248"/>
                    <a:pt x="2720" y="248"/>
                  </a:cubicBezTo>
                  <a:lnTo>
                    <a:pt x="2720" y="248"/>
                  </a:lnTo>
                  <a:lnTo>
                    <a:pt x="2720" y="1240"/>
                  </a:lnTo>
                  <a:lnTo>
                    <a:pt x="2720" y="1240"/>
                  </a:lnTo>
                  <a:cubicBezTo>
                    <a:pt x="2720" y="1377"/>
                    <a:pt x="2609" y="1488"/>
                    <a:pt x="2472" y="1488"/>
                  </a:cubicBezTo>
                  <a:cubicBezTo>
                    <a:pt x="2472" y="1488"/>
                    <a:pt x="2472" y="1488"/>
                    <a:pt x="2472" y="1488"/>
                  </a:cubicBezTo>
                  <a:lnTo>
                    <a:pt x="2472" y="1488"/>
                  </a:lnTo>
                  <a:lnTo>
                    <a:pt x="248" y="1488"/>
                  </a:lnTo>
                  <a:lnTo>
                    <a:pt x="248" y="1488"/>
                  </a:lnTo>
                  <a:cubicBezTo>
                    <a:pt x="112" y="1488"/>
                    <a:pt x="0" y="1377"/>
                    <a:pt x="0" y="1240"/>
                  </a:cubicBezTo>
                  <a:cubicBezTo>
                    <a:pt x="0" y="1240"/>
                    <a:pt x="0" y="1240"/>
                    <a:pt x="0" y="1240"/>
                  </a:cubicBezTo>
                  <a:lnTo>
                    <a:pt x="0" y="248"/>
                  </a:lnTo>
                  <a:close/>
                </a:path>
              </a:pathLst>
            </a:custGeom>
            <a:solidFill>
              <a:srgbClr val="FEDAC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7" name="Freeform 23"/>
            <p:cNvSpPr>
              <a:spLocks noEditPoints="1"/>
            </p:cNvSpPr>
            <p:nvPr/>
          </p:nvSpPr>
          <p:spPr bwMode="auto">
            <a:xfrm>
              <a:off x="1863" y="3126"/>
              <a:ext cx="798" cy="484"/>
            </a:xfrm>
            <a:custGeom>
              <a:avLst/>
              <a:gdLst>
                <a:gd name="T0" fmla="*/ 2 w 798"/>
                <a:gd name="T1" fmla="*/ 66 h 484"/>
                <a:gd name="T2" fmla="*/ 14 w 798"/>
                <a:gd name="T3" fmla="*/ 37 h 484"/>
                <a:gd name="T4" fmla="*/ 34 w 798"/>
                <a:gd name="T5" fmla="*/ 15 h 484"/>
                <a:gd name="T6" fmla="*/ 60 w 798"/>
                <a:gd name="T7" fmla="*/ 2 h 484"/>
                <a:gd name="T8" fmla="*/ 724 w 798"/>
                <a:gd name="T9" fmla="*/ 0 h 484"/>
                <a:gd name="T10" fmla="*/ 753 w 798"/>
                <a:gd name="T11" fmla="*/ 7 h 484"/>
                <a:gd name="T12" fmla="*/ 776 w 798"/>
                <a:gd name="T13" fmla="*/ 25 h 484"/>
                <a:gd name="T14" fmla="*/ 793 w 798"/>
                <a:gd name="T15" fmla="*/ 51 h 484"/>
                <a:gd name="T16" fmla="*/ 798 w 798"/>
                <a:gd name="T17" fmla="*/ 83 h 484"/>
                <a:gd name="T18" fmla="*/ 797 w 798"/>
                <a:gd name="T19" fmla="*/ 419 h 484"/>
                <a:gd name="T20" fmla="*/ 786 w 798"/>
                <a:gd name="T21" fmla="*/ 448 h 484"/>
                <a:gd name="T22" fmla="*/ 766 w 798"/>
                <a:gd name="T23" fmla="*/ 471 h 484"/>
                <a:gd name="T24" fmla="*/ 739 w 798"/>
                <a:gd name="T25" fmla="*/ 483 h 484"/>
                <a:gd name="T26" fmla="*/ 75 w 798"/>
                <a:gd name="T27" fmla="*/ 484 h 484"/>
                <a:gd name="T28" fmla="*/ 46 w 798"/>
                <a:gd name="T29" fmla="*/ 478 h 484"/>
                <a:gd name="T30" fmla="*/ 23 w 798"/>
                <a:gd name="T31" fmla="*/ 460 h 484"/>
                <a:gd name="T32" fmla="*/ 7 w 798"/>
                <a:gd name="T33" fmla="*/ 435 h 484"/>
                <a:gd name="T34" fmla="*/ 0 w 798"/>
                <a:gd name="T35" fmla="*/ 402 h 484"/>
                <a:gd name="T36" fmla="*/ 5 w 798"/>
                <a:gd name="T37" fmla="*/ 402 h 484"/>
                <a:gd name="T38" fmla="*/ 7 w 798"/>
                <a:gd name="T39" fmla="*/ 418 h 484"/>
                <a:gd name="T40" fmla="*/ 11 w 798"/>
                <a:gd name="T41" fmla="*/ 433 h 484"/>
                <a:gd name="T42" fmla="*/ 17 w 798"/>
                <a:gd name="T43" fmla="*/ 446 h 484"/>
                <a:gd name="T44" fmla="*/ 26 w 798"/>
                <a:gd name="T45" fmla="*/ 457 h 484"/>
                <a:gd name="T46" fmla="*/ 37 w 798"/>
                <a:gd name="T47" fmla="*/ 466 h 484"/>
                <a:gd name="T48" fmla="*/ 48 w 798"/>
                <a:gd name="T49" fmla="*/ 474 h 484"/>
                <a:gd name="T50" fmla="*/ 61 w 798"/>
                <a:gd name="T51" fmla="*/ 478 h 484"/>
                <a:gd name="T52" fmla="*/ 75 w 798"/>
                <a:gd name="T53" fmla="*/ 479 h 484"/>
                <a:gd name="T54" fmla="*/ 724 w 798"/>
                <a:gd name="T55" fmla="*/ 479 h 484"/>
                <a:gd name="T56" fmla="*/ 738 w 798"/>
                <a:gd name="T57" fmla="*/ 478 h 484"/>
                <a:gd name="T58" fmla="*/ 751 w 798"/>
                <a:gd name="T59" fmla="*/ 474 h 484"/>
                <a:gd name="T60" fmla="*/ 763 w 798"/>
                <a:gd name="T61" fmla="*/ 466 h 484"/>
                <a:gd name="T62" fmla="*/ 773 w 798"/>
                <a:gd name="T63" fmla="*/ 456 h 484"/>
                <a:gd name="T64" fmla="*/ 782 w 798"/>
                <a:gd name="T65" fmla="*/ 445 h 484"/>
                <a:gd name="T66" fmla="*/ 788 w 798"/>
                <a:gd name="T67" fmla="*/ 432 h 484"/>
                <a:gd name="T68" fmla="*/ 792 w 798"/>
                <a:gd name="T69" fmla="*/ 418 h 484"/>
                <a:gd name="T70" fmla="*/ 794 w 798"/>
                <a:gd name="T71" fmla="*/ 402 h 484"/>
                <a:gd name="T72" fmla="*/ 794 w 798"/>
                <a:gd name="T73" fmla="*/ 83 h 484"/>
                <a:gd name="T74" fmla="*/ 792 w 798"/>
                <a:gd name="T75" fmla="*/ 67 h 484"/>
                <a:gd name="T76" fmla="*/ 788 w 798"/>
                <a:gd name="T77" fmla="*/ 53 h 484"/>
                <a:gd name="T78" fmla="*/ 782 w 798"/>
                <a:gd name="T79" fmla="*/ 40 h 484"/>
                <a:gd name="T80" fmla="*/ 773 w 798"/>
                <a:gd name="T81" fmla="*/ 28 h 484"/>
                <a:gd name="T82" fmla="*/ 763 w 798"/>
                <a:gd name="T83" fmla="*/ 19 h 484"/>
                <a:gd name="T84" fmla="*/ 751 w 798"/>
                <a:gd name="T85" fmla="*/ 12 h 484"/>
                <a:gd name="T86" fmla="*/ 738 w 798"/>
                <a:gd name="T87" fmla="*/ 7 h 484"/>
                <a:gd name="T88" fmla="*/ 724 w 798"/>
                <a:gd name="T89" fmla="*/ 5 h 484"/>
                <a:gd name="T90" fmla="*/ 75 w 798"/>
                <a:gd name="T91" fmla="*/ 5 h 484"/>
                <a:gd name="T92" fmla="*/ 61 w 798"/>
                <a:gd name="T93" fmla="*/ 7 h 484"/>
                <a:gd name="T94" fmla="*/ 48 w 798"/>
                <a:gd name="T95" fmla="*/ 12 h 484"/>
                <a:gd name="T96" fmla="*/ 36 w 798"/>
                <a:gd name="T97" fmla="*/ 19 h 484"/>
                <a:gd name="T98" fmla="*/ 26 w 798"/>
                <a:gd name="T99" fmla="*/ 29 h 484"/>
                <a:gd name="T100" fmla="*/ 17 w 798"/>
                <a:gd name="T101" fmla="*/ 40 h 484"/>
                <a:gd name="T102" fmla="*/ 11 w 798"/>
                <a:gd name="T103" fmla="*/ 53 h 484"/>
                <a:gd name="T104" fmla="*/ 7 w 798"/>
                <a:gd name="T105" fmla="*/ 68 h 484"/>
                <a:gd name="T106" fmla="*/ 5 w 798"/>
                <a:gd name="T107" fmla="*/ 83 h 484"/>
                <a:gd name="T108" fmla="*/ 5 w 798"/>
                <a:gd name="T109" fmla="*/ 40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8" h="484">
                  <a:moveTo>
                    <a:pt x="0" y="83"/>
                  </a:moveTo>
                  <a:lnTo>
                    <a:pt x="2" y="66"/>
                  </a:lnTo>
                  <a:lnTo>
                    <a:pt x="7" y="51"/>
                  </a:lnTo>
                  <a:lnTo>
                    <a:pt x="14" y="37"/>
                  </a:lnTo>
                  <a:lnTo>
                    <a:pt x="23" y="25"/>
                  </a:lnTo>
                  <a:lnTo>
                    <a:pt x="34" y="15"/>
                  </a:lnTo>
                  <a:lnTo>
                    <a:pt x="46" y="7"/>
                  </a:lnTo>
                  <a:lnTo>
                    <a:pt x="60" y="2"/>
                  </a:lnTo>
                  <a:lnTo>
                    <a:pt x="75" y="0"/>
                  </a:lnTo>
                  <a:lnTo>
                    <a:pt x="724" y="0"/>
                  </a:lnTo>
                  <a:lnTo>
                    <a:pt x="739" y="2"/>
                  </a:lnTo>
                  <a:lnTo>
                    <a:pt x="753" y="7"/>
                  </a:lnTo>
                  <a:lnTo>
                    <a:pt x="766" y="15"/>
                  </a:lnTo>
                  <a:lnTo>
                    <a:pt x="776" y="25"/>
                  </a:lnTo>
                  <a:lnTo>
                    <a:pt x="786" y="37"/>
                  </a:lnTo>
                  <a:lnTo>
                    <a:pt x="793" y="51"/>
                  </a:lnTo>
                  <a:lnTo>
                    <a:pt x="797" y="66"/>
                  </a:lnTo>
                  <a:lnTo>
                    <a:pt x="798" y="83"/>
                  </a:lnTo>
                  <a:lnTo>
                    <a:pt x="798" y="402"/>
                  </a:lnTo>
                  <a:lnTo>
                    <a:pt x="797" y="419"/>
                  </a:lnTo>
                  <a:lnTo>
                    <a:pt x="793" y="435"/>
                  </a:lnTo>
                  <a:lnTo>
                    <a:pt x="786" y="448"/>
                  </a:lnTo>
                  <a:lnTo>
                    <a:pt x="776" y="460"/>
                  </a:lnTo>
                  <a:lnTo>
                    <a:pt x="766" y="471"/>
                  </a:lnTo>
                  <a:lnTo>
                    <a:pt x="753" y="478"/>
                  </a:lnTo>
                  <a:lnTo>
                    <a:pt x="739" y="483"/>
                  </a:lnTo>
                  <a:lnTo>
                    <a:pt x="724" y="484"/>
                  </a:lnTo>
                  <a:lnTo>
                    <a:pt x="75" y="484"/>
                  </a:lnTo>
                  <a:lnTo>
                    <a:pt x="60" y="483"/>
                  </a:lnTo>
                  <a:lnTo>
                    <a:pt x="46" y="478"/>
                  </a:lnTo>
                  <a:lnTo>
                    <a:pt x="34" y="471"/>
                  </a:lnTo>
                  <a:lnTo>
                    <a:pt x="23" y="460"/>
                  </a:lnTo>
                  <a:lnTo>
                    <a:pt x="14" y="448"/>
                  </a:lnTo>
                  <a:lnTo>
                    <a:pt x="7" y="435"/>
                  </a:lnTo>
                  <a:lnTo>
                    <a:pt x="2" y="419"/>
                  </a:lnTo>
                  <a:lnTo>
                    <a:pt x="0" y="402"/>
                  </a:lnTo>
                  <a:lnTo>
                    <a:pt x="0" y="83"/>
                  </a:lnTo>
                  <a:close/>
                  <a:moveTo>
                    <a:pt x="5" y="402"/>
                  </a:moveTo>
                  <a:lnTo>
                    <a:pt x="5" y="402"/>
                  </a:lnTo>
                  <a:lnTo>
                    <a:pt x="7" y="418"/>
                  </a:lnTo>
                  <a:lnTo>
                    <a:pt x="7" y="418"/>
                  </a:lnTo>
                  <a:lnTo>
                    <a:pt x="11" y="433"/>
                  </a:lnTo>
                  <a:lnTo>
                    <a:pt x="11" y="432"/>
                  </a:lnTo>
                  <a:lnTo>
                    <a:pt x="17" y="446"/>
                  </a:lnTo>
                  <a:lnTo>
                    <a:pt x="17" y="445"/>
                  </a:lnTo>
                  <a:lnTo>
                    <a:pt x="26" y="457"/>
                  </a:lnTo>
                  <a:lnTo>
                    <a:pt x="26" y="456"/>
                  </a:lnTo>
                  <a:lnTo>
                    <a:pt x="37" y="466"/>
                  </a:lnTo>
                  <a:lnTo>
                    <a:pt x="36" y="466"/>
                  </a:lnTo>
                  <a:lnTo>
                    <a:pt x="48" y="474"/>
                  </a:lnTo>
                  <a:lnTo>
                    <a:pt x="48" y="474"/>
                  </a:lnTo>
                  <a:lnTo>
                    <a:pt x="61" y="478"/>
                  </a:lnTo>
                  <a:lnTo>
                    <a:pt x="61" y="478"/>
                  </a:lnTo>
                  <a:lnTo>
                    <a:pt x="75" y="479"/>
                  </a:lnTo>
                  <a:lnTo>
                    <a:pt x="75" y="479"/>
                  </a:lnTo>
                  <a:lnTo>
                    <a:pt x="724" y="479"/>
                  </a:lnTo>
                  <a:lnTo>
                    <a:pt x="724" y="479"/>
                  </a:lnTo>
                  <a:lnTo>
                    <a:pt x="738" y="478"/>
                  </a:lnTo>
                  <a:lnTo>
                    <a:pt x="738" y="478"/>
                  </a:lnTo>
                  <a:lnTo>
                    <a:pt x="751" y="474"/>
                  </a:lnTo>
                  <a:lnTo>
                    <a:pt x="751" y="474"/>
                  </a:lnTo>
                  <a:lnTo>
                    <a:pt x="763" y="466"/>
                  </a:lnTo>
                  <a:lnTo>
                    <a:pt x="763" y="466"/>
                  </a:lnTo>
                  <a:lnTo>
                    <a:pt x="773" y="456"/>
                  </a:lnTo>
                  <a:lnTo>
                    <a:pt x="773" y="457"/>
                  </a:lnTo>
                  <a:lnTo>
                    <a:pt x="782" y="445"/>
                  </a:lnTo>
                  <a:lnTo>
                    <a:pt x="782" y="446"/>
                  </a:lnTo>
                  <a:lnTo>
                    <a:pt x="788" y="432"/>
                  </a:lnTo>
                  <a:lnTo>
                    <a:pt x="788" y="433"/>
                  </a:lnTo>
                  <a:lnTo>
                    <a:pt x="792" y="418"/>
                  </a:lnTo>
                  <a:lnTo>
                    <a:pt x="792" y="418"/>
                  </a:lnTo>
                  <a:lnTo>
                    <a:pt x="794" y="402"/>
                  </a:lnTo>
                  <a:lnTo>
                    <a:pt x="794" y="402"/>
                  </a:lnTo>
                  <a:lnTo>
                    <a:pt x="794" y="83"/>
                  </a:lnTo>
                  <a:lnTo>
                    <a:pt x="794" y="83"/>
                  </a:lnTo>
                  <a:lnTo>
                    <a:pt x="792" y="67"/>
                  </a:lnTo>
                  <a:lnTo>
                    <a:pt x="792" y="68"/>
                  </a:lnTo>
                  <a:lnTo>
                    <a:pt x="788" y="53"/>
                  </a:lnTo>
                  <a:lnTo>
                    <a:pt x="788" y="53"/>
                  </a:lnTo>
                  <a:lnTo>
                    <a:pt x="782" y="40"/>
                  </a:lnTo>
                  <a:lnTo>
                    <a:pt x="782" y="40"/>
                  </a:lnTo>
                  <a:lnTo>
                    <a:pt x="773" y="28"/>
                  </a:lnTo>
                  <a:lnTo>
                    <a:pt x="773" y="29"/>
                  </a:lnTo>
                  <a:lnTo>
                    <a:pt x="763" y="19"/>
                  </a:lnTo>
                  <a:lnTo>
                    <a:pt x="763" y="19"/>
                  </a:lnTo>
                  <a:lnTo>
                    <a:pt x="751" y="12"/>
                  </a:lnTo>
                  <a:lnTo>
                    <a:pt x="751" y="12"/>
                  </a:lnTo>
                  <a:lnTo>
                    <a:pt x="738" y="7"/>
                  </a:lnTo>
                  <a:lnTo>
                    <a:pt x="738" y="7"/>
                  </a:lnTo>
                  <a:lnTo>
                    <a:pt x="724" y="5"/>
                  </a:lnTo>
                  <a:lnTo>
                    <a:pt x="724" y="5"/>
                  </a:lnTo>
                  <a:lnTo>
                    <a:pt x="75" y="5"/>
                  </a:lnTo>
                  <a:lnTo>
                    <a:pt x="75" y="5"/>
                  </a:lnTo>
                  <a:lnTo>
                    <a:pt x="61" y="7"/>
                  </a:lnTo>
                  <a:lnTo>
                    <a:pt x="61" y="7"/>
                  </a:lnTo>
                  <a:lnTo>
                    <a:pt x="48" y="12"/>
                  </a:lnTo>
                  <a:lnTo>
                    <a:pt x="48" y="12"/>
                  </a:lnTo>
                  <a:lnTo>
                    <a:pt x="36" y="19"/>
                  </a:lnTo>
                  <a:lnTo>
                    <a:pt x="37" y="19"/>
                  </a:lnTo>
                  <a:lnTo>
                    <a:pt x="26" y="29"/>
                  </a:lnTo>
                  <a:lnTo>
                    <a:pt x="26" y="28"/>
                  </a:lnTo>
                  <a:lnTo>
                    <a:pt x="17" y="40"/>
                  </a:lnTo>
                  <a:lnTo>
                    <a:pt x="17" y="40"/>
                  </a:lnTo>
                  <a:lnTo>
                    <a:pt x="11" y="53"/>
                  </a:lnTo>
                  <a:lnTo>
                    <a:pt x="11" y="53"/>
                  </a:lnTo>
                  <a:lnTo>
                    <a:pt x="7" y="68"/>
                  </a:lnTo>
                  <a:lnTo>
                    <a:pt x="7" y="67"/>
                  </a:lnTo>
                  <a:lnTo>
                    <a:pt x="5" y="83"/>
                  </a:lnTo>
                  <a:lnTo>
                    <a:pt x="5" y="83"/>
                  </a:lnTo>
                  <a:lnTo>
                    <a:pt x="5" y="40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28" name="Rectangle 24"/>
            <p:cNvSpPr>
              <a:spLocks noChangeArrowheads="1"/>
            </p:cNvSpPr>
            <p:nvPr/>
          </p:nvSpPr>
          <p:spPr bwMode="auto">
            <a:xfrm>
              <a:off x="2001" y="3251"/>
              <a:ext cx="5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「医療の質」</a:t>
              </a:r>
              <a:endParaRPr lang="ja-JP" altLang="en-US" smtClean="0">
                <a:solidFill>
                  <a:prstClr val="black"/>
                </a:solidFill>
                <a:latin typeface="Arial" pitchFamily="34" charset="0"/>
                <a:cs typeface="ＭＳ Ｐゴシック" pitchFamily="50" charset="-128"/>
              </a:endParaRPr>
            </a:p>
          </p:txBody>
        </p:sp>
        <p:sp>
          <p:nvSpPr>
            <p:cNvPr id="29" name="Rectangle 25"/>
            <p:cNvSpPr>
              <a:spLocks noChangeArrowheads="1"/>
            </p:cNvSpPr>
            <p:nvPr/>
          </p:nvSpPr>
          <p:spPr bwMode="auto">
            <a:xfrm>
              <a:off x="2108" y="3384"/>
              <a:ext cx="33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400" b="1" smtClean="0">
                  <a:solidFill>
                    <a:srgbClr val="000000"/>
                  </a:solidFill>
                  <a:latin typeface="ＭＳ Ｐゴシック" pitchFamily="50" charset="-128"/>
                  <a:cs typeface="ＭＳ Ｐゴシック" pitchFamily="50" charset="-128"/>
                </a:rPr>
                <a:t>の向上</a:t>
              </a:r>
              <a:endParaRPr lang="ja-JP" altLang="en-US" smtClean="0">
                <a:solidFill>
                  <a:prstClr val="black"/>
                </a:solidFill>
                <a:latin typeface="Arial" pitchFamily="34" charset="0"/>
                <a:cs typeface="ＭＳ Ｐゴシック" pitchFamily="50" charset="-128"/>
              </a:endParaRPr>
            </a:p>
          </p:txBody>
        </p:sp>
        <p:sp>
          <p:nvSpPr>
            <p:cNvPr id="30" name="Freeform 26"/>
            <p:cNvSpPr>
              <a:spLocks/>
            </p:cNvSpPr>
            <p:nvPr/>
          </p:nvSpPr>
          <p:spPr bwMode="auto">
            <a:xfrm>
              <a:off x="1912" y="2480"/>
              <a:ext cx="611" cy="705"/>
            </a:xfrm>
            <a:custGeom>
              <a:avLst/>
              <a:gdLst>
                <a:gd name="T0" fmla="*/ 360 w 611"/>
                <a:gd name="T1" fmla="*/ 705 h 705"/>
                <a:gd name="T2" fmla="*/ 611 w 611"/>
                <a:gd name="T3" fmla="*/ 556 h 705"/>
                <a:gd name="T4" fmla="*/ 507 w 611"/>
                <a:gd name="T5" fmla="*/ 556 h 705"/>
                <a:gd name="T6" fmla="*/ 503 w 611"/>
                <a:gd name="T7" fmla="*/ 516 h 705"/>
                <a:gd name="T8" fmla="*/ 498 w 611"/>
                <a:gd name="T9" fmla="*/ 474 h 705"/>
                <a:gd name="T10" fmla="*/ 489 w 611"/>
                <a:gd name="T11" fmla="*/ 434 h 705"/>
                <a:gd name="T12" fmla="*/ 478 w 611"/>
                <a:gd name="T13" fmla="*/ 394 h 705"/>
                <a:gd name="T14" fmla="*/ 463 w 611"/>
                <a:gd name="T15" fmla="*/ 355 h 705"/>
                <a:gd name="T16" fmla="*/ 447 w 611"/>
                <a:gd name="T17" fmla="*/ 318 h 705"/>
                <a:gd name="T18" fmla="*/ 427 w 611"/>
                <a:gd name="T19" fmla="*/ 281 h 705"/>
                <a:gd name="T20" fmla="*/ 405 w 611"/>
                <a:gd name="T21" fmla="*/ 246 h 705"/>
                <a:gd name="T22" fmla="*/ 380 w 611"/>
                <a:gd name="T23" fmla="*/ 214 h 705"/>
                <a:gd name="T24" fmla="*/ 355 w 611"/>
                <a:gd name="T25" fmla="*/ 182 h 705"/>
                <a:gd name="T26" fmla="*/ 326 w 611"/>
                <a:gd name="T27" fmla="*/ 154 h 705"/>
                <a:gd name="T28" fmla="*/ 296 w 611"/>
                <a:gd name="T29" fmla="*/ 127 h 705"/>
                <a:gd name="T30" fmla="*/ 263 w 611"/>
                <a:gd name="T31" fmla="*/ 101 h 705"/>
                <a:gd name="T32" fmla="*/ 229 w 611"/>
                <a:gd name="T33" fmla="*/ 79 h 705"/>
                <a:gd name="T34" fmla="*/ 194 w 611"/>
                <a:gd name="T35" fmla="*/ 59 h 705"/>
                <a:gd name="T36" fmla="*/ 157 w 611"/>
                <a:gd name="T37" fmla="*/ 42 h 705"/>
                <a:gd name="T38" fmla="*/ 119 w 611"/>
                <a:gd name="T39" fmla="*/ 27 h 705"/>
                <a:gd name="T40" fmla="*/ 80 w 611"/>
                <a:gd name="T41" fmla="*/ 15 h 705"/>
                <a:gd name="T42" fmla="*/ 40 w 611"/>
                <a:gd name="T43" fmla="*/ 6 h 705"/>
                <a:gd name="T44" fmla="*/ 0 w 611"/>
                <a:gd name="T45" fmla="*/ 0 h 705"/>
                <a:gd name="T46" fmla="*/ 89 w 611"/>
                <a:gd name="T47" fmla="*/ 150 h 705"/>
                <a:gd name="T48" fmla="*/ 4 w 611"/>
                <a:gd name="T49" fmla="*/ 299 h 705"/>
                <a:gd name="T50" fmla="*/ 32 w 611"/>
                <a:gd name="T51" fmla="*/ 308 h 705"/>
                <a:gd name="T52" fmla="*/ 59 w 611"/>
                <a:gd name="T53" fmla="*/ 320 h 705"/>
                <a:gd name="T54" fmla="*/ 85 w 611"/>
                <a:gd name="T55" fmla="*/ 335 h 705"/>
                <a:gd name="T56" fmla="*/ 110 w 611"/>
                <a:gd name="T57" fmla="*/ 352 h 705"/>
                <a:gd name="T58" fmla="*/ 131 w 611"/>
                <a:gd name="T59" fmla="*/ 372 h 705"/>
                <a:gd name="T60" fmla="*/ 152 w 611"/>
                <a:gd name="T61" fmla="*/ 394 h 705"/>
                <a:gd name="T62" fmla="*/ 170 w 611"/>
                <a:gd name="T63" fmla="*/ 417 h 705"/>
                <a:gd name="T64" fmla="*/ 185 w 611"/>
                <a:gd name="T65" fmla="*/ 442 h 705"/>
                <a:gd name="T66" fmla="*/ 198 w 611"/>
                <a:gd name="T67" fmla="*/ 470 h 705"/>
                <a:gd name="T68" fmla="*/ 209 w 611"/>
                <a:gd name="T69" fmla="*/ 498 h 705"/>
                <a:gd name="T70" fmla="*/ 217 w 611"/>
                <a:gd name="T71" fmla="*/ 527 h 705"/>
                <a:gd name="T72" fmla="*/ 221 w 611"/>
                <a:gd name="T73" fmla="*/ 556 h 705"/>
                <a:gd name="T74" fmla="*/ 122 w 611"/>
                <a:gd name="T75" fmla="*/ 557 h 705"/>
                <a:gd name="T76" fmla="*/ 360 w 611"/>
                <a:gd name="T77"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1" h="705">
                  <a:moveTo>
                    <a:pt x="360" y="705"/>
                  </a:moveTo>
                  <a:lnTo>
                    <a:pt x="611" y="556"/>
                  </a:lnTo>
                  <a:lnTo>
                    <a:pt x="507" y="556"/>
                  </a:lnTo>
                  <a:lnTo>
                    <a:pt x="503" y="516"/>
                  </a:lnTo>
                  <a:lnTo>
                    <a:pt x="498" y="474"/>
                  </a:lnTo>
                  <a:lnTo>
                    <a:pt x="489" y="434"/>
                  </a:lnTo>
                  <a:lnTo>
                    <a:pt x="478" y="394"/>
                  </a:lnTo>
                  <a:lnTo>
                    <a:pt x="463" y="355"/>
                  </a:lnTo>
                  <a:lnTo>
                    <a:pt x="447" y="318"/>
                  </a:lnTo>
                  <a:lnTo>
                    <a:pt x="427" y="281"/>
                  </a:lnTo>
                  <a:lnTo>
                    <a:pt x="405" y="246"/>
                  </a:lnTo>
                  <a:lnTo>
                    <a:pt x="380" y="214"/>
                  </a:lnTo>
                  <a:lnTo>
                    <a:pt x="355" y="182"/>
                  </a:lnTo>
                  <a:lnTo>
                    <a:pt x="326" y="154"/>
                  </a:lnTo>
                  <a:lnTo>
                    <a:pt x="296" y="127"/>
                  </a:lnTo>
                  <a:lnTo>
                    <a:pt x="263" y="101"/>
                  </a:lnTo>
                  <a:lnTo>
                    <a:pt x="229" y="79"/>
                  </a:lnTo>
                  <a:lnTo>
                    <a:pt x="194" y="59"/>
                  </a:lnTo>
                  <a:lnTo>
                    <a:pt x="157" y="42"/>
                  </a:lnTo>
                  <a:lnTo>
                    <a:pt x="119" y="27"/>
                  </a:lnTo>
                  <a:lnTo>
                    <a:pt x="80" y="15"/>
                  </a:lnTo>
                  <a:lnTo>
                    <a:pt x="40" y="6"/>
                  </a:lnTo>
                  <a:lnTo>
                    <a:pt x="0" y="0"/>
                  </a:lnTo>
                  <a:lnTo>
                    <a:pt x="89" y="150"/>
                  </a:lnTo>
                  <a:lnTo>
                    <a:pt x="4" y="299"/>
                  </a:lnTo>
                  <a:lnTo>
                    <a:pt x="32" y="308"/>
                  </a:lnTo>
                  <a:lnTo>
                    <a:pt x="59" y="320"/>
                  </a:lnTo>
                  <a:lnTo>
                    <a:pt x="85" y="335"/>
                  </a:lnTo>
                  <a:lnTo>
                    <a:pt x="110" y="352"/>
                  </a:lnTo>
                  <a:lnTo>
                    <a:pt x="131" y="372"/>
                  </a:lnTo>
                  <a:lnTo>
                    <a:pt x="152" y="394"/>
                  </a:lnTo>
                  <a:lnTo>
                    <a:pt x="170" y="417"/>
                  </a:lnTo>
                  <a:lnTo>
                    <a:pt x="185" y="442"/>
                  </a:lnTo>
                  <a:lnTo>
                    <a:pt x="198" y="470"/>
                  </a:lnTo>
                  <a:lnTo>
                    <a:pt x="209" y="498"/>
                  </a:lnTo>
                  <a:lnTo>
                    <a:pt x="217" y="527"/>
                  </a:lnTo>
                  <a:lnTo>
                    <a:pt x="221" y="556"/>
                  </a:lnTo>
                  <a:lnTo>
                    <a:pt x="122" y="557"/>
                  </a:lnTo>
                  <a:lnTo>
                    <a:pt x="360" y="705"/>
                  </a:lnTo>
                  <a:close/>
                </a:path>
              </a:pathLst>
            </a:cu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1" name="Freeform 27"/>
            <p:cNvSpPr>
              <a:spLocks/>
            </p:cNvSpPr>
            <p:nvPr/>
          </p:nvSpPr>
          <p:spPr bwMode="auto">
            <a:xfrm>
              <a:off x="1910" y="2477"/>
              <a:ext cx="616" cy="711"/>
            </a:xfrm>
            <a:custGeom>
              <a:avLst/>
              <a:gdLst>
                <a:gd name="T0" fmla="*/ 2098 w 2111"/>
                <a:gd name="T1" fmla="*/ 1730 h 2208"/>
                <a:gd name="T2" fmla="*/ 1744 w 2111"/>
                <a:gd name="T3" fmla="*/ 1745 h 2208"/>
                <a:gd name="T4" fmla="*/ 1725 w 2111"/>
                <a:gd name="T5" fmla="*/ 1610 h 2208"/>
                <a:gd name="T6" fmla="*/ 1677 w 2111"/>
                <a:gd name="T7" fmla="*/ 1358 h 2208"/>
                <a:gd name="T8" fmla="*/ 1588 w 2111"/>
                <a:gd name="T9" fmla="*/ 1115 h 2208"/>
                <a:gd name="T10" fmla="*/ 1464 w 2111"/>
                <a:gd name="T11" fmla="*/ 887 h 2208"/>
                <a:gd name="T12" fmla="*/ 1305 w 2111"/>
                <a:gd name="T13" fmla="*/ 678 h 2208"/>
                <a:gd name="T14" fmla="*/ 1119 w 2111"/>
                <a:gd name="T15" fmla="*/ 492 h 2208"/>
                <a:gd name="T16" fmla="*/ 904 w 2111"/>
                <a:gd name="T17" fmla="*/ 330 h 2208"/>
                <a:gd name="T18" fmla="*/ 667 w 2111"/>
                <a:gd name="T19" fmla="*/ 199 h 2208"/>
                <a:gd name="T20" fmla="*/ 410 w 2111"/>
                <a:gd name="T21" fmla="*/ 100 h 2208"/>
                <a:gd name="T22" fmla="*/ 142 w 2111"/>
                <a:gd name="T23" fmla="*/ 35 h 2208"/>
                <a:gd name="T24" fmla="*/ 15 w 2111"/>
                <a:gd name="T25" fmla="*/ 4 h 2208"/>
                <a:gd name="T26" fmla="*/ 320 w 2111"/>
                <a:gd name="T27" fmla="*/ 478 h 2208"/>
                <a:gd name="T28" fmla="*/ 22 w 2111"/>
                <a:gd name="T29" fmla="*/ 929 h 2208"/>
                <a:gd name="T30" fmla="*/ 211 w 2111"/>
                <a:gd name="T31" fmla="*/ 995 h 2208"/>
                <a:gd name="T32" fmla="*/ 386 w 2111"/>
                <a:gd name="T33" fmla="*/ 1095 h 2208"/>
                <a:gd name="T34" fmla="*/ 532 w 2111"/>
                <a:gd name="T35" fmla="*/ 1225 h 2208"/>
                <a:gd name="T36" fmla="*/ 598 w 2111"/>
                <a:gd name="T37" fmla="*/ 1299 h 2208"/>
                <a:gd name="T38" fmla="*/ 693 w 2111"/>
                <a:gd name="T39" fmla="*/ 1464 h 2208"/>
                <a:gd name="T40" fmla="*/ 756 w 2111"/>
                <a:gd name="T41" fmla="*/ 1642 h 2208"/>
                <a:gd name="T42" fmla="*/ 770 w 2111"/>
                <a:gd name="T43" fmla="*/ 1743 h 2208"/>
                <a:gd name="T44" fmla="*/ 426 w 2111"/>
                <a:gd name="T45" fmla="*/ 1747 h 2208"/>
                <a:gd name="T46" fmla="*/ 1244 w 2111"/>
                <a:gd name="T47" fmla="*/ 2191 h 2208"/>
                <a:gd name="T48" fmla="*/ 1236 w 2111"/>
                <a:gd name="T49" fmla="*/ 2205 h 2208"/>
                <a:gd name="T50" fmla="*/ 419 w 2111"/>
                <a:gd name="T51" fmla="*/ 1737 h 2208"/>
                <a:gd name="T52" fmla="*/ 764 w 2111"/>
                <a:gd name="T53" fmla="*/ 1729 h 2208"/>
                <a:gd name="T54" fmla="*/ 741 w 2111"/>
                <a:gd name="T55" fmla="*/ 1647 h 2208"/>
                <a:gd name="T56" fmla="*/ 679 w 2111"/>
                <a:gd name="T57" fmla="*/ 1471 h 2208"/>
                <a:gd name="T58" fmla="*/ 584 w 2111"/>
                <a:gd name="T59" fmla="*/ 1307 h 2208"/>
                <a:gd name="T60" fmla="*/ 521 w 2111"/>
                <a:gd name="T61" fmla="*/ 1237 h 2208"/>
                <a:gd name="T62" fmla="*/ 378 w 2111"/>
                <a:gd name="T63" fmla="*/ 1108 h 2208"/>
                <a:gd name="T64" fmla="*/ 206 w 2111"/>
                <a:gd name="T65" fmla="*/ 1010 h 2208"/>
                <a:gd name="T66" fmla="*/ 17 w 2111"/>
                <a:gd name="T67" fmla="*/ 944 h 2208"/>
                <a:gd name="T68" fmla="*/ 13 w 2111"/>
                <a:gd name="T69" fmla="*/ 932 h 2208"/>
                <a:gd name="T70" fmla="*/ 306 w 2111"/>
                <a:gd name="T71" fmla="*/ 478 h 2208"/>
                <a:gd name="T72" fmla="*/ 2 w 2111"/>
                <a:gd name="T73" fmla="*/ 4 h 2208"/>
                <a:gd name="T74" fmla="*/ 146 w 2111"/>
                <a:gd name="T75" fmla="*/ 19 h 2208"/>
                <a:gd name="T76" fmla="*/ 416 w 2111"/>
                <a:gd name="T77" fmla="*/ 85 h 2208"/>
                <a:gd name="T78" fmla="*/ 675 w 2111"/>
                <a:gd name="T79" fmla="*/ 185 h 2208"/>
                <a:gd name="T80" fmla="*/ 913 w 2111"/>
                <a:gd name="T81" fmla="*/ 317 h 2208"/>
                <a:gd name="T82" fmla="*/ 1130 w 2111"/>
                <a:gd name="T83" fmla="*/ 480 h 2208"/>
                <a:gd name="T84" fmla="*/ 1317 w 2111"/>
                <a:gd name="T85" fmla="*/ 668 h 2208"/>
                <a:gd name="T86" fmla="*/ 1478 w 2111"/>
                <a:gd name="T87" fmla="*/ 879 h 2208"/>
                <a:gd name="T88" fmla="*/ 1603 w 2111"/>
                <a:gd name="T89" fmla="*/ 1109 h 2208"/>
                <a:gd name="T90" fmla="*/ 1692 w 2111"/>
                <a:gd name="T91" fmla="*/ 1355 h 2208"/>
                <a:gd name="T92" fmla="*/ 1741 w 2111"/>
                <a:gd name="T93" fmla="*/ 1609 h 2208"/>
                <a:gd name="T94" fmla="*/ 1744 w 2111"/>
                <a:gd name="T95" fmla="*/ 1729 h 2208"/>
                <a:gd name="T96" fmla="*/ 2110 w 2111"/>
                <a:gd name="T97" fmla="*/ 1735 h 2208"/>
                <a:gd name="T98" fmla="*/ 1244 w 2111"/>
                <a:gd name="T99" fmla="*/ 2205 h 2208"/>
                <a:gd name="T100" fmla="*/ 1236 w 2111"/>
                <a:gd name="T101" fmla="*/ 2191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11" h="2208">
                  <a:moveTo>
                    <a:pt x="1236" y="2191"/>
                  </a:moveTo>
                  <a:lnTo>
                    <a:pt x="2098" y="1730"/>
                  </a:lnTo>
                  <a:lnTo>
                    <a:pt x="2102" y="1745"/>
                  </a:lnTo>
                  <a:lnTo>
                    <a:pt x="1744" y="1745"/>
                  </a:lnTo>
                  <a:cubicBezTo>
                    <a:pt x="1740" y="1745"/>
                    <a:pt x="1737" y="1742"/>
                    <a:pt x="1736" y="1738"/>
                  </a:cubicBezTo>
                  <a:lnTo>
                    <a:pt x="1725" y="1610"/>
                  </a:lnTo>
                  <a:lnTo>
                    <a:pt x="1705" y="1483"/>
                  </a:lnTo>
                  <a:lnTo>
                    <a:pt x="1677" y="1358"/>
                  </a:lnTo>
                  <a:lnTo>
                    <a:pt x="1639" y="1235"/>
                  </a:lnTo>
                  <a:lnTo>
                    <a:pt x="1588" y="1115"/>
                  </a:lnTo>
                  <a:lnTo>
                    <a:pt x="1531" y="1000"/>
                  </a:lnTo>
                  <a:lnTo>
                    <a:pt x="1464" y="887"/>
                  </a:lnTo>
                  <a:lnTo>
                    <a:pt x="1389" y="779"/>
                  </a:lnTo>
                  <a:lnTo>
                    <a:pt x="1305" y="678"/>
                  </a:lnTo>
                  <a:lnTo>
                    <a:pt x="1218" y="580"/>
                  </a:lnTo>
                  <a:lnTo>
                    <a:pt x="1119" y="492"/>
                  </a:lnTo>
                  <a:lnTo>
                    <a:pt x="1015" y="408"/>
                  </a:lnTo>
                  <a:lnTo>
                    <a:pt x="904" y="330"/>
                  </a:lnTo>
                  <a:lnTo>
                    <a:pt x="787" y="262"/>
                  </a:lnTo>
                  <a:lnTo>
                    <a:pt x="667" y="199"/>
                  </a:lnTo>
                  <a:lnTo>
                    <a:pt x="541" y="146"/>
                  </a:lnTo>
                  <a:lnTo>
                    <a:pt x="410" y="100"/>
                  </a:lnTo>
                  <a:lnTo>
                    <a:pt x="277" y="64"/>
                  </a:lnTo>
                  <a:lnTo>
                    <a:pt x="142" y="35"/>
                  </a:lnTo>
                  <a:lnTo>
                    <a:pt x="7" y="16"/>
                  </a:lnTo>
                  <a:lnTo>
                    <a:pt x="15" y="4"/>
                  </a:lnTo>
                  <a:lnTo>
                    <a:pt x="320" y="469"/>
                  </a:lnTo>
                  <a:cubicBezTo>
                    <a:pt x="321" y="472"/>
                    <a:pt x="321" y="475"/>
                    <a:pt x="320" y="478"/>
                  </a:cubicBezTo>
                  <a:lnTo>
                    <a:pt x="26" y="941"/>
                  </a:lnTo>
                  <a:lnTo>
                    <a:pt x="22" y="929"/>
                  </a:lnTo>
                  <a:lnTo>
                    <a:pt x="117" y="958"/>
                  </a:lnTo>
                  <a:lnTo>
                    <a:pt x="211" y="995"/>
                  </a:lnTo>
                  <a:lnTo>
                    <a:pt x="301" y="1041"/>
                  </a:lnTo>
                  <a:lnTo>
                    <a:pt x="386" y="1095"/>
                  </a:lnTo>
                  <a:lnTo>
                    <a:pt x="463" y="1157"/>
                  </a:lnTo>
                  <a:lnTo>
                    <a:pt x="532" y="1225"/>
                  </a:lnTo>
                  <a:lnTo>
                    <a:pt x="597" y="1298"/>
                  </a:lnTo>
                  <a:cubicBezTo>
                    <a:pt x="597" y="1298"/>
                    <a:pt x="597" y="1298"/>
                    <a:pt x="598" y="1299"/>
                  </a:cubicBezTo>
                  <a:lnTo>
                    <a:pt x="649" y="1379"/>
                  </a:lnTo>
                  <a:lnTo>
                    <a:pt x="693" y="1464"/>
                  </a:lnTo>
                  <a:lnTo>
                    <a:pt x="729" y="1551"/>
                  </a:lnTo>
                  <a:lnTo>
                    <a:pt x="756" y="1642"/>
                  </a:lnTo>
                  <a:lnTo>
                    <a:pt x="772" y="1736"/>
                  </a:lnTo>
                  <a:cubicBezTo>
                    <a:pt x="772" y="1738"/>
                    <a:pt x="772" y="1741"/>
                    <a:pt x="770" y="1743"/>
                  </a:cubicBezTo>
                  <a:cubicBezTo>
                    <a:pt x="769" y="1744"/>
                    <a:pt x="767" y="1745"/>
                    <a:pt x="764" y="1745"/>
                  </a:cubicBezTo>
                  <a:lnTo>
                    <a:pt x="426" y="1747"/>
                  </a:lnTo>
                  <a:lnTo>
                    <a:pt x="430" y="1732"/>
                  </a:lnTo>
                  <a:lnTo>
                    <a:pt x="1244" y="2191"/>
                  </a:lnTo>
                  <a:cubicBezTo>
                    <a:pt x="1248" y="2194"/>
                    <a:pt x="1249" y="2198"/>
                    <a:pt x="1247" y="2202"/>
                  </a:cubicBezTo>
                  <a:cubicBezTo>
                    <a:pt x="1245" y="2206"/>
                    <a:pt x="1240" y="2208"/>
                    <a:pt x="1236" y="2205"/>
                  </a:cubicBezTo>
                  <a:lnTo>
                    <a:pt x="422" y="1746"/>
                  </a:lnTo>
                  <a:cubicBezTo>
                    <a:pt x="419" y="1745"/>
                    <a:pt x="418" y="1741"/>
                    <a:pt x="419" y="1737"/>
                  </a:cubicBezTo>
                  <a:cubicBezTo>
                    <a:pt x="419" y="1734"/>
                    <a:pt x="423" y="1731"/>
                    <a:pt x="426" y="1731"/>
                  </a:cubicBezTo>
                  <a:lnTo>
                    <a:pt x="764" y="1729"/>
                  </a:lnTo>
                  <a:lnTo>
                    <a:pt x="756" y="1739"/>
                  </a:lnTo>
                  <a:lnTo>
                    <a:pt x="741" y="1647"/>
                  </a:lnTo>
                  <a:lnTo>
                    <a:pt x="715" y="1557"/>
                  </a:lnTo>
                  <a:lnTo>
                    <a:pt x="679" y="1471"/>
                  </a:lnTo>
                  <a:lnTo>
                    <a:pt x="635" y="1388"/>
                  </a:lnTo>
                  <a:lnTo>
                    <a:pt x="584" y="1307"/>
                  </a:lnTo>
                  <a:lnTo>
                    <a:pt x="585" y="1308"/>
                  </a:lnTo>
                  <a:lnTo>
                    <a:pt x="521" y="1237"/>
                  </a:lnTo>
                  <a:lnTo>
                    <a:pt x="452" y="1169"/>
                  </a:lnTo>
                  <a:lnTo>
                    <a:pt x="378" y="1108"/>
                  </a:lnTo>
                  <a:lnTo>
                    <a:pt x="294" y="1055"/>
                  </a:lnTo>
                  <a:lnTo>
                    <a:pt x="206" y="1010"/>
                  </a:lnTo>
                  <a:lnTo>
                    <a:pt x="113" y="973"/>
                  </a:lnTo>
                  <a:lnTo>
                    <a:pt x="17" y="944"/>
                  </a:lnTo>
                  <a:cubicBezTo>
                    <a:pt x="15" y="944"/>
                    <a:pt x="13" y="942"/>
                    <a:pt x="12" y="940"/>
                  </a:cubicBezTo>
                  <a:cubicBezTo>
                    <a:pt x="11" y="937"/>
                    <a:pt x="11" y="935"/>
                    <a:pt x="13" y="932"/>
                  </a:cubicBezTo>
                  <a:lnTo>
                    <a:pt x="306" y="469"/>
                  </a:lnTo>
                  <a:lnTo>
                    <a:pt x="306" y="478"/>
                  </a:lnTo>
                  <a:lnTo>
                    <a:pt x="2" y="13"/>
                  </a:lnTo>
                  <a:cubicBezTo>
                    <a:pt x="0" y="10"/>
                    <a:pt x="0" y="7"/>
                    <a:pt x="2" y="4"/>
                  </a:cubicBezTo>
                  <a:cubicBezTo>
                    <a:pt x="3" y="2"/>
                    <a:pt x="6" y="0"/>
                    <a:pt x="10" y="1"/>
                  </a:cubicBezTo>
                  <a:lnTo>
                    <a:pt x="146" y="19"/>
                  </a:lnTo>
                  <a:lnTo>
                    <a:pt x="282" y="48"/>
                  </a:lnTo>
                  <a:lnTo>
                    <a:pt x="416" y="85"/>
                  </a:lnTo>
                  <a:lnTo>
                    <a:pt x="547" y="131"/>
                  </a:lnTo>
                  <a:lnTo>
                    <a:pt x="675" y="185"/>
                  </a:lnTo>
                  <a:lnTo>
                    <a:pt x="795" y="249"/>
                  </a:lnTo>
                  <a:lnTo>
                    <a:pt x="913" y="317"/>
                  </a:lnTo>
                  <a:lnTo>
                    <a:pt x="1025" y="395"/>
                  </a:lnTo>
                  <a:lnTo>
                    <a:pt x="1130" y="480"/>
                  </a:lnTo>
                  <a:lnTo>
                    <a:pt x="1230" y="569"/>
                  </a:lnTo>
                  <a:lnTo>
                    <a:pt x="1317" y="668"/>
                  </a:lnTo>
                  <a:lnTo>
                    <a:pt x="1402" y="770"/>
                  </a:lnTo>
                  <a:lnTo>
                    <a:pt x="1478" y="879"/>
                  </a:lnTo>
                  <a:lnTo>
                    <a:pt x="1545" y="993"/>
                  </a:lnTo>
                  <a:lnTo>
                    <a:pt x="1603" y="1109"/>
                  </a:lnTo>
                  <a:lnTo>
                    <a:pt x="1654" y="1231"/>
                  </a:lnTo>
                  <a:lnTo>
                    <a:pt x="1692" y="1355"/>
                  </a:lnTo>
                  <a:lnTo>
                    <a:pt x="1721" y="1481"/>
                  </a:lnTo>
                  <a:lnTo>
                    <a:pt x="1741" y="1609"/>
                  </a:lnTo>
                  <a:lnTo>
                    <a:pt x="1752" y="1737"/>
                  </a:lnTo>
                  <a:lnTo>
                    <a:pt x="1744" y="1729"/>
                  </a:lnTo>
                  <a:lnTo>
                    <a:pt x="2102" y="1729"/>
                  </a:lnTo>
                  <a:cubicBezTo>
                    <a:pt x="2106" y="1729"/>
                    <a:pt x="2109" y="1732"/>
                    <a:pt x="2110" y="1735"/>
                  </a:cubicBezTo>
                  <a:cubicBezTo>
                    <a:pt x="2111" y="1739"/>
                    <a:pt x="2109" y="1743"/>
                    <a:pt x="2106" y="1744"/>
                  </a:cubicBezTo>
                  <a:lnTo>
                    <a:pt x="1244" y="2205"/>
                  </a:lnTo>
                  <a:cubicBezTo>
                    <a:pt x="1240" y="2208"/>
                    <a:pt x="1235" y="2206"/>
                    <a:pt x="1233" y="2202"/>
                  </a:cubicBezTo>
                  <a:cubicBezTo>
                    <a:pt x="1231" y="2198"/>
                    <a:pt x="1232" y="2193"/>
                    <a:pt x="1236" y="2191"/>
                  </a:cubicBez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2" name="Rectangle 28"/>
            <p:cNvSpPr>
              <a:spLocks noChangeArrowheads="1"/>
            </p:cNvSpPr>
            <p:nvPr/>
          </p:nvSpPr>
          <p:spPr bwMode="auto">
            <a:xfrm>
              <a:off x="2038" y="2618"/>
              <a:ext cx="7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人材の確保・定着</a:t>
              </a:r>
              <a:endParaRPr lang="ja-JP" altLang="en-US" smtClean="0">
                <a:solidFill>
                  <a:prstClr val="black"/>
                </a:solidFill>
                <a:latin typeface="Arial" pitchFamily="34" charset="0"/>
                <a:cs typeface="ＭＳ Ｐゴシック" pitchFamily="50" charset="-128"/>
              </a:endParaRPr>
            </a:p>
          </p:txBody>
        </p:sp>
        <p:sp>
          <p:nvSpPr>
            <p:cNvPr id="33" name="Rectangle 29"/>
            <p:cNvSpPr>
              <a:spLocks noChangeArrowheads="1"/>
            </p:cNvSpPr>
            <p:nvPr/>
          </p:nvSpPr>
          <p:spPr bwMode="auto">
            <a:xfrm>
              <a:off x="2103" y="2735"/>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生産性の向上</a:t>
              </a:r>
              <a:endParaRPr lang="ja-JP" altLang="en-US" smtClean="0">
                <a:solidFill>
                  <a:prstClr val="black"/>
                </a:solidFill>
                <a:latin typeface="Arial" pitchFamily="34" charset="0"/>
                <a:cs typeface="ＭＳ Ｐゴシック" pitchFamily="50" charset="-128"/>
              </a:endParaRPr>
            </a:p>
          </p:txBody>
        </p:sp>
        <p:sp>
          <p:nvSpPr>
            <p:cNvPr id="34" name="Rectangle 30"/>
            <p:cNvSpPr>
              <a:spLocks noChangeArrowheads="1"/>
            </p:cNvSpPr>
            <p:nvPr/>
          </p:nvSpPr>
          <p:spPr bwMode="auto">
            <a:xfrm>
              <a:off x="2112" y="2850"/>
              <a:ext cx="56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スキル･アップ</a:t>
              </a:r>
              <a:endParaRPr lang="ja-JP" altLang="en-US" smtClean="0">
                <a:solidFill>
                  <a:prstClr val="black"/>
                </a:solidFill>
                <a:latin typeface="Arial" pitchFamily="34" charset="0"/>
                <a:cs typeface="ＭＳ Ｐゴシック" pitchFamily="50" charset="-128"/>
              </a:endParaRPr>
            </a:p>
          </p:txBody>
        </p:sp>
        <p:sp>
          <p:nvSpPr>
            <p:cNvPr id="35" name="Rectangle 31"/>
            <p:cNvSpPr>
              <a:spLocks noChangeArrowheads="1"/>
            </p:cNvSpPr>
            <p:nvPr/>
          </p:nvSpPr>
          <p:spPr bwMode="auto">
            <a:xfrm>
              <a:off x="2066" y="3801"/>
              <a:ext cx="6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安全で質の高い</a:t>
              </a:r>
              <a:endParaRPr lang="ja-JP" altLang="en-US" dirty="0" smtClean="0">
                <a:solidFill>
                  <a:prstClr val="black"/>
                </a:solidFill>
                <a:latin typeface="Arial" pitchFamily="34" charset="0"/>
                <a:cs typeface="ＭＳ Ｐゴシック" pitchFamily="50" charset="-128"/>
              </a:endParaRPr>
            </a:p>
          </p:txBody>
        </p:sp>
        <p:sp>
          <p:nvSpPr>
            <p:cNvPr id="36" name="Rectangle 32"/>
            <p:cNvSpPr>
              <a:spLocks noChangeArrowheads="1"/>
            </p:cNvSpPr>
            <p:nvPr/>
          </p:nvSpPr>
          <p:spPr bwMode="auto">
            <a:xfrm>
              <a:off x="2150" y="3919"/>
              <a:ext cx="4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医療の提供</a:t>
              </a:r>
              <a:endParaRPr lang="ja-JP" altLang="en-US" smtClean="0">
                <a:solidFill>
                  <a:prstClr val="black"/>
                </a:solidFill>
                <a:latin typeface="Arial" pitchFamily="34" charset="0"/>
                <a:cs typeface="ＭＳ Ｐゴシック" pitchFamily="50" charset="-128"/>
              </a:endParaRPr>
            </a:p>
          </p:txBody>
        </p:sp>
        <p:sp>
          <p:nvSpPr>
            <p:cNvPr id="37" name="Rectangle 33"/>
            <p:cNvSpPr>
              <a:spLocks noChangeArrowheads="1"/>
            </p:cNvSpPr>
            <p:nvPr/>
          </p:nvSpPr>
          <p:spPr bwMode="auto">
            <a:xfrm>
              <a:off x="203" y="3770"/>
              <a:ext cx="74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患者から選ばれる</a:t>
              </a:r>
              <a:endParaRPr lang="ja-JP" altLang="en-US" smtClean="0">
                <a:solidFill>
                  <a:prstClr val="black"/>
                </a:solidFill>
                <a:latin typeface="Arial" pitchFamily="34" charset="0"/>
                <a:cs typeface="ＭＳ Ｐゴシック" pitchFamily="50" charset="-128"/>
              </a:endParaRPr>
            </a:p>
          </p:txBody>
        </p:sp>
        <p:sp>
          <p:nvSpPr>
            <p:cNvPr id="38" name="Rectangle 34"/>
            <p:cNvSpPr>
              <a:spLocks noChangeArrowheads="1"/>
            </p:cNvSpPr>
            <p:nvPr/>
          </p:nvSpPr>
          <p:spPr bwMode="auto">
            <a:xfrm>
              <a:off x="404" y="3882"/>
              <a:ext cx="29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施設へ</a:t>
              </a:r>
              <a:endParaRPr lang="ja-JP" altLang="en-US" smtClean="0">
                <a:solidFill>
                  <a:prstClr val="black"/>
                </a:solidFill>
                <a:latin typeface="Arial" pitchFamily="34" charset="0"/>
                <a:cs typeface="ＭＳ Ｐゴシック" pitchFamily="50" charset="-128"/>
              </a:endParaRPr>
            </a:p>
          </p:txBody>
        </p:sp>
        <p:sp>
          <p:nvSpPr>
            <p:cNvPr id="39" name="Rectangle 35"/>
            <p:cNvSpPr>
              <a:spLocks noChangeArrowheads="1"/>
            </p:cNvSpPr>
            <p:nvPr/>
          </p:nvSpPr>
          <p:spPr bwMode="auto">
            <a:xfrm>
              <a:off x="334" y="2573"/>
              <a:ext cx="58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勤務環境改善</a:t>
              </a:r>
              <a:endParaRPr lang="ja-JP" altLang="en-US" dirty="0" smtClean="0">
                <a:solidFill>
                  <a:prstClr val="black"/>
                </a:solidFill>
                <a:latin typeface="Arial" pitchFamily="34" charset="0"/>
                <a:cs typeface="ＭＳ Ｐゴシック" pitchFamily="50" charset="-128"/>
              </a:endParaRPr>
            </a:p>
          </p:txBody>
        </p:sp>
        <p:sp>
          <p:nvSpPr>
            <p:cNvPr id="40" name="Rectangle 36"/>
            <p:cNvSpPr>
              <a:spLocks noChangeArrowheads="1"/>
            </p:cNvSpPr>
            <p:nvPr/>
          </p:nvSpPr>
          <p:spPr bwMode="auto">
            <a:xfrm>
              <a:off x="343" y="2693"/>
              <a:ext cx="5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に向けた投資</a:t>
              </a:r>
              <a:endParaRPr lang="ja-JP" altLang="en-US" smtClean="0">
                <a:solidFill>
                  <a:prstClr val="black"/>
                </a:solidFill>
                <a:latin typeface="Arial" pitchFamily="34" charset="0"/>
                <a:cs typeface="ＭＳ Ｐゴシック" pitchFamily="50" charset="-128"/>
              </a:endParaRPr>
            </a:p>
          </p:txBody>
        </p:sp>
        <p:sp>
          <p:nvSpPr>
            <p:cNvPr id="42" name="Oval 38"/>
            <p:cNvSpPr>
              <a:spLocks noChangeArrowheads="1"/>
            </p:cNvSpPr>
            <p:nvPr/>
          </p:nvSpPr>
          <p:spPr bwMode="auto">
            <a:xfrm>
              <a:off x="1763" y="2476"/>
              <a:ext cx="49" cy="54"/>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3" name="Oval 39"/>
            <p:cNvSpPr>
              <a:spLocks noChangeArrowheads="1"/>
            </p:cNvSpPr>
            <p:nvPr/>
          </p:nvSpPr>
          <p:spPr bwMode="auto">
            <a:xfrm>
              <a:off x="1836" y="2383"/>
              <a:ext cx="98" cy="108"/>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4" name="Oval 40"/>
            <p:cNvSpPr>
              <a:spLocks noChangeArrowheads="1"/>
            </p:cNvSpPr>
            <p:nvPr/>
          </p:nvSpPr>
          <p:spPr bwMode="auto">
            <a:xfrm>
              <a:off x="1951" y="2262"/>
              <a:ext cx="146" cy="161"/>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5" name="Freeform 41"/>
            <p:cNvSpPr>
              <a:spLocks noEditPoints="1"/>
            </p:cNvSpPr>
            <p:nvPr/>
          </p:nvSpPr>
          <p:spPr bwMode="auto">
            <a:xfrm>
              <a:off x="1863" y="1389"/>
              <a:ext cx="1574" cy="974"/>
            </a:xfrm>
            <a:custGeom>
              <a:avLst/>
              <a:gdLst>
                <a:gd name="T0" fmla="*/ 536 w 5398"/>
                <a:gd name="T1" fmla="*/ 682 h 3025"/>
                <a:gd name="T2" fmla="*/ 1048 w 5398"/>
                <a:gd name="T3" fmla="*/ 301 h 3025"/>
                <a:gd name="T4" fmla="*/ 1823 w 5398"/>
                <a:gd name="T5" fmla="*/ 270 h 3025"/>
                <a:gd name="T6" fmla="*/ 2270 w 5398"/>
                <a:gd name="T7" fmla="*/ 87 h 3025"/>
                <a:gd name="T8" fmla="*/ 2737 w 5398"/>
                <a:gd name="T9" fmla="*/ 182 h 3025"/>
                <a:gd name="T10" fmla="*/ 3023 w 5398"/>
                <a:gd name="T11" fmla="*/ 54 h 3025"/>
                <a:gd name="T12" fmla="*/ 3435 w 5398"/>
                <a:gd name="T13" fmla="*/ 14 h 3025"/>
                <a:gd name="T14" fmla="*/ 3809 w 5398"/>
                <a:gd name="T15" fmla="*/ 99 h 3025"/>
                <a:gd name="T16" fmla="*/ 4368 w 5398"/>
                <a:gd name="T17" fmla="*/ 22 h 3025"/>
                <a:gd name="T18" fmla="*/ 4715 w 5398"/>
                <a:gd name="T19" fmla="*/ 233 h 3025"/>
                <a:gd name="T20" fmla="*/ 5020 w 5398"/>
                <a:gd name="T21" fmla="*/ 469 h 3025"/>
                <a:gd name="T22" fmla="*/ 5260 w 5398"/>
                <a:gd name="T23" fmla="*/ 756 h 3025"/>
                <a:gd name="T24" fmla="*/ 5254 w 5398"/>
                <a:gd name="T25" fmla="*/ 1011 h 3025"/>
                <a:gd name="T26" fmla="*/ 5397 w 5398"/>
                <a:gd name="T27" fmla="*/ 1424 h 3025"/>
                <a:gd name="T28" fmla="*/ 5191 w 5398"/>
                <a:gd name="T29" fmla="*/ 1891 h 3025"/>
                <a:gd name="T30" fmla="*/ 4670 w 5398"/>
                <a:gd name="T31" fmla="*/ 2157 h 3025"/>
                <a:gd name="T32" fmla="*/ 4457 w 5398"/>
                <a:gd name="T33" fmla="*/ 2492 h 3025"/>
                <a:gd name="T34" fmla="*/ 3942 w 5398"/>
                <a:gd name="T35" fmla="*/ 2652 h 3025"/>
                <a:gd name="T36" fmla="*/ 3464 w 5398"/>
                <a:gd name="T37" fmla="*/ 2740 h 3025"/>
                <a:gd name="T38" fmla="*/ 2851 w 5398"/>
                <a:gd name="T39" fmla="*/ 3021 h 3025"/>
                <a:gd name="T40" fmla="*/ 2256 w 5398"/>
                <a:gd name="T41" fmla="*/ 2897 h 3025"/>
                <a:gd name="T42" fmla="*/ 1705 w 5398"/>
                <a:gd name="T43" fmla="*/ 2837 h 3025"/>
                <a:gd name="T44" fmla="*/ 998 w 5398"/>
                <a:gd name="T45" fmla="*/ 2703 h 3025"/>
                <a:gd name="T46" fmla="*/ 623 w 5398"/>
                <a:gd name="T47" fmla="*/ 2477 h 3025"/>
                <a:gd name="T48" fmla="*/ 254 w 5398"/>
                <a:gd name="T49" fmla="*/ 2333 h 3025"/>
                <a:gd name="T50" fmla="*/ 120 w 5398"/>
                <a:gd name="T51" fmla="*/ 2061 h 3025"/>
                <a:gd name="T52" fmla="*/ 271 w 5398"/>
                <a:gd name="T53" fmla="*/ 1783 h 3025"/>
                <a:gd name="T54" fmla="*/ 18 w 5398"/>
                <a:gd name="T55" fmla="*/ 1526 h 3025"/>
                <a:gd name="T56" fmla="*/ 75 w 5398"/>
                <a:gd name="T57" fmla="*/ 1205 h 3025"/>
                <a:gd name="T58" fmla="*/ 491 w 5398"/>
                <a:gd name="T59" fmla="*/ 1000 h 3025"/>
                <a:gd name="T60" fmla="*/ 260 w 5398"/>
                <a:gd name="T61" fmla="*/ 1078 h 3025"/>
                <a:gd name="T62" fmla="*/ 19 w 5398"/>
                <a:gd name="T63" fmla="*/ 1368 h 3025"/>
                <a:gd name="T64" fmla="*/ 121 w 5398"/>
                <a:gd name="T65" fmla="*/ 1663 h 3025"/>
                <a:gd name="T66" fmla="*/ 210 w 5398"/>
                <a:gd name="T67" fmla="*/ 1853 h 3025"/>
                <a:gd name="T68" fmla="*/ 140 w 5398"/>
                <a:gd name="T69" fmla="*/ 2104 h 3025"/>
                <a:gd name="T70" fmla="*/ 338 w 5398"/>
                <a:gd name="T71" fmla="*/ 2374 h 3025"/>
                <a:gd name="T72" fmla="*/ 741 w 5398"/>
                <a:gd name="T73" fmla="*/ 2463 h 3025"/>
                <a:gd name="T74" fmla="*/ 1249 w 5398"/>
                <a:gd name="T75" fmla="*/ 2787 h 3025"/>
                <a:gd name="T76" fmla="*/ 1972 w 5398"/>
                <a:gd name="T77" fmla="*/ 2759 h 3025"/>
                <a:gd name="T78" fmla="*/ 2386 w 5398"/>
                <a:gd name="T79" fmla="*/ 2941 h 3025"/>
                <a:gd name="T80" fmla="*/ 3156 w 5398"/>
                <a:gd name="T81" fmla="*/ 2934 h 3025"/>
                <a:gd name="T82" fmla="*/ 3558 w 5398"/>
                <a:gd name="T83" fmla="*/ 2558 h 3025"/>
                <a:gd name="T84" fmla="*/ 4220 w 5398"/>
                <a:gd name="T85" fmla="*/ 2595 h 3025"/>
                <a:gd name="T86" fmla="*/ 4570 w 5398"/>
                <a:gd name="T87" fmla="*/ 2357 h 3025"/>
                <a:gd name="T88" fmla="*/ 4770 w 5398"/>
                <a:gd name="T89" fmla="*/ 2076 h 3025"/>
                <a:gd name="T90" fmla="*/ 5310 w 5398"/>
                <a:gd name="T91" fmla="*/ 1723 h 3025"/>
                <a:gd name="T92" fmla="*/ 5331 w 5398"/>
                <a:gd name="T93" fmla="*/ 1247 h 3025"/>
                <a:gd name="T94" fmla="*/ 5260 w 5398"/>
                <a:gd name="T95" fmla="*/ 906 h 3025"/>
                <a:gd name="T96" fmla="*/ 5176 w 5398"/>
                <a:gd name="T97" fmla="*/ 628 h 3025"/>
                <a:gd name="T98" fmla="*/ 4778 w 5398"/>
                <a:gd name="T99" fmla="*/ 394 h 3025"/>
                <a:gd name="T100" fmla="*/ 4572 w 5398"/>
                <a:gd name="T101" fmla="*/ 124 h 3025"/>
                <a:gd name="T102" fmla="*/ 4137 w 5398"/>
                <a:gd name="T103" fmla="*/ 18 h 3025"/>
                <a:gd name="T104" fmla="*/ 3719 w 5398"/>
                <a:gd name="T105" fmla="*/ 177 h 3025"/>
                <a:gd name="T106" fmla="*/ 3327 w 5398"/>
                <a:gd name="T107" fmla="*/ 16 h 3025"/>
                <a:gd name="T108" fmla="*/ 2944 w 5398"/>
                <a:gd name="T109" fmla="*/ 114 h 3025"/>
                <a:gd name="T110" fmla="*/ 2525 w 5398"/>
                <a:gd name="T111" fmla="*/ 119 h 3025"/>
                <a:gd name="T112" fmla="*/ 2031 w 5398"/>
                <a:gd name="T113" fmla="*/ 158 h 3025"/>
                <a:gd name="T114" fmla="*/ 1627 w 5398"/>
                <a:gd name="T115" fmla="*/ 322 h 3025"/>
                <a:gd name="T116" fmla="*/ 775 w 5398"/>
                <a:gd name="T117" fmla="*/ 441 h 3025"/>
                <a:gd name="T118" fmla="*/ 499 w 5398"/>
                <a:gd name="T119" fmla="*/ 871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98" h="3025">
                  <a:moveTo>
                    <a:pt x="490" y="995"/>
                  </a:moveTo>
                  <a:lnTo>
                    <a:pt x="490" y="999"/>
                  </a:lnTo>
                  <a:lnTo>
                    <a:pt x="483" y="934"/>
                  </a:lnTo>
                  <a:lnTo>
                    <a:pt x="483" y="869"/>
                  </a:lnTo>
                  <a:cubicBezTo>
                    <a:pt x="483" y="869"/>
                    <a:pt x="483" y="869"/>
                    <a:pt x="484" y="868"/>
                  </a:cubicBezTo>
                  <a:lnTo>
                    <a:pt x="494" y="805"/>
                  </a:lnTo>
                  <a:lnTo>
                    <a:pt x="511" y="742"/>
                  </a:lnTo>
                  <a:lnTo>
                    <a:pt x="536" y="682"/>
                  </a:lnTo>
                  <a:lnTo>
                    <a:pt x="570" y="625"/>
                  </a:lnTo>
                  <a:lnTo>
                    <a:pt x="609" y="571"/>
                  </a:lnTo>
                  <a:lnTo>
                    <a:pt x="654" y="519"/>
                  </a:lnTo>
                  <a:lnTo>
                    <a:pt x="707" y="472"/>
                  </a:lnTo>
                  <a:lnTo>
                    <a:pt x="766" y="428"/>
                  </a:lnTo>
                  <a:lnTo>
                    <a:pt x="898" y="354"/>
                  </a:lnTo>
                  <a:cubicBezTo>
                    <a:pt x="898" y="354"/>
                    <a:pt x="898" y="354"/>
                    <a:pt x="899" y="354"/>
                  </a:cubicBezTo>
                  <a:lnTo>
                    <a:pt x="1048" y="301"/>
                  </a:lnTo>
                  <a:lnTo>
                    <a:pt x="1130" y="283"/>
                  </a:lnTo>
                  <a:lnTo>
                    <a:pt x="1215" y="271"/>
                  </a:lnTo>
                  <a:lnTo>
                    <a:pt x="1356" y="264"/>
                  </a:lnTo>
                  <a:lnTo>
                    <a:pt x="1495" y="276"/>
                  </a:lnTo>
                  <a:lnTo>
                    <a:pt x="1630" y="307"/>
                  </a:lnTo>
                  <a:lnTo>
                    <a:pt x="1757" y="353"/>
                  </a:lnTo>
                  <a:lnTo>
                    <a:pt x="1748" y="355"/>
                  </a:lnTo>
                  <a:lnTo>
                    <a:pt x="1823" y="270"/>
                  </a:lnTo>
                  <a:cubicBezTo>
                    <a:pt x="1824" y="270"/>
                    <a:pt x="1824" y="269"/>
                    <a:pt x="1825" y="269"/>
                  </a:cubicBezTo>
                  <a:lnTo>
                    <a:pt x="1917" y="199"/>
                  </a:lnTo>
                  <a:cubicBezTo>
                    <a:pt x="1917" y="199"/>
                    <a:pt x="1917" y="199"/>
                    <a:pt x="1918" y="198"/>
                  </a:cubicBezTo>
                  <a:lnTo>
                    <a:pt x="2025" y="143"/>
                  </a:lnTo>
                  <a:cubicBezTo>
                    <a:pt x="2025" y="143"/>
                    <a:pt x="2026" y="143"/>
                    <a:pt x="2026" y="143"/>
                  </a:cubicBezTo>
                  <a:lnTo>
                    <a:pt x="2144" y="106"/>
                  </a:lnTo>
                  <a:cubicBezTo>
                    <a:pt x="2144" y="106"/>
                    <a:pt x="2145" y="106"/>
                    <a:pt x="2145" y="106"/>
                  </a:cubicBezTo>
                  <a:lnTo>
                    <a:pt x="2270" y="87"/>
                  </a:lnTo>
                  <a:cubicBezTo>
                    <a:pt x="2271" y="86"/>
                    <a:pt x="2271" y="86"/>
                    <a:pt x="2271" y="86"/>
                  </a:cubicBezTo>
                  <a:lnTo>
                    <a:pt x="2399" y="85"/>
                  </a:lnTo>
                  <a:cubicBezTo>
                    <a:pt x="2400" y="85"/>
                    <a:pt x="2400" y="85"/>
                    <a:pt x="2401" y="86"/>
                  </a:cubicBezTo>
                  <a:lnTo>
                    <a:pt x="2529" y="104"/>
                  </a:lnTo>
                  <a:cubicBezTo>
                    <a:pt x="2529" y="104"/>
                    <a:pt x="2529" y="104"/>
                    <a:pt x="2530" y="104"/>
                  </a:cubicBezTo>
                  <a:lnTo>
                    <a:pt x="2655" y="143"/>
                  </a:lnTo>
                  <a:cubicBezTo>
                    <a:pt x="2655" y="143"/>
                    <a:pt x="2656" y="143"/>
                    <a:pt x="2656" y="143"/>
                  </a:cubicBezTo>
                  <a:lnTo>
                    <a:pt x="2737" y="182"/>
                  </a:lnTo>
                  <a:lnTo>
                    <a:pt x="2811" y="230"/>
                  </a:lnTo>
                  <a:lnTo>
                    <a:pt x="2800" y="231"/>
                  </a:lnTo>
                  <a:lnTo>
                    <a:pt x="2859" y="160"/>
                  </a:lnTo>
                  <a:cubicBezTo>
                    <a:pt x="2860" y="160"/>
                    <a:pt x="2860" y="160"/>
                    <a:pt x="2861" y="159"/>
                  </a:cubicBezTo>
                  <a:lnTo>
                    <a:pt x="2935" y="101"/>
                  </a:lnTo>
                  <a:cubicBezTo>
                    <a:pt x="2935" y="101"/>
                    <a:pt x="2935" y="101"/>
                    <a:pt x="2936" y="100"/>
                  </a:cubicBezTo>
                  <a:lnTo>
                    <a:pt x="3022" y="54"/>
                  </a:lnTo>
                  <a:cubicBezTo>
                    <a:pt x="3022" y="54"/>
                    <a:pt x="3022" y="54"/>
                    <a:pt x="3023" y="54"/>
                  </a:cubicBezTo>
                  <a:lnTo>
                    <a:pt x="3118" y="22"/>
                  </a:lnTo>
                  <a:cubicBezTo>
                    <a:pt x="3118" y="22"/>
                    <a:pt x="3119" y="22"/>
                    <a:pt x="3119" y="22"/>
                  </a:cubicBezTo>
                  <a:lnTo>
                    <a:pt x="3220" y="4"/>
                  </a:lnTo>
                  <a:cubicBezTo>
                    <a:pt x="3220" y="4"/>
                    <a:pt x="3221" y="3"/>
                    <a:pt x="3221" y="3"/>
                  </a:cubicBezTo>
                  <a:lnTo>
                    <a:pt x="3326" y="0"/>
                  </a:lnTo>
                  <a:cubicBezTo>
                    <a:pt x="3327" y="0"/>
                    <a:pt x="3327" y="0"/>
                    <a:pt x="3327" y="1"/>
                  </a:cubicBezTo>
                  <a:lnTo>
                    <a:pt x="3433" y="14"/>
                  </a:lnTo>
                  <a:cubicBezTo>
                    <a:pt x="3434" y="14"/>
                    <a:pt x="3434" y="14"/>
                    <a:pt x="3435" y="14"/>
                  </a:cubicBezTo>
                  <a:lnTo>
                    <a:pt x="3538" y="44"/>
                  </a:lnTo>
                  <a:cubicBezTo>
                    <a:pt x="3538" y="44"/>
                    <a:pt x="3539" y="44"/>
                    <a:pt x="3539" y="44"/>
                  </a:cubicBezTo>
                  <a:lnTo>
                    <a:pt x="3643" y="95"/>
                  </a:lnTo>
                  <a:cubicBezTo>
                    <a:pt x="3644" y="96"/>
                    <a:pt x="3644" y="96"/>
                    <a:pt x="3644" y="96"/>
                  </a:cubicBezTo>
                  <a:lnTo>
                    <a:pt x="3729" y="164"/>
                  </a:lnTo>
                  <a:lnTo>
                    <a:pt x="3720" y="164"/>
                  </a:lnTo>
                  <a:lnTo>
                    <a:pt x="3808" y="100"/>
                  </a:lnTo>
                  <a:cubicBezTo>
                    <a:pt x="3808" y="100"/>
                    <a:pt x="3809" y="99"/>
                    <a:pt x="3809" y="99"/>
                  </a:cubicBezTo>
                  <a:lnTo>
                    <a:pt x="3909" y="50"/>
                  </a:lnTo>
                  <a:cubicBezTo>
                    <a:pt x="3909" y="50"/>
                    <a:pt x="3910" y="50"/>
                    <a:pt x="3910" y="50"/>
                  </a:cubicBezTo>
                  <a:lnTo>
                    <a:pt x="4019" y="18"/>
                  </a:lnTo>
                  <a:cubicBezTo>
                    <a:pt x="4020" y="18"/>
                    <a:pt x="4020" y="18"/>
                    <a:pt x="4020" y="18"/>
                  </a:cubicBezTo>
                  <a:lnTo>
                    <a:pt x="4134" y="3"/>
                  </a:lnTo>
                  <a:lnTo>
                    <a:pt x="4252" y="3"/>
                  </a:lnTo>
                  <a:cubicBezTo>
                    <a:pt x="4252" y="3"/>
                    <a:pt x="4252" y="3"/>
                    <a:pt x="4253" y="4"/>
                  </a:cubicBezTo>
                  <a:lnTo>
                    <a:pt x="4368" y="22"/>
                  </a:lnTo>
                  <a:cubicBezTo>
                    <a:pt x="4368" y="22"/>
                    <a:pt x="4369" y="22"/>
                    <a:pt x="4369" y="22"/>
                  </a:cubicBezTo>
                  <a:lnTo>
                    <a:pt x="4478" y="57"/>
                  </a:lnTo>
                  <a:cubicBezTo>
                    <a:pt x="4478" y="57"/>
                    <a:pt x="4479" y="57"/>
                    <a:pt x="4479" y="57"/>
                  </a:cubicBezTo>
                  <a:lnTo>
                    <a:pt x="4580" y="110"/>
                  </a:lnTo>
                  <a:cubicBezTo>
                    <a:pt x="4581" y="111"/>
                    <a:pt x="4581" y="111"/>
                    <a:pt x="4581" y="111"/>
                  </a:cubicBezTo>
                  <a:lnTo>
                    <a:pt x="4655" y="167"/>
                  </a:lnTo>
                  <a:cubicBezTo>
                    <a:pt x="4656" y="167"/>
                    <a:pt x="4656" y="168"/>
                    <a:pt x="4656" y="168"/>
                  </a:cubicBezTo>
                  <a:lnTo>
                    <a:pt x="4715" y="233"/>
                  </a:lnTo>
                  <a:cubicBezTo>
                    <a:pt x="4716" y="233"/>
                    <a:pt x="4716" y="234"/>
                    <a:pt x="4716" y="234"/>
                  </a:cubicBezTo>
                  <a:lnTo>
                    <a:pt x="4760" y="305"/>
                  </a:lnTo>
                  <a:cubicBezTo>
                    <a:pt x="4761" y="306"/>
                    <a:pt x="4761" y="306"/>
                    <a:pt x="4761" y="307"/>
                  </a:cubicBezTo>
                  <a:lnTo>
                    <a:pt x="4788" y="384"/>
                  </a:lnTo>
                  <a:lnTo>
                    <a:pt x="4783" y="379"/>
                  </a:lnTo>
                  <a:lnTo>
                    <a:pt x="4909" y="416"/>
                  </a:lnTo>
                  <a:cubicBezTo>
                    <a:pt x="4909" y="416"/>
                    <a:pt x="4910" y="416"/>
                    <a:pt x="4910" y="416"/>
                  </a:cubicBezTo>
                  <a:lnTo>
                    <a:pt x="5020" y="469"/>
                  </a:lnTo>
                  <a:cubicBezTo>
                    <a:pt x="5020" y="469"/>
                    <a:pt x="5021" y="470"/>
                    <a:pt x="5021" y="470"/>
                  </a:cubicBezTo>
                  <a:lnTo>
                    <a:pt x="5113" y="538"/>
                  </a:lnTo>
                  <a:cubicBezTo>
                    <a:pt x="5114" y="538"/>
                    <a:pt x="5114" y="539"/>
                    <a:pt x="5114" y="539"/>
                  </a:cubicBezTo>
                  <a:lnTo>
                    <a:pt x="5188" y="618"/>
                  </a:lnTo>
                  <a:cubicBezTo>
                    <a:pt x="5189" y="618"/>
                    <a:pt x="5189" y="619"/>
                    <a:pt x="5189" y="619"/>
                  </a:cubicBezTo>
                  <a:lnTo>
                    <a:pt x="5241" y="708"/>
                  </a:lnTo>
                  <a:cubicBezTo>
                    <a:pt x="5242" y="709"/>
                    <a:pt x="5242" y="709"/>
                    <a:pt x="5242" y="710"/>
                  </a:cubicBezTo>
                  <a:lnTo>
                    <a:pt x="5260" y="756"/>
                  </a:lnTo>
                  <a:cubicBezTo>
                    <a:pt x="5260" y="756"/>
                    <a:pt x="5260" y="756"/>
                    <a:pt x="5260" y="757"/>
                  </a:cubicBezTo>
                  <a:lnTo>
                    <a:pt x="5271" y="806"/>
                  </a:lnTo>
                  <a:lnTo>
                    <a:pt x="5277" y="855"/>
                  </a:lnTo>
                  <a:cubicBezTo>
                    <a:pt x="5277" y="856"/>
                    <a:pt x="5277" y="856"/>
                    <a:pt x="5277" y="857"/>
                  </a:cubicBezTo>
                  <a:lnTo>
                    <a:pt x="5276" y="907"/>
                  </a:lnTo>
                  <a:lnTo>
                    <a:pt x="5268" y="958"/>
                  </a:lnTo>
                  <a:lnTo>
                    <a:pt x="5254" y="1010"/>
                  </a:lnTo>
                  <a:cubicBezTo>
                    <a:pt x="5254" y="1010"/>
                    <a:pt x="5254" y="1010"/>
                    <a:pt x="5254" y="1011"/>
                  </a:cubicBezTo>
                  <a:lnTo>
                    <a:pt x="5224" y="1078"/>
                  </a:lnTo>
                  <a:lnTo>
                    <a:pt x="5222" y="1069"/>
                  </a:lnTo>
                  <a:lnTo>
                    <a:pt x="5271" y="1123"/>
                  </a:lnTo>
                  <a:lnTo>
                    <a:pt x="5313" y="1180"/>
                  </a:lnTo>
                  <a:lnTo>
                    <a:pt x="5346" y="1240"/>
                  </a:lnTo>
                  <a:lnTo>
                    <a:pt x="5371" y="1300"/>
                  </a:lnTo>
                  <a:lnTo>
                    <a:pt x="5388" y="1362"/>
                  </a:lnTo>
                  <a:lnTo>
                    <a:pt x="5397" y="1424"/>
                  </a:lnTo>
                  <a:lnTo>
                    <a:pt x="5398" y="1487"/>
                  </a:lnTo>
                  <a:lnTo>
                    <a:pt x="5391" y="1549"/>
                  </a:lnTo>
                  <a:lnTo>
                    <a:pt x="5377" y="1611"/>
                  </a:lnTo>
                  <a:lnTo>
                    <a:pt x="5355" y="1671"/>
                  </a:lnTo>
                  <a:lnTo>
                    <a:pt x="5325" y="1730"/>
                  </a:lnTo>
                  <a:lnTo>
                    <a:pt x="5287" y="1787"/>
                  </a:lnTo>
                  <a:lnTo>
                    <a:pt x="5243" y="1841"/>
                  </a:lnTo>
                  <a:lnTo>
                    <a:pt x="5191" y="1891"/>
                  </a:lnTo>
                  <a:lnTo>
                    <a:pt x="5131" y="1938"/>
                  </a:lnTo>
                  <a:lnTo>
                    <a:pt x="5065" y="1981"/>
                  </a:lnTo>
                  <a:lnTo>
                    <a:pt x="4974" y="2028"/>
                  </a:lnTo>
                  <a:lnTo>
                    <a:pt x="4877" y="2065"/>
                  </a:lnTo>
                  <a:lnTo>
                    <a:pt x="4774" y="2091"/>
                  </a:lnTo>
                  <a:lnTo>
                    <a:pt x="4668" y="2108"/>
                  </a:lnTo>
                  <a:lnTo>
                    <a:pt x="4674" y="2101"/>
                  </a:lnTo>
                  <a:lnTo>
                    <a:pt x="4670" y="2157"/>
                  </a:lnTo>
                  <a:cubicBezTo>
                    <a:pt x="4670" y="2157"/>
                    <a:pt x="4670" y="2158"/>
                    <a:pt x="4670" y="2158"/>
                  </a:cubicBezTo>
                  <a:lnTo>
                    <a:pt x="4658" y="2212"/>
                  </a:lnTo>
                  <a:lnTo>
                    <a:pt x="4640" y="2266"/>
                  </a:lnTo>
                  <a:lnTo>
                    <a:pt x="4615" y="2317"/>
                  </a:lnTo>
                  <a:lnTo>
                    <a:pt x="4583" y="2366"/>
                  </a:lnTo>
                  <a:lnTo>
                    <a:pt x="4547" y="2411"/>
                  </a:lnTo>
                  <a:cubicBezTo>
                    <a:pt x="4546" y="2412"/>
                    <a:pt x="4546" y="2412"/>
                    <a:pt x="4546" y="2412"/>
                  </a:cubicBezTo>
                  <a:lnTo>
                    <a:pt x="4457" y="2492"/>
                  </a:lnTo>
                  <a:cubicBezTo>
                    <a:pt x="4456" y="2493"/>
                    <a:pt x="4456" y="2493"/>
                    <a:pt x="4456" y="2493"/>
                  </a:cubicBezTo>
                  <a:lnTo>
                    <a:pt x="4349" y="2560"/>
                  </a:lnTo>
                  <a:cubicBezTo>
                    <a:pt x="4348" y="2561"/>
                    <a:pt x="4348" y="2561"/>
                    <a:pt x="4347" y="2561"/>
                  </a:cubicBezTo>
                  <a:lnTo>
                    <a:pt x="4224" y="2610"/>
                  </a:lnTo>
                  <a:cubicBezTo>
                    <a:pt x="4224" y="2610"/>
                    <a:pt x="4224" y="2610"/>
                    <a:pt x="4223" y="2610"/>
                  </a:cubicBezTo>
                  <a:lnTo>
                    <a:pt x="4088" y="2642"/>
                  </a:lnTo>
                  <a:cubicBezTo>
                    <a:pt x="4088" y="2642"/>
                    <a:pt x="4087" y="2642"/>
                    <a:pt x="4087" y="2642"/>
                  </a:cubicBezTo>
                  <a:lnTo>
                    <a:pt x="3942" y="2652"/>
                  </a:lnTo>
                  <a:lnTo>
                    <a:pt x="3842" y="2646"/>
                  </a:lnTo>
                  <a:lnTo>
                    <a:pt x="3745" y="2630"/>
                  </a:lnTo>
                  <a:lnTo>
                    <a:pt x="3651" y="2604"/>
                  </a:lnTo>
                  <a:lnTo>
                    <a:pt x="3563" y="2569"/>
                  </a:lnTo>
                  <a:lnTo>
                    <a:pt x="3573" y="2565"/>
                  </a:lnTo>
                  <a:lnTo>
                    <a:pt x="3544" y="2627"/>
                  </a:lnTo>
                  <a:lnTo>
                    <a:pt x="3507" y="2686"/>
                  </a:lnTo>
                  <a:lnTo>
                    <a:pt x="3464" y="2740"/>
                  </a:lnTo>
                  <a:lnTo>
                    <a:pt x="3413" y="2791"/>
                  </a:lnTo>
                  <a:lnTo>
                    <a:pt x="3297" y="2880"/>
                  </a:lnTo>
                  <a:cubicBezTo>
                    <a:pt x="3297" y="2880"/>
                    <a:pt x="3297" y="2880"/>
                    <a:pt x="3296" y="2881"/>
                  </a:cubicBezTo>
                  <a:lnTo>
                    <a:pt x="3162" y="2949"/>
                  </a:lnTo>
                  <a:cubicBezTo>
                    <a:pt x="3162" y="2949"/>
                    <a:pt x="3161" y="2949"/>
                    <a:pt x="3161" y="2949"/>
                  </a:cubicBezTo>
                  <a:lnTo>
                    <a:pt x="3012" y="2996"/>
                  </a:lnTo>
                  <a:lnTo>
                    <a:pt x="2932" y="3012"/>
                  </a:lnTo>
                  <a:lnTo>
                    <a:pt x="2851" y="3021"/>
                  </a:lnTo>
                  <a:lnTo>
                    <a:pt x="2768" y="3025"/>
                  </a:lnTo>
                  <a:lnTo>
                    <a:pt x="2684" y="3022"/>
                  </a:lnTo>
                  <a:lnTo>
                    <a:pt x="2601" y="3013"/>
                  </a:lnTo>
                  <a:lnTo>
                    <a:pt x="2516" y="2997"/>
                  </a:lnTo>
                  <a:lnTo>
                    <a:pt x="2381" y="2956"/>
                  </a:lnTo>
                  <a:cubicBezTo>
                    <a:pt x="2381" y="2956"/>
                    <a:pt x="2380" y="2956"/>
                    <a:pt x="2380" y="2956"/>
                  </a:cubicBezTo>
                  <a:lnTo>
                    <a:pt x="2257" y="2898"/>
                  </a:lnTo>
                  <a:cubicBezTo>
                    <a:pt x="2257" y="2898"/>
                    <a:pt x="2256" y="2897"/>
                    <a:pt x="2256" y="2897"/>
                  </a:cubicBezTo>
                  <a:lnTo>
                    <a:pt x="2149" y="2825"/>
                  </a:lnTo>
                  <a:cubicBezTo>
                    <a:pt x="2149" y="2825"/>
                    <a:pt x="2148" y="2825"/>
                    <a:pt x="2148" y="2824"/>
                  </a:cubicBezTo>
                  <a:lnTo>
                    <a:pt x="2057" y="2737"/>
                  </a:lnTo>
                  <a:lnTo>
                    <a:pt x="2065" y="2739"/>
                  </a:lnTo>
                  <a:lnTo>
                    <a:pt x="1978" y="2774"/>
                  </a:lnTo>
                  <a:lnTo>
                    <a:pt x="1889" y="2802"/>
                  </a:lnTo>
                  <a:lnTo>
                    <a:pt x="1797" y="2823"/>
                  </a:lnTo>
                  <a:lnTo>
                    <a:pt x="1705" y="2837"/>
                  </a:lnTo>
                  <a:lnTo>
                    <a:pt x="1611" y="2843"/>
                  </a:lnTo>
                  <a:lnTo>
                    <a:pt x="1517" y="2843"/>
                  </a:lnTo>
                  <a:lnTo>
                    <a:pt x="1426" y="2836"/>
                  </a:lnTo>
                  <a:lnTo>
                    <a:pt x="1334" y="2822"/>
                  </a:lnTo>
                  <a:lnTo>
                    <a:pt x="1246" y="2802"/>
                  </a:lnTo>
                  <a:lnTo>
                    <a:pt x="1159" y="2775"/>
                  </a:lnTo>
                  <a:lnTo>
                    <a:pt x="1077" y="2743"/>
                  </a:lnTo>
                  <a:lnTo>
                    <a:pt x="998" y="2703"/>
                  </a:lnTo>
                  <a:lnTo>
                    <a:pt x="924" y="2657"/>
                  </a:lnTo>
                  <a:lnTo>
                    <a:pt x="856" y="2606"/>
                  </a:lnTo>
                  <a:lnTo>
                    <a:pt x="794" y="2548"/>
                  </a:lnTo>
                  <a:lnTo>
                    <a:pt x="738" y="2486"/>
                  </a:lnTo>
                  <a:lnTo>
                    <a:pt x="728" y="2472"/>
                  </a:lnTo>
                  <a:lnTo>
                    <a:pt x="735" y="2475"/>
                  </a:lnTo>
                  <a:lnTo>
                    <a:pt x="625" y="2477"/>
                  </a:lnTo>
                  <a:cubicBezTo>
                    <a:pt x="624" y="2477"/>
                    <a:pt x="624" y="2477"/>
                    <a:pt x="623" y="2477"/>
                  </a:cubicBezTo>
                  <a:lnTo>
                    <a:pt x="518" y="2462"/>
                  </a:lnTo>
                  <a:cubicBezTo>
                    <a:pt x="518" y="2462"/>
                    <a:pt x="518" y="2462"/>
                    <a:pt x="517" y="2462"/>
                  </a:cubicBezTo>
                  <a:lnTo>
                    <a:pt x="420" y="2432"/>
                  </a:lnTo>
                  <a:cubicBezTo>
                    <a:pt x="420" y="2432"/>
                    <a:pt x="419" y="2432"/>
                    <a:pt x="419" y="2432"/>
                  </a:cubicBezTo>
                  <a:lnTo>
                    <a:pt x="331" y="2389"/>
                  </a:lnTo>
                  <a:cubicBezTo>
                    <a:pt x="331" y="2388"/>
                    <a:pt x="330" y="2388"/>
                    <a:pt x="330" y="2388"/>
                  </a:cubicBezTo>
                  <a:lnTo>
                    <a:pt x="255" y="2334"/>
                  </a:lnTo>
                  <a:cubicBezTo>
                    <a:pt x="254" y="2334"/>
                    <a:pt x="254" y="2333"/>
                    <a:pt x="254" y="2333"/>
                  </a:cubicBezTo>
                  <a:lnTo>
                    <a:pt x="194" y="2268"/>
                  </a:lnTo>
                  <a:cubicBezTo>
                    <a:pt x="193" y="2267"/>
                    <a:pt x="193" y="2267"/>
                    <a:pt x="193" y="2266"/>
                  </a:cubicBezTo>
                  <a:lnTo>
                    <a:pt x="150" y="2192"/>
                  </a:lnTo>
                  <a:cubicBezTo>
                    <a:pt x="149" y="2192"/>
                    <a:pt x="149" y="2191"/>
                    <a:pt x="149" y="2191"/>
                  </a:cubicBezTo>
                  <a:lnTo>
                    <a:pt x="125" y="2109"/>
                  </a:lnTo>
                  <a:cubicBezTo>
                    <a:pt x="125" y="2108"/>
                    <a:pt x="125" y="2108"/>
                    <a:pt x="124" y="2107"/>
                  </a:cubicBezTo>
                  <a:lnTo>
                    <a:pt x="120" y="2062"/>
                  </a:lnTo>
                  <a:cubicBezTo>
                    <a:pt x="120" y="2062"/>
                    <a:pt x="120" y="2061"/>
                    <a:pt x="120" y="2061"/>
                  </a:cubicBezTo>
                  <a:lnTo>
                    <a:pt x="123" y="2016"/>
                  </a:lnTo>
                  <a:lnTo>
                    <a:pt x="133" y="1971"/>
                  </a:lnTo>
                  <a:lnTo>
                    <a:pt x="148" y="1927"/>
                  </a:lnTo>
                  <a:cubicBezTo>
                    <a:pt x="148" y="1926"/>
                    <a:pt x="148" y="1926"/>
                    <a:pt x="149" y="1925"/>
                  </a:cubicBezTo>
                  <a:lnTo>
                    <a:pt x="197" y="1844"/>
                  </a:lnTo>
                  <a:cubicBezTo>
                    <a:pt x="197" y="1844"/>
                    <a:pt x="197" y="1843"/>
                    <a:pt x="198" y="1843"/>
                  </a:cubicBezTo>
                  <a:lnTo>
                    <a:pt x="269" y="1771"/>
                  </a:lnTo>
                  <a:lnTo>
                    <a:pt x="271" y="1783"/>
                  </a:lnTo>
                  <a:lnTo>
                    <a:pt x="183" y="1734"/>
                  </a:lnTo>
                  <a:cubicBezTo>
                    <a:pt x="182" y="1734"/>
                    <a:pt x="182" y="1734"/>
                    <a:pt x="181" y="1734"/>
                  </a:cubicBezTo>
                  <a:lnTo>
                    <a:pt x="109" y="1674"/>
                  </a:lnTo>
                  <a:cubicBezTo>
                    <a:pt x="109" y="1673"/>
                    <a:pt x="109" y="1673"/>
                    <a:pt x="108" y="1672"/>
                  </a:cubicBezTo>
                  <a:lnTo>
                    <a:pt x="54" y="1603"/>
                  </a:lnTo>
                  <a:cubicBezTo>
                    <a:pt x="54" y="1603"/>
                    <a:pt x="53" y="1602"/>
                    <a:pt x="53" y="1602"/>
                  </a:cubicBezTo>
                  <a:lnTo>
                    <a:pt x="18" y="1528"/>
                  </a:lnTo>
                  <a:cubicBezTo>
                    <a:pt x="18" y="1527"/>
                    <a:pt x="18" y="1527"/>
                    <a:pt x="18" y="1526"/>
                  </a:cubicBezTo>
                  <a:lnTo>
                    <a:pt x="1" y="1447"/>
                  </a:lnTo>
                  <a:cubicBezTo>
                    <a:pt x="0" y="1447"/>
                    <a:pt x="0" y="1446"/>
                    <a:pt x="0" y="1445"/>
                  </a:cubicBezTo>
                  <a:lnTo>
                    <a:pt x="3" y="1365"/>
                  </a:lnTo>
                  <a:cubicBezTo>
                    <a:pt x="3" y="1364"/>
                    <a:pt x="4" y="1364"/>
                    <a:pt x="4" y="1363"/>
                  </a:cubicBezTo>
                  <a:lnTo>
                    <a:pt x="28" y="1284"/>
                  </a:lnTo>
                  <a:cubicBezTo>
                    <a:pt x="28" y="1284"/>
                    <a:pt x="28" y="1283"/>
                    <a:pt x="29" y="1282"/>
                  </a:cubicBezTo>
                  <a:lnTo>
                    <a:pt x="75" y="1206"/>
                  </a:lnTo>
                  <a:cubicBezTo>
                    <a:pt x="75" y="1206"/>
                    <a:pt x="75" y="1206"/>
                    <a:pt x="75" y="1205"/>
                  </a:cubicBezTo>
                  <a:lnTo>
                    <a:pt x="111" y="1164"/>
                  </a:lnTo>
                  <a:lnTo>
                    <a:pt x="153" y="1127"/>
                  </a:lnTo>
                  <a:cubicBezTo>
                    <a:pt x="153" y="1126"/>
                    <a:pt x="154" y="1126"/>
                    <a:pt x="154" y="1126"/>
                  </a:cubicBezTo>
                  <a:lnTo>
                    <a:pt x="251" y="1065"/>
                  </a:lnTo>
                  <a:cubicBezTo>
                    <a:pt x="252" y="1064"/>
                    <a:pt x="252" y="1064"/>
                    <a:pt x="253" y="1064"/>
                  </a:cubicBezTo>
                  <a:lnTo>
                    <a:pt x="366" y="1022"/>
                  </a:lnTo>
                  <a:cubicBezTo>
                    <a:pt x="366" y="1022"/>
                    <a:pt x="367" y="1022"/>
                    <a:pt x="367" y="1022"/>
                  </a:cubicBezTo>
                  <a:lnTo>
                    <a:pt x="491" y="1000"/>
                  </a:lnTo>
                  <a:lnTo>
                    <a:pt x="485" y="1004"/>
                  </a:lnTo>
                  <a:lnTo>
                    <a:pt x="490" y="995"/>
                  </a:lnTo>
                  <a:close/>
                  <a:moveTo>
                    <a:pt x="499" y="1011"/>
                  </a:moveTo>
                  <a:cubicBezTo>
                    <a:pt x="498" y="1013"/>
                    <a:pt x="496" y="1015"/>
                    <a:pt x="494" y="1015"/>
                  </a:cubicBezTo>
                  <a:lnTo>
                    <a:pt x="370" y="1037"/>
                  </a:lnTo>
                  <a:lnTo>
                    <a:pt x="371" y="1037"/>
                  </a:lnTo>
                  <a:lnTo>
                    <a:pt x="258" y="1079"/>
                  </a:lnTo>
                  <a:lnTo>
                    <a:pt x="260" y="1078"/>
                  </a:lnTo>
                  <a:lnTo>
                    <a:pt x="163" y="1139"/>
                  </a:lnTo>
                  <a:lnTo>
                    <a:pt x="164" y="1138"/>
                  </a:lnTo>
                  <a:lnTo>
                    <a:pt x="123" y="1175"/>
                  </a:lnTo>
                  <a:lnTo>
                    <a:pt x="87" y="1216"/>
                  </a:lnTo>
                  <a:lnTo>
                    <a:pt x="88" y="1215"/>
                  </a:lnTo>
                  <a:lnTo>
                    <a:pt x="42" y="1291"/>
                  </a:lnTo>
                  <a:lnTo>
                    <a:pt x="43" y="1289"/>
                  </a:lnTo>
                  <a:lnTo>
                    <a:pt x="19" y="1368"/>
                  </a:lnTo>
                  <a:lnTo>
                    <a:pt x="19" y="1366"/>
                  </a:lnTo>
                  <a:lnTo>
                    <a:pt x="16" y="1446"/>
                  </a:lnTo>
                  <a:lnTo>
                    <a:pt x="16" y="1444"/>
                  </a:lnTo>
                  <a:lnTo>
                    <a:pt x="33" y="1523"/>
                  </a:lnTo>
                  <a:lnTo>
                    <a:pt x="33" y="1521"/>
                  </a:lnTo>
                  <a:lnTo>
                    <a:pt x="68" y="1595"/>
                  </a:lnTo>
                  <a:lnTo>
                    <a:pt x="67" y="1594"/>
                  </a:lnTo>
                  <a:lnTo>
                    <a:pt x="121" y="1663"/>
                  </a:lnTo>
                  <a:lnTo>
                    <a:pt x="120" y="1661"/>
                  </a:lnTo>
                  <a:lnTo>
                    <a:pt x="192" y="1721"/>
                  </a:lnTo>
                  <a:lnTo>
                    <a:pt x="190" y="1720"/>
                  </a:lnTo>
                  <a:lnTo>
                    <a:pt x="278" y="1769"/>
                  </a:lnTo>
                  <a:cubicBezTo>
                    <a:pt x="281" y="1771"/>
                    <a:pt x="282" y="1773"/>
                    <a:pt x="282" y="1775"/>
                  </a:cubicBezTo>
                  <a:cubicBezTo>
                    <a:pt x="283" y="1778"/>
                    <a:pt x="282" y="1780"/>
                    <a:pt x="280" y="1782"/>
                  </a:cubicBezTo>
                  <a:lnTo>
                    <a:pt x="209" y="1854"/>
                  </a:lnTo>
                  <a:lnTo>
                    <a:pt x="210" y="1853"/>
                  </a:lnTo>
                  <a:lnTo>
                    <a:pt x="162" y="1934"/>
                  </a:lnTo>
                  <a:lnTo>
                    <a:pt x="163" y="1932"/>
                  </a:lnTo>
                  <a:lnTo>
                    <a:pt x="148" y="1974"/>
                  </a:lnTo>
                  <a:lnTo>
                    <a:pt x="139" y="2017"/>
                  </a:lnTo>
                  <a:lnTo>
                    <a:pt x="136" y="2062"/>
                  </a:lnTo>
                  <a:lnTo>
                    <a:pt x="136" y="2061"/>
                  </a:lnTo>
                  <a:lnTo>
                    <a:pt x="140" y="2106"/>
                  </a:lnTo>
                  <a:lnTo>
                    <a:pt x="140" y="2104"/>
                  </a:lnTo>
                  <a:lnTo>
                    <a:pt x="164" y="2186"/>
                  </a:lnTo>
                  <a:lnTo>
                    <a:pt x="163" y="2184"/>
                  </a:lnTo>
                  <a:lnTo>
                    <a:pt x="206" y="2258"/>
                  </a:lnTo>
                  <a:lnTo>
                    <a:pt x="205" y="2257"/>
                  </a:lnTo>
                  <a:lnTo>
                    <a:pt x="265" y="2322"/>
                  </a:lnTo>
                  <a:lnTo>
                    <a:pt x="264" y="2321"/>
                  </a:lnTo>
                  <a:lnTo>
                    <a:pt x="339" y="2375"/>
                  </a:lnTo>
                  <a:lnTo>
                    <a:pt x="338" y="2374"/>
                  </a:lnTo>
                  <a:lnTo>
                    <a:pt x="426" y="2417"/>
                  </a:lnTo>
                  <a:lnTo>
                    <a:pt x="425" y="2417"/>
                  </a:lnTo>
                  <a:lnTo>
                    <a:pt x="522" y="2447"/>
                  </a:lnTo>
                  <a:lnTo>
                    <a:pt x="521" y="2447"/>
                  </a:lnTo>
                  <a:lnTo>
                    <a:pt x="626" y="2462"/>
                  </a:lnTo>
                  <a:lnTo>
                    <a:pt x="624" y="2461"/>
                  </a:lnTo>
                  <a:lnTo>
                    <a:pt x="734" y="2459"/>
                  </a:lnTo>
                  <a:cubicBezTo>
                    <a:pt x="737" y="2459"/>
                    <a:pt x="739" y="2461"/>
                    <a:pt x="741" y="2463"/>
                  </a:cubicBezTo>
                  <a:lnTo>
                    <a:pt x="750" y="2475"/>
                  </a:lnTo>
                  <a:lnTo>
                    <a:pt x="805" y="2537"/>
                  </a:lnTo>
                  <a:lnTo>
                    <a:pt x="865" y="2593"/>
                  </a:lnTo>
                  <a:lnTo>
                    <a:pt x="933" y="2644"/>
                  </a:lnTo>
                  <a:lnTo>
                    <a:pt x="1005" y="2688"/>
                  </a:lnTo>
                  <a:lnTo>
                    <a:pt x="1082" y="2728"/>
                  </a:lnTo>
                  <a:lnTo>
                    <a:pt x="1164" y="2760"/>
                  </a:lnTo>
                  <a:lnTo>
                    <a:pt x="1249" y="2787"/>
                  </a:lnTo>
                  <a:lnTo>
                    <a:pt x="1337" y="2807"/>
                  </a:lnTo>
                  <a:lnTo>
                    <a:pt x="1427" y="2820"/>
                  </a:lnTo>
                  <a:lnTo>
                    <a:pt x="1517" y="2827"/>
                  </a:lnTo>
                  <a:lnTo>
                    <a:pt x="1610" y="2827"/>
                  </a:lnTo>
                  <a:lnTo>
                    <a:pt x="1702" y="2822"/>
                  </a:lnTo>
                  <a:lnTo>
                    <a:pt x="1794" y="2808"/>
                  </a:lnTo>
                  <a:lnTo>
                    <a:pt x="1884" y="2787"/>
                  </a:lnTo>
                  <a:lnTo>
                    <a:pt x="1972" y="2759"/>
                  </a:lnTo>
                  <a:lnTo>
                    <a:pt x="2059" y="2724"/>
                  </a:lnTo>
                  <a:cubicBezTo>
                    <a:pt x="2062" y="2723"/>
                    <a:pt x="2066" y="2724"/>
                    <a:pt x="2068" y="2726"/>
                  </a:cubicBezTo>
                  <a:lnTo>
                    <a:pt x="2159" y="2813"/>
                  </a:lnTo>
                  <a:lnTo>
                    <a:pt x="2158" y="2812"/>
                  </a:lnTo>
                  <a:lnTo>
                    <a:pt x="2265" y="2884"/>
                  </a:lnTo>
                  <a:lnTo>
                    <a:pt x="2264" y="2883"/>
                  </a:lnTo>
                  <a:lnTo>
                    <a:pt x="2387" y="2941"/>
                  </a:lnTo>
                  <a:lnTo>
                    <a:pt x="2386" y="2941"/>
                  </a:lnTo>
                  <a:lnTo>
                    <a:pt x="2519" y="2982"/>
                  </a:lnTo>
                  <a:lnTo>
                    <a:pt x="2602" y="2998"/>
                  </a:lnTo>
                  <a:lnTo>
                    <a:pt x="2685" y="3006"/>
                  </a:lnTo>
                  <a:lnTo>
                    <a:pt x="2767" y="3009"/>
                  </a:lnTo>
                  <a:lnTo>
                    <a:pt x="2850" y="3006"/>
                  </a:lnTo>
                  <a:lnTo>
                    <a:pt x="2929" y="2997"/>
                  </a:lnTo>
                  <a:lnTo>
                    <a:pt x="3007" y="2981"/>
                  </a:lnTo>
                  <a:lnTo>
                    <a:pt x="3156" y="2934"/>
                  </a:lnTo>
                  <a:lnTo>
                    <a:pt x="3155" y="2934"/>
                  </a:lnTo>
                  <a:lnTo>
                    <a:pt x="3289" y="2866"/>
                  </a:lnTo>
                  <a:lnTo>
                    <a:pt x="3288" y="2867"/>
                  </a:lnTo>
                  <a:lnTo>
                    <a:pt x="3402" y="2780"/>
                  </a:lnTo>
                  <a:lnTo>
                    <a:pt x="3451" y="2730"/>
                  </a:lnTo>
                  <a:lnTo>
                    <a:pt x="3494" y="2677"/>
                  </a:lnTo>
                  <a:lnTo>
                    <a:pt x="3529" y="2620"/>
                  </a:lnTo>
                  <a:lnTo>
                    <a:pt x="3558" y="2558"/>
                  </a:lnTo>
                  <a:cubicBezTo>
                    <a:pt x="3560" y="2554"/>
                    <a:pt x="3564" y="2552"/>
                    <a:pt x="3568" y="2554"/>
                  </a:cubicBezTo>
                  <a:lnTo>
                    <a:pt x="3656" y="2589"/>
                  </a:lnTo>
                  <a:lnTo>
                    <a:pt x="3748" y="2615"/>
                  </a:lnTo>
                  <a:lnTo>
                    <a:pt x="3843" y="2630"/>
                  </a:lnTo>
                  <a:lnTo>
                    <a:pt x="3941" y="2636"/>
                  </a:lnTo>
                  <a:lnTo>
                    <a:pt x="4086" y="2626"/>
                  </a:lnTo>
                  <a:lnTo>
                    <a:pt x="4085" y="2627"/>
                  </a:lnTo>
                  <a:lnTo>
                    <a:pt x="4220" y="2595"/>
                  </a:lnTo>
                  <a:lnTo>
                    <a:pt x="4218" y="2595"/>
                  </a:lnTo>
                  <a:lnTo>
                    <a:pt x="4342" y="2546"/>
                  </a:lnTo>
                  <a:lnTo>
                    <a:pt x="4340" y="2547"/>
                  </a:lnTo>
                  <a:lnTo>
                    <a:pt x="4447" y="2480"/>
                  </a:lnTo>
                  <a:lnTo>
                    <a:pt x="4446" y="2481"/>
                  </a:lnTo>
                  <a:lnTo>
                    <a:pt x="4535" y="2401"/>
                  </a:lnTo>
                  <a:lnTo>
                    <a:pt x="4534" y="2401"/>
                  </a:lnTo>
                  <a:lnTo>
                    <a:pt x="4570" y="2357"/>
                  </a:lnTo>
                  <a:lnTo>
                    <a:pt x="4600" y="2310"/>
                  </a:lnTo>
                  <a:lnTo>
                    <a:pt x="4625" y="2261"/>
                  </a:lnTo>
                  <a:lnTo>
                    <a:pt x="4643" y="2209"/>
                  </a:lnTo>
                  <a:lnTo>
                    <a:pt x="4655" y="2155"/>
                  </a:lnTo>
                  <a:lnTo>
                    <a:pt x="4654" y="2156"/>
                  </a:lnTo>
                  <a:lnTo>
                    <a:pt x="4658" y="2100"/>
                  </a:lnTo>
                  <a:cubicBezTo>
                    <a:pt x="4659" y="2096"/>
                    <a:pt x="4662" y="2093"/>
                    <a:pt x="4665" y="2093"/>
                  </a:cubicBezTo>
                  <a:lnTo>
                    <a:pt x="4770" y="2076"/>
                  </a:lnTo>
                  <a:lnTo>
                    <a:pt x="4872" y="2050"/>
                  </a:lnTo>
                  <a:lnTo>
                    <a:pt x="4967" y="2013"/>
                  </a:lnTo>
                  <a:lnTo>
                    <a:pt x="5056" y="1968"/>
                  </a:lnTo>
                  <a:lnTo>
                    <a:pt x="5122" y="1925"/>
                  </a:lnTo>
                  <a:lnTo>
                    <a:pt x="5180" y="1880"/>
                  </a:lnTo>
                  <a:lnTo>
                    <a:pt x="5230" y="1830"/>
                  </a:lnTo>
                  <a:lnTo>
                    <a:pt x="5274" y="1778"/>
                  </a:lnTo>
                  <a:lnTo>
                    <a:pt x="5310" y="1723"/>
                  </a:lnTo>
                  <a:lnTo>
                    <a:pt x="5340" y="1666"/>
                  </a:lnTo>
                  <a:lnTo>
                    <a:pt x="5362" y="1608"/>
                  </a:lnTo>
                  <a:lnTo>
                    <a:pt x="5376" y="1548"/>
                  </a:lnTo>
                  <a:lnTo>
                    <a:pt x="5382" y="1488"/>
                  </a:lnTo>
                  <a:lnTo>
                    <a:pt x="5382" y="1427"/>
                  </a:lnTo>
                  <a:lnTo>
                    <a:pt x="5373" y="1367"/>
                  </a:lnTo>
                  <a:lnTo>
                    <a:pt x="5356" y="1307"/>
                  </a:lnTo>
                  <a:lnTo>
                    <a:pt x="5331" y="1247"/>
                  </a:lnTo>
                  <a:lnTo>
                    <a:pt x="5300" y="1189"/>
                  </a:lnTo>
                  <a:lnTo>
                    <a:pt x="5260" y="1134"/>
                  </a:lnTo>
                  <a:lnTo>
                    <a:pt x="5211" y="1080"/>
                  </a:lnTo>
                  <a:cubicBezTo>
                    <a:pt x="5208" y="1077"/>
                    <a:pt x="5208" y="1074"/>
                    <a:pt x="5209" y="1071"/>
                  </a:cubicBezTo>
                  <a:lnTo>
                    <a:pt x="5239" y="1004"/>
                  </a:lnTo>
                  <a:lnTo>
                    <a:pt x="5239" y="1005"/>
                  </a:lnTo>
                  <a:lnTo>
                    <a:pt x="5253" y="955"/>
                  </a:lnTo>
                  <a:lnTo>
                    <a:pt x="5260" y="906"/>
                  </a:lnTo>
                  <a:lnTo>
                    <a:pt x="5261" y="856"/>
                  </a:lnTo>
                  <a:lnTo>
                    <a:pt x="5262" y="857"/>
                  </a:lnTo>
                  <a:lnTo>
                    <a:pt x="5256" y="809"/>
                  </a:lnTo>
                  <a:lnTo>
                    <a:pt x="5245" y="760"/>
                  </a:lnTo>
                  <a:lnTo>
                    <a:pt x="5245" y="761"/>
                  </a:lnTo>
                  <a:lnTo>
                    <a:pt x="5227" y="715"/>
                  </a:lnTo>
                  <a:lnTo>
                    <a:pt x="5228" y="717"/>
                  </a:lnTo>
                  <a:lnTo>
                    <a:pt x="5176" y="628"/>
                  </a:lnTo>
                  <a:lnTo>
                    <a:pt x="5177" y="629"/>
                  </a:lnTo>
                  <a:lnTo>
                    <a:pt x="5103" y="550"/>
                  </a:lnTo>
                  <a:lnTo>
                    <a:pt x="5104" y="551"/>
                  </a:lnTo>
                  <a:lnTo>
                    <a:pt x="5012" y="483"/>
                  </a:lnTo>
                  <a:lnTo>
                    <a:pt x="5013" y="484"/>
                  </a:lnTo>
                  <a:lnTo>
                    <a:pt x="4903" y="431"/>
                  </a:lnTo>
                  <a:lnTo>
                    <a:pt x="4904" y="431"/>
                  </a:lnTo>
                  <a:lnTo>
                    <a:pt x="4778" y="394"/>
                  </a:lnTo>
                  <a:cubicBezTo>
                    <a:pt x="4776" y="393"/>
                    <a:pt x="4774" y="392"/>
                    <a:pt x="4773" y="389"/>
                  </a:cubicBezTo>
                  <a:lnTo>
                    <a:pt x="4746" y="312"/>
                  </a:lnTo>
                  <a:lnTo>
                    <a:pt x="4747" y="314"/>
                  </a:lnTo>
                  <a:lnTo>
                    <a:pt x="4703" y="243"/>
                  </a:lnTo>
                  <a:lnTo>
                    <a:pt x="4704" y="244"/>
                  </a:lnTo>
                  <a:lnTo>
                    <a:pt x="4645" y="179"/>
                  </a:lnTo>
                  <a:lnTo>
                    <a:pt x="4646" y="180"/>
                  </a:lnTo>
                  <a:lnTo>
                    <a:pt x="4572" y="124"/>
                  </a:lnTo>
                  <a:lnTo>
                    <a:pt x="4573" y="125"/>
                  </a:lnTo>
                  <a:lnTo>
                    <a:pt x="4472" y="72"/>
                  </a:lnTo>
                  <a:lnTo>
                    <a:pt x="4473" y="72"/>
                  </a:lnTo>
                  <a:lnTo>
                    <a:pt x="4364" y="37"/>
                  </a:lnTo>
                  <a:lnTo>
                    <a:pt x="4365" y="37"/>
                  </a:lnTo>
                  <a:lnTo>
                    <a:pt x="4250" y="19"/>
                  </a:lnTo>
                  <a:lnTo>
                    <a:pt x="4251" y="19"/>
                  </a:lnTo>
                  <a:lnTo>
                    <a:pt x="4137" y="18"/>
                  </a:lnTo>
                  <a:lnTo>
                    <a:pt x="4023" y="33"/>
                  </a:lnTo>
                  <a:lnTo>
                    <a:pt x="4024" y="33"/>
                  </a:lnTo>
                  <a:lnTo>
                    <a:pt x="3915" y="65"/>
                  </a:lnTo>
                  <a:lnTo>
                    <a:pt x="3916" y="65"/>
                  </a:lnTo>
                  <a:lnTo>
                    <a:pt x="3816" y="114"/>
                  </a:lnTo>
                  <a:lnTo>
                    <a:pt x="3817" y="113"/>
                  </a:lnTo>
                  <a:lnTo>
                    <a:pt x="3729" y="177"/>
                  </a:lnTo>
                  <a:cubicBezTo>
                    <a:pt x="3726" y="179"/>
                    <a:pt x="3722" y="179"/>
                    <a:pt x="3719" y="177"/>
                  </a:cubicBezTo>
                  <a:lnTo>
                    <a:pt x="3634" y="109"/>
                  </a:lnTo>
                  <a:lnTo>
                    <a:pt x="3636" y="110"/>
                  </a:lnTo>
                  <a:lnTo>
                    <a:pt x="3532" y="59"/>
                  </a:lnTo>
                  <a:lnTo>
                    <a:pt x="3533" y="59"/>
                  </a:lnTo>
                  <a:lnTo>
                    <a:pt x="3430" y="29"/>
                  </a:lnTo>
                  <a:lnTo>
                    <a:pt x="3431" y="29"/>
                  </a:lnTo>
                  <a:lnTo>
                    <a:pt x="3325" y="16"/>
                  </a:lnTo>
                  <a:lnTo>
                    <a:pt x="3327" y="16"/>
                  </a:lnTo>
                  <a:lnTo>
                    <a:pt x="3222" y="19"/>
                  </a:lnTo>
                  <a:lnTo>
                    <a:pt x="3223" y="19"/>
                  </a:lnTo>
                  <a:lnTo>
                    <a:pt x="3122" y="37"/>
                  </a:lnTo>
                  <a:lnTo>
                    <a:pt x="3123" y="37"/>
                  </a:lnTo>
                  <a:lnTo>
                    <a:pt x="3028" y="69"/>
                  </a:lnTo>
                  <a:lnTo>
                    <a:pt x="3029" y="69"/>
                  </a:lnTo>
                  <a:lnTo>
                    <a:pt x="2943" y="115"/>
                  </a:lnTo>
                  <a:lnTo>
                    <a:pt x="2944" y="114"/>
                  </a:lnTo>
                  <a:lnTo>
                    <a:pt x="2870" y="172"/>
                  </a:lnTo>
                  <a:lnTo>
                    <a:pt x="2872" y="171"/>
                  </a:lnTo>
                  <a:lnTo>
                    <a:pt x="2813" y="242"/>
                  </a:lnTo>
                  <a:cubicBezTo>
                    <a:pt x="2810" y="245"/>
                    <a:pt x="2806" y="245"/>
                    <a:pt x="2802" y="243"/>
                  </a:cubicBezTo>
                  <a:lnTo>
                    <a:pt x="2730" y="197"/>
                  </a:lnTo>
                  <a:lnTo>
                    <a:pt x="2649" y="158"/>
                  </a:lnTo>
                  <a:lnTo>
                    <a:pt x="2650" y="158"/>
                  </a:lnTo>
                  <a:lnTo>
                    <a:pt x="2525" y="119"/>
                  </a:lnTo>
                  <a:lnTo>
                    <a:pt x="2526" y="119"/>
                  </a:lnTo>
                  <a:lnTo>
                    <a:pt x="2398" y="101"/>
                  </a:lnTo>
                  <a:lnTo>
                    <a:pt x="2400" y="101"/>
                  </a:lnTo>
                  <a:lnTo>
                    <a:pt x="2272" y="102"/>
                  </a:lnTo>
                  <a:lnTo>
                    <a:pt x="2273" y="102"/>
                  </a:lnTo>
                  <a:lnTo>
                    <a:pt x="2148" y="121"/>
                  </a:lnTo>
                  <a:lnTo>
                    <a:pt x="2149" y="121"/>
                  </a:lnTo>
                  <a:lnTo>
                    <a:pt x="2031" y="158"/>
                  </a:lnTo>
                  <a:lnTo>
                    <a:pt x="2032" y="158"/>
                  </a:lnTo>
                  <a:lnTo>
                    <a:pt x="1925" y="213"/>
                  </a:lnTo>
                  <a:lnTo>
                    <a:pt x="1926" y="212"/>
                  </a:lnTo>
                  <a:lnTo>
                    <a:pt x="1834" y="282"/>
                  </a:lnTo>
                  <a:lnTo>
                    <a:pt x="1835" y="281"/>
                  </a:lnTo>
                  <a:lnTo>
                    <a:pt x="1760" y="366"/>
                  </a:lnTo>
                  <a:cubicBezTo>
                    <a:pt x="1758" y="368"/>
                    <a:pt x="1755" y="369"/>
                    <a:pt x="1752" y="368"/>
                  </a:cubicBezTo>
                  <a:lnTo>
                    <a:pt x="1627" y="322"/>
                  </a:lnTo>
                  <a:lnTo>
                    <a:pt x="1494" y="292"/>
                  </a:lnTo>
                  <a:lnTo>
                    <a:pt x="1357" y="280"/>
                  </a:lnTo>
                  <a:lnTo>
                    <a:pt x="1218" y="286"/>
                  </a:lnTo>
                  <a:lnTo>
                    <a:pt x="1133" y="298"/>
                  </a:lnTo>
                  <a:lnTo>
                    <a:pt x="1053" y="316"/>
                  </a:lnTo>
                  <a:lnTo>
                    <a:pt x="904" y="369"/>
                  </a:lnTo>
                  <a:lnTo>
                    <a:pt x="905" y="368"/>
                  </a:lnTo>
                  <a:lnTo>
                    <a:pt x="775" y="441"/>
                  </a:lnTo>
                  <a:lnTo>
                    <a:pt x="718" y="483"/>
                  </a:lnTo>
                  <a:lnTo>
                    <a:pt x="666" y="530"/>
                  </a:lnTo>
                  <a:lnTo>
                    <a:pt x="622" y="580"/>
                  </a:lnTo>
                  <a:lnTo>
                    <a:pt x="583" y="634"/>
                  </a:lnTo>
                  <a:lnTo>
                    <a:pt x="551" y="689"/>
                  </a:lnTo>
                  <a:lnTo>
                    <a:pt x="526" y="747"/>
                  </a:lnTo>
                  <a:lnTo>
                    <a:pt x="509" y="808"/>
                  </a:lnTo>
                  <a:lnTo>
                    <a:pt x="499" y="871"/>
                  </a:lnTo>
                  <a:lnTo>
                    <a:pt x="499" y="870"/>
                  </a:lnTo>
                  <a:lnTo>
                    <a:pt x="498" y="933"/>
                  </a:lnTo>
                  <a:lnTo>
                    <a:pt x="505" y="998"/>
                  </a:lnTo>
                  <a:cubicBezTo>
                    <a:pt x="506" y="999"/>
                    <a:pt x="505" y="1001"/>
                    <a:pt x="504" y="1002"/>
                  </a:cubicBezTo>
                  <a:lnTo>
                    <a:pt x="499" y="1011"/>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6" name="Freeform 42"/>
            <p:cNvSpPr>
              <a:spLocks noEditPoints="1"/>
            </p:cNvSpPr>
            <p:nvPr/>
          </p:nvSpPr>
          <p:spPr bwMode="auto">
            <a:xfrm>
              <a:off x="1761" y="2474"/>
              <a:ext cx="54" cy="59"/>
            </a:xfrm>
            <a:custGeom>
              <a:avLst/>
              <a:gdLst>
                <a:gd name="T0" fmla="*/ 183 w 184"/>
                <a:gd name="T1" fmla="*/ 93 h 184"/>
                <a:gd name="T2" fmla="*/ 176 w 184"/>
                <a:gd name="T3" fmla="*/ 129 h 184"/>
                <a:gd name="T4" fmla="*/ 156 w 184"/>
                <a:gd name="T5" fmla="*/ 157 h 184"/>
                <a:gd name="T6" fmla="*/ 126 w 184"/>
                <a:gd name="T7" fmla="*/ 176 h 184"/>
                <a:gd name="T8" fmla="*/ 91 w 184"/>
                <a:gd name="T9" fmla="*/ 183 h 184"/>
                <a:gd name="T10" fmla="*/ 55 w 184"/>
                <a:gd name="T11" fmla="*/ 175 h 184"/>
                <a:gd name="T12" fmla="*/ 27 w 184"/>
                <a:gd name="T13" fmla="*/ 155 h 184"/>
                <a:gd name="T14" fmla="*/ 8 w 184"/>
                <a:gd name="T15" fmla="*/ 126 h 184"/>
                <a:gd name="T16" fmla="*/ 1 w 184"/>
                <a:gd name="T17" fmla="*/ 90 h 184"/>
                <a:gd name="T18" fmla="*/ 9 w 184"/>
                <a:gd name="T19" fmla="*/ 55 h 184"/>
                <a:gd name="T20" fmla="*/ 29 w 184"/>
                <a:gd name="T21" fmla="*/ 26 h 184"/>
                <a:gd name="T22" fmla="*/ 58 w 184"/>
                <a:gd name="T23" fmla="*/ 8 h 184"/>
                <a:gd name="T24" fmla="*/ 94 w 184"/>
                <a:gd name="T25" fmla="*/ 1 h 184"/>
                <a:gd name="T26" fmla="*/ 129 w 184"/>
                <a:gd name="T27" fmla="*/ 9 h 184"/>
                <a:gd name="T28" fmla="*/ 158 w 184"/>
                <a:gd name="T29" fmla="*/ 28 h 184"/>
                <a:gd name="T30" fmla="*/ 177 w 184"/>
                <a:gd name="T31" fmla="*/ 58 h 184"/>
                <a:gd name="T32" fmla="*/ 162 w 184"/>
                <a:gd name="T33" fmla="*/ 61 h 184"/>
                <a:gd name="T34" fmla="*/ 145 w 184"/>
                <a:gd name="T35" fmla="*/ 37 h 184"/>
                <a:gd name="T36" fmla="*/ 120 w 184"/>
                <a:gd name="T37" fmla="*/ 22 h 184"/>
                <a:gd name="T38" fmla="*/ 91 w 184"/>
                <a:gd name="T39" fmla="*/ 16 h 184"/>
                <a:gd name="T40" fmla="*/ 61 w 184"/>
                <a:gd name="T41" fmla="*/ 23 h 184"/>
                <a:gd name="T42" fmla="*/ 38 w 184"/>
                <a:gd name="T43" fmla="*/ 39 h 184"/>
                <a:gd name="T44" fmla="*/ 22 w 184"/>
                <a:gd name="T45" fmla="*/ 64 h 184"/>
                <a:gd name="T46" fmla="*/ 16 w 184"/>
                <a:gd name="T47" fmla="*/ 93 h 184"/>
                <a:gd name="T48" fmla="*/ 23 w 184"/>
                <a:gd name="T49" fmla="*/ 123 h 184"/>
                <a:gd name="T50" fmla="*/ 40 w 184"/>
                <a:gd name="T51" fmla="*/ 146 h 184"/>
                <a:gd name="T52" fmla="*/ 64 w 184"/>
                <a:gd name="T53" fmla="*/ 162 h 184"/>
                <a:gd name="T54" fmla="*/ 94 w 184"/>
                <a:gd name="T55" fmla="*/ 168 h 184"/>
                <a:gd name="T56" fmla="*/ 123 w 184"/>
                <a:gd name="T57" fmla="*/ 161 h 184"/>
                <a:gd name="T58" fmla="*/ 147 w 184"/>
                <a:gd name="T59" fmla="*/ 144 h 184"/>
                <a:gd name="T60" fmla="*/ 163 w 184"/>
                <a:gd name="T61" fmla="*/ 120 h 184"/>
                <a:gd name="T62" fmla="*/ 168 w 184"/>
                <a:gd name="T63" fmla="*/ 90 h 184"/>
                <a:gd name="T64" fmla="*/ 162 w 184"/>
                <a:gd name="T65" fmla="*/ 6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4">
                  <a:moveTo>
                    <a:pt x="183" y="90"/>
                  </a:moveTo>
                  <a:cubicBezTo>
                    <a:pt x="184" y="91"/>
                    <a:pt x="184" y="92"/>
                    <a:pt x="183" y="93"/>
                  </a:cubicBezTo>
                  <a:lnTo>
                    <a:pt x="177" y="126"/>
                  </a:lnTo>
                  <a:cubicBezTo>
                    <a:pt x="177" y="127"/>
                    <a:pt x="177" y="128"/>
                    <a:pt x="176" y="129"/>
                  </a:cubicBezTo>
                  <a:lnTo>
                    <a:pt x="158" y="155"/>
                  </a:lnTo>
                  <a:cubicBezTo>
                    <a:pt x="157" y="156"/>
                    <a:pt x="157" y="157"/>
                    <a:pt x="156" y="157"/>
                  </a:cubicBezTo>
                  <a:lnTo>
                    <a:pt x="129" y="175"/>
                  </a:lnTo>
                  <a:cubicBezTo>
                    <a:pt x="128" y="176"/>
                    <a:pt x="127" y="176"/>
                    <a:pt x="126" y="176"/>
                  </a:cubicBezTo>
                  <a:lnTo>
                    <a:pt x="94" y="183"/>
                  </a:lnTo>
                  <a:cubicBezTo>
                    <a:pt x="93" y="184"/>
                    <a:pt x="92" y="184"/>
                    <a:pt x="91" y="183"/>
                  </a:cubicBezTo>
                  <a:lnTo>
                    <a:pt x="58" y="176"/>
                  </a:lnTo>
                  <a:cubicBezTo>
                    <a:pt x="57" y="176"/>
                    <a:pt x="56" y="176"/>
                    <a:pt x="55" y="175"/>
                  </a:cubicBezTo>
                  <a:lnTo>
                    <a:pt x="29" y="157"/>
                  </a:lnTo>
                  <a:cubicBezTo>
                    <a:pt x="28" y="157"/>
                    <a:pt x="27" y="156"/>
                    <a:pt x="27" y="155"/>
                  </a:cubicBezTo>
                  <a:lnTo>
                    <a:pt x="9" y="129"/>
                  </a:lnTo>
                  <a:cubicBezTo>
                    <a:pt x="8" y="128"/>
                    <a:pt x="8" y="127"/>
                    <a:pt x="8" y="126"/>
                  </a:cubicBezTo>
                  <a:lnTo>
                    <a:pt x="1" y="93"/>
                  </a:lnTo>
                  <a:cubicBezTo>
                    <a:pt x="0" y="92"/>
                    <a:pt x="0" y="91"/>
                    <a:pt x="1" y="90"/>
                  </a:cubicBezTo>
                  <a:lnTo>
                    <a:pt x="8" y="58"/>
                  </a:lnTo>
                  <a:cubicBezTo>
                    <a:pt x="8" y="57"/>
                    <a:pt x="8" y="56"/>
                    <a:pt x="9" y="55"/>
                  </a:cubicBezTo>
                  <a:lnTo>
                    <a:pt x="27" y="28"/>
                  </a:lnTo>
                  <a:cubicBezTo>
                    <a:pt x="27" y="27"/>
                    <a:pt x="28" y="26"/>
                    <a:pt x="29" y="26"/>
                  </a:cubicBezTo>
                  <a:lnTo>
                    <a:pt x="55" y="9"/>
                  </a:lnTo>
                  <a:cubicBezTo>
                    <a:pt x="56" y="8"/>
                    <a:pt x="57" y="8"/>
                    <a:pt x="58" y="8"/>
                  </a:cubicBezTo>
                  <a:lnTo>
                    <a:pt x="91" y="1"/>
                  </a:lnTo>
                  <a:cubicBezTo>
                    <a:pt x="92" y="0"/>
                    <a:pt x="93" y="0"/>
                    <a:pt x="94" y="1"/>
                  </a:cubicBezTo>
                  <a:lnTo>
                    <a:pt x="126" y="8"/>
                  </a:lnTo>
                  <a:cubicBezTo>
                    <a:pt x="127" y="8"/>
                    <a:pt x="128" y="8"/>
                    <a:pt x="129" y="9"/>
                  </a:cubicBezTo>
                  <a:lnTo>
                    <a:pt x="156" y="26"/>
                  </a:lnTo>
                  <a:cubicBezTo>
                    <a:pt x="157" y="26"/>
                    <a:pt x="158" y="27"/>
                    <a:pt x="158" y="28"/>
                  </a:cubicBezTo>
                  <a:lnTo>
                    <a:pt x="176" y="55"/>
                  </a:lnTo>
                  <a:cubicBezTo>
                    <a:pt x="177" y="56"/>
                    <a:pt x="177" y="57"/>
                    <a:pt x="177" y="58"/>
                  </a:cubicBezTo>
                  <a:lnTo>
                    <a:pt x="183" y="90"/>
                  </a:lnTo>
                  <a:close/>
                  <a:moveTo>
                    <a:pt x="162" y="61"/>
                  </a:moveTo>
                  <a:lnTo>
                    <a:pt x="163" y="64"/>
                  </a:lnTo>
                  <a:lnTo>
                    <a:pt x="145" y="37"/>
                  </a:lnTo>
                  <a:lnTo>
                    <a:pt x="147" y="39"/>
                  </a:lnTo>
                  <a:lnTo>
                    <a:pt x="120" y="22"/>
                  </a:lnTo>
                  <a:lnTo>
                    <a:pt x="123" y="23"/>
                  </a:lnTo>
                  <a:lnTo>
                    <a:pt x="91" y="16"/>
                  </a:lnTo>
                  <a:lnTo>
                    <a:pt x="94" y="16"/>
                  </a:lnTo>
                  <a:lnTo>
                    <a:pt x="61" y="23"/>
                  </a:lnTo>
                  <a:lnTo>
                    <a:pt x="64" y="22"/>
                  </a:lnTo>
                  <a:lnTo>
                    <a:pt x="38" y="39"/>
                  </a:lnTo>
                  <a:lnTo>
                    <a:pt x="40" y="37"/>
                  </a:lnTo>
                  <a:lnTo>
                    <a:pt x="22" y="64"/>
                  </a:lnTo>
                  <a:lnTo>
                    <a:pt x="23" y="61"/>
                  </a:lnTo>
                  <a:lnTo>
                    <a:pt x="16" y="93"/>
                  </a:lnTo>
                  <a:lnTo>
                    <a:pt x="16" y="90"/>
                  </a:lnTo>
                  <a:lnTo>
                    <a:pt x="23" y="123"/>
                  </a:lnTo>
                  <a:lnTo>
                    <a:pt x="22" y="120"/>
                  </a:lnTo>
                  <a:lnTo>
                    <a:pt x="40" y="146"/>
                  </a:lnTo>
                  <a:lnTo>
                    <a:pt x="38" y="144"/>
                  </a:lnTo>
                  <a:lnTo>
                    <a:pt x="64" y="162"/>
                  </a:lnTo>
                  <a:lnTo>
                    <a:pt x="61" y="161"/>
                  </a:lnTo>
                  <a:lnTo>
                    <a:pt x="94" y="168"/>
                  </a:lnTo>
                  <a:lnTo>
                    <a:pt x="91" y="168"/>
                  </a:lnTo>
                  <a:lnTo>
                    <a:pt x="123" y="161"/>
                  </a:lnTo>
                  <a:lnTo>
                    <a:pt x="120" y="162"/>
                  </a:lnTo>
                  <a:lnTo>
                    <a:pt x="147" y="144"/>
                  </a:lnTo>
                  <a:lnTo>
                    <a:pt x="145" y="146"/>
                  </a:lnTo>
                  <a:lnTo>
                    <a:pt x="163" y="120"/>
                  </a:lnTo>
                  <a:lnTo>
                    <a:pt x="162" y="123"/>
                  </a:lnTo>
                  <a:lnTo>
                    <a:pt x="168" y="90"/>
                  </a:lnTo>
                  <a:lnTo>
                    <a:pt x="168" y="93"/>
                  </a:lnTo>
                  <a:lnTo>
                    <a:pt x="162" y="61"/>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7" name="Freeform 43"/>
            <p:cNvSpPr>
              <a:spLocks noEditPoints="1"/>
            </p:cNvSpPr>
            <p:nvPr/>
          </p:nvSpPr>
          <p:spPr bwMode="auto">
            <a:xfrm>
              <a:off x="1834" y="2381"/>
              <a:ext cx="102" cy="112"/>
            </a:xfrm>
            <a:custGeom>
              <a:avLst/>
              <a:gdLst>
                <a:gd name="T0" fmla="*/ 351 w 351"/>
                <a:gd name="T1" fmla="*/ 176 h 350"/>
                <a:gd name="T2" fmla="*/ 348 w 351"/>
                <a:gd name="T3" fmla="*/ 212 h 350"/>
                <a:gd name="T4" fmla="*/ 337 w 351"/>
                <a:gd name="T5" fmla="*/ 245 h 350"/>
                <a:gd name="T6" fmla="*/ 299 w 351"/>
                <a:gd name="T7" fmla="*/ 300 h 350"/>
                <a:gd name="T8" fmla="*/ 243 w 351"/>
                <a:gd name="T9" fmla="*/ 337 h 350"/>
                <a:gd name="T10" fmla="*/ 210 w 351"/>
                <a:gd name="T11" fmla="*/ 347 h 350"/>
                <a:gd name="T12" fmla="*/ 175 w 351"/>
                <a:gd name="T13" fmla="*/ 350 h 350"/>
                <a:gd name="T14" fmla="*/ 139 w 351"/>
                <a:gd name="T15" fmla="*/ 347 h 350"/>
                <a:gd name="T16" fmla="*/ 106 w 351"/>
                <a:gd name="T17" fmla="*/ 336 h 350"/>
                <a:gd name="T18" fmla="*/ 51 w 351"/>
                <a:gd name="T19" fmla="*/ 298 h 350"/>
                <a:gd name="T20" fmla="*/ 14 w 351"/>
                <a:gd name="T21" fmla="*/ 243 h 350"/>
                <a:gd name="T22" fmla="*/ 3 w 351"/>
                <a:gd name="T23" fmla="*/ 210 h 350"/>
                <a:gd name="T24" fmla="*/ 0 w 351"/>
                <a:gd name="T25" fmla="*/ 175 h 350"/>
                <a:gd name="T26" fmla="*/ 4 w 351"/>
                <a:gd name="T27" fmla="*/ 139 h 350"/>
                <a:gd name="T28" fmla="*/ 15 w 351"/>
                <a:gd name="T29" fmla="*/ 106 h 350"/>
                <a:gd name="T30" fmla="*/ 53 w 351"/>
                <a:gd name="T31" fmla="*/ 51 h 350"/>
                <a:gd name="T32" fmla="*/ 108 w 351"/>
                <a:gd name="T33" fmla="*/ 14 h 350"/>
                <a:gd name="T34" fmla="*/ 141 w 351"/>
                <a:gd name="T35" fmla="*/ 3 h 350"/>
                <a:gd name="T36" fmla="*/ 176 w 351"/>
                <a:gd name="T37" fmla="*/ 0 h 350"/>
                <a:gd name="T38" fmla="*/ 212 w 351"/>
                <a:gd name="T39" fmla="*/ 4 h 350"/>
                <a:gd name="T40" fmla="*/ 245 w 351"/>
                <a:gd name="T41" fmla="*/ 15 h 350"/>
                <a:gd name="T42" fmla="*/ 301 w 351"/>
                <a:gd name="T43" fmla="*/ 53 h 350"/>
                <a:gd name="T44" fmla="*/ 338 w 351"/>
                <a:gd name="T45" fmla="*/ 108 h 350"/>
                <a:gd name="T46" fmla="*/ 348 w 351"/>
                <a:gd name="T47" fmla="*/ 141 h 350"/>
                <a:gd name="T48" fmla="*/ 332 w 351"/>
                <a:gd name="T49" fmla="*/ 142 h 350"/>
                <a:gd name="T50" fmla="*/ 323 w 351"/>
                <a:gd name="T51" fmla="*/ 113 h 350"/>
                <a:gd name="T52" fmla="*/ 288 w 351"/>
                <a:gd name="T53" fmla="*/ 62 h 350"/>
                <a:gd name="T54" fmla="*/ 236 w 351"/>
                <a:gd name="T55" fmla="*/ 28 h 350"/>
                <a:gd name="T56" fmla="*/ 207 w 351"/>
                <a:gd name="T57" fmla="*/ 19 h 350"/>
                <a:gd name="T58" fmla="*/ 175 w 351"/>
                <a:gd name="T59" fmla="*/ 16 h 350"/>
                <a:gd name="T60" fmla="*/ 142 w 351"/>
                <a:gd name="T61" fmla="*/ 19 h 350"/>
                <a:gd name="T62" fmla="*/ 113 w 351"/>
                <a:gd name="T63" fmla="*/ 29 h 350"/>
                <a:gd name="T64" fmla="*/ 62 w 351"/>
                <a:gd name="T65" fmla="*/ 64 h 350"/>
                <a:gd name="T66" fmla="*/ 28 w 351"/>
                <a:gd name="T67" fmla="*/ 115 h 350"/>
                <a:gd name="T68" fmla="*/ 19 w 351"/>
                <a:gd name="T69" fmla="*/ 144 h 350"/>
                <a:gd name="T70" fmla="*/ 16 w 351"/>
                <a:gd name="T71" fmla="*/ 176 h 350"/>
                <a:gd name="T72" fmla="*/ 19 w 351"/>
                <a:gd name="T73" fmla="*/ 209 h 350"/>
                <a:gd name="T74" fmla="*/ 29 w 351"/>
                <a:gd name="T75" fmla="*/ 238 h 350"/>
                <a:gd name="T76" fmla="*/ 64 w 351"/>
                <a:gd name="T77" fmla="*/ 289 h 350"/>
                <a:gd name="T78" fmla="*/ 115 w 351"/>
                <a:gd name="T79" fmla="*/ 323 h 350"/>
                <a:gd name="T80" fmla="*/ 144 w 351"/>
                <a:gd name="T81" fmla="*/ 332 h 350"/>
                <a:gd name="T82" fmla="*/ 176 w 351"/>
                <a:gd name="T83" fmla="*/ 334 h 350"/>
                <a:gd name="T84" fmla="*/ 209 w 351"/>
                <a:gd name="T85" fmla="*/ 331 h 350"/>
                <a:gd name="T86" fmla="*/ 238 w 351"/>
                <a:gd name="T87" fmla="*/ 322 h 350"/>
                <a:gd name="T88" fmla="*/ 290 w 351"/>
                <a:gd name="T89" fmla="*/ 287 h 350"/>
                <a:gd name="T90" fmla="*/ 324 w 351"/>
                <a:gd name="T91" fmla="*/ 236 h 350"/>
                <a:gd name="T92" fmla="*/ 333 w 351"/>
                <a:gd name="T93" fmla="*/ 207 h 350"/>
                <a:gd name="T94" fmla="*/ 335 w 351"/>
                <a:gd name="T95" fmla="*/ 175 h 350"/>
                <a:gd name="T96" fmla="*/ 332 w 351"/>
                <a:gd name="T97" fmla="*/ 14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1" h="350">
                  <a:moveTo>
                    <a:pt x="351" y="175"/>
                  </a:moveTo>
                  <a:cubicBezTo>
                    <a:pt x="351" y="175"/>
                    <a:pt x="351" y="176"/>
                    <a:pt x="351" y="176"/>
                  </a:cubicBezTo>
                  <a:lnTo>
                    <a:pt x="348" y="210"/>
                  </a:lnTo>
                  <a:cubicBezTo>
                    <a:pt x="348" y="211"/>
                    <a:pt x="348" y="211"/>
                    <a:pt x="348" y="212"/>
                  </a:cubicBezTo>
                  <a:lnTo>
                    <a:pt x="338" y="243"/>
                  </a:lnTo>
                  <a:cubicBezTo>
                    <a:pt x="338" y="244"/>
                    <a:pt x="338" y="244"/>
                    <a:pt x="337" y="245"/>
                  </a:cubicBezTo>
                  <a:lnTo>
                    <a:pt x="301" y="298"/>
                  </a:lnTo>
                  <a:cubicBezTo>
                    <a:pt x="301" y="299"/>
                    <a:pt x="300" y="300"/>
                    <a:pt x="299" y="300"/>
                  </a:cubicBezTo>
                  <a:lnTo>
                    <a:pt x="245" y="336"/>
                  </a:lnTo>
                  <a:cubicBezTo>
                    <a:pt x="244" y="337"/>
                    <a:pt x="244" y="337"/>
                    <a:pt x="243" y="337"/>
                  </a:cubicBezTo>
                  <a:lnTo>
                    <a:pt x="212" y="347"/>
                  </a:lnTo>
                  <a:cubicBezTo>
                    <a:pt x="211" y="347"/>
                    <a:pt x="211" y="347"/>
                    <a:pt x="210" y="347"/>
                  </a:cubicBezTo>
                  <a:lnTo>
                    <a:pt x="176" y="350"/>
                  </a:lnTo>
                  <a:cubicBezTo>
                    <a:pt x="176" y="350"/>
                    <a:pt x="175" y="350"/>
                    <a:pt x="175" y="350"/>
                  </a:cubicBezTo>
                  <a:lnTo>
                    <a:pt x="141" y="347"/>
                  </a:lnTo>
                  <a:cubicBezTo>
                    <a:pt x="140" y="347"/>
                    <a:pt x="140" y="347"/>
                    <a:pt x="139" y="347"/>
                  </a:cubicBezTo>
                  <a:lnTo>
                    <a:pt x="108" y="337"/>
                  </a:lnTo>
                  <a:cubicBezTo>
                    <a:pt x="107" y="337"/>
                    <a:pt x="107" y="337"/>
                    <a:pt x="106" y="336"/>
                  </a:cubicBezTo>
                  <a:lnTo>
                    <a:pt x="53" y="300"/>
                  </a:lnTo>
                  <a:cubicBezTo>
                    <a:pt x="52" y="300"/>
                    <a:pt x="51" y="299"/>
                    <a:pt x="51" y="298"/>
                  </a:cubicBezTo>
                  <a:lnTo>
                    <a:pt x="15" y="245"/>
                  </a:lnTo>
                  <a:cubicBezTo>
                    <a:pt x="14" y="244"/>
                    <a:pt x="14" y="244"/>
                    <a:pt x="14" y="243"/>
                  </a:cubicBezTo>
                  <a:lnTo>
                    <a:pt x="4" y="212"/>
                  </a:lnTo>
                  <a:cubicBezTo>
                    <a:pt x="4" y="211"/>
                    <a:pt x="4" y="211"/>
                    <a:pt x="3" y="210"/>
                  </a:cubicBezTo>
                  <a:lnTo>
                    <a:pt x="0" y="176"/>
                  </a:lnTo>
                  <a:cubicBezTo>
                    <a:pt x="0" y="176"/>
                    <a:pt x="0" y="175"/>
                    <a:pt x="0" y="175"/>
                  </a:cubicBezTo>
                  <a:lnTo>
                    <a:pt x="3" y="141"/>
                  </a:lnTo>
                  <a:cubicBezTo>
                    <a:pt x="4" y="140"/>
                    <a:pt x="4" y="140"/>
                    <a:pt x="4" y="139"/>
                  </a:cubicBezTo>
                  <a:lnTo>
                    <a:pt x="14" y="108"/>
                  </a:lnTo>
                  <a:cubicBezTo>
                    <a:pt x="14" y="107"/>
                    <a:pt x="14" y="107"/>
                    <a:pt x="15" y="106"/>
                  </a:cubicBezTo>
                  <a:lnTo>
                    <a:pt x="51" y="53"/>
                  </a:lnTo>
                  <a:cubicBezTo>
                    <a:pt x="51" y="52"/>
                    <a:pt x="52" y="51"/>
                    <a:pt x="53" y="51"/>
                  </a:cubicBezTo>
                  <a:lnTo>
                    <a:pt x="106" y="15"/>
                  </a:lnTo>
                  <a:cubicBezTo>
                    <a:pt x="107" y="14"/>
                    <a:pt x="107" y="14"/>
                    <a:pt x="108" y="14"/>
                  </a:cubicBezTo>
                  <a:lnTo>
                    <a:pt x="139" y="4"/>
                  </a:lnTo>
                  <a:cubicBezTo>
                    <a:pt x="140" y="4"/>
                    <a:pt x="140" y="4"/>
                    <a:pt x="141" y="3"/>
                  </a:cubicBezTo>
                  <a:lnTo>
                    <a:pt x="175" y="0"/>
                  </a:lnTo>
                  <a:cubicBezTo>
                    <a:pt x="175" y="0"/>
                    <a:pt x="176" y="0"/>
                    <a:pt x="176" y="0"/>
                  </a:cubicBezTo>
                  <a:lnTo>
                    <a:pt x="210" y="3"/>
                  </a:lnTo>
                  <a:cubicBezTo>
                    <a:pt x="211" y="4"/>
                    <a:pt x="211" y="4"/>
                    <a:pt x="212" y="4"/>
                  </a:cubicBezTo>
                  <a:lnTo>
                    <a:pt x="243" y="14"/>
                  </a:lnTo>
                  <a:cubicBezTo>
                    <a:pt x="244" y="14"/>
                    <a:pt x="244" y="14"/>
                    <a:pt x="245" y="15"/>
                  </a:cubicBezTo>
                  <a:lnTo>
                    <a:pt x="299" y="51"/>
                  </a:lnTo>
                  <a:cubicBezTo>
                    <a:pt x="300" y="51"/>
                    <a:pt x="301" y="52"/>
                    <a:pt x="301" y="53"/>
                  </a:cubicBezTo>
                  <a:lnTo>
                    <a:pt x="337" y="106"/>
                  </a:lnTo>
                  <a:cubicBezTo>
                    <a:pt x="338" y="107"/>
                    <a:pt x="338" y="107"/>
                    <a:pt x="338" y="108"/>
                  </a:cubicBezTo>
                  <a:lnTo>
                    <a:pt x="348" y="139"/>
                  </a:lnTo>
                  <a:cubicBezTo>
                    <a:pt x="348" y="140"/>
                    <a:pt x="348" y="140"/>
                    <a:pt x="348" y="141"/>
                  </a:cubicBezTo>
                  <a:lnTo>
                    <a:pt x="351" y="175"/>
                  </a:lnTo>
                  <a:close/>
                  <a:moveTo>
                    <a:pt x="332" y="142"/>
                  </a:moveTo>
                  <a:lnTo>
                    <a:pt x="333" y="144"/>
                  </a:lnTo>
                  <a:lnTo>
                    <a:pt x="323" y="113"/>
                  </a:lnTo>
                  <a:lnTo>
                    <a:pt x="324" y="115"/>
                  </a:lnTo>
                  <a:lnTo>
                    <a:pt x="288" y="62"/>
                  </a:lnTo>
                  <a:lnTo>
                    <a:pt x="290" y="64"/>
                  </a:lnTo>
                  <a:lnTo>
                    <a:pt x="236" y="28"/>
                  </a:lnTo>
                  <a:lnTo>
                    <a:pt x="238" y="29"/>
                  </a:lnTo>
                  <a:lnTo>
                    <a:pt x="207" y="19"/>
                  </a:lnTo>
                  <a:lnTo>
                    <a:pt x="209" y="19"/>
                  </a:lnTo>
                  <a:lnTo>
                    <a:pt x="175" y="16"/>
                  </a:lnTo>
                  <a:lnTo>
                    <a:pt x="176" y="16"/>
                  </a:lnTo>
                  <a:lnTo>
                    <a:pt x="142" y="19"/>
                  </a:lnTo>
                  <a:lnTo>
                    <a:pt x="144" y="19"/>
                  </a:lnTo>
                  <a:lnTo>
                    <a:pt x="113" y="29"/>
                  </a:lnTo>
                  <a:lnTo>
                    <a:pt x="115" y="28"/>
                  </a:lnTo>
                  <a:lnTo>
                    <a:pt x="62" y="64"/>
                  </a:lnTo>
                  <a:lnTo>
                    <a:pt x="64" y="62"/>
                  </a:lnTo>
                  <a:lnTo>
                    <a:pt x="28" y="115"/>
                  </a:lnTo>
                  <a:lnTo>
                    <a:pt x="29" y="113"/>
                  </a:lnTo>
                  <a:lnTo>
                    <a:pt x="19" y="144"/>
                  </a:lnTo>
                  <a:lnTo>
                    <a:pt x="19" y="142"/>
                  </a:lnTo>
                  <a:lnTo>
                    <a:pt x="16" y="176"/>
                  </a:lnTo>
                  <a:lnTo>
                    <a:pt x="16" y="175"/>
                  </a:lnTo>
                  <a:lnTo>
                    <a:pt x="19" y="209"/>
                  </a:lnTo>
                  <a:lnTo>
                    <a:pt x="19" y="207"/>
                  </a:lnTo>
                  <a:lnTo>
                    <a:pt x="29" y="238"/>
                  </a:lnTo>
                  <a:lnTo>
                    <a:pt x="28" y="236"/>
                  </a:lnTo>
                  <a:lnTo>
                    <a:pt x="64" y="289"/>
                  </a:lnTo>
                  <a:lnTo>
                    <a:pt x="62" y="287"/>
                  </a:lnTo>
                  <a:lnTo>
                    <a:pt x="115" y="323"/>
                  </a:lnTo>
                  <a:lnTo>
                    <a:pt x="113" y="322"/>
                  </a:lnTo>
                  <a:lnTo>
                    <a:pt x="144" y="332"/>
                  </a:lnTo>
                  <a:lnTo>
                    <a:pt x="142" y="331"/>
                  </a:lnTo>
                  <a:lnTo>
                    <a:pt x="176" y="334"/>
                  </a:lnTo>
                  <a:lnTo>
                    <a:pt x="175" y="334"/>
                  </a:lnTo>
                  <a:lnTo>
                    <a:pt x="209" y="331"/>
                  </a:lnTo>
                  <a:lnTo>
                    <a:pt x="207" y="332"/>
                  </a:lnTo>
                  <a:lnTo>
                    <a:pt x="238" y="322"/>
                  </a:lnTo>
                  <a:lnTo>
                    <a:pt x="236" y="323"/>
                  </a:lnTo>
                  <a:lnTo>
                    <a:pt x="290" y="287"/>
                  </a:lnTo>
                  <a:lnTo>
                    <a:pt x="288" y="289"/>
                  </a:lnTo>
                  <a:lnTo>
                    <a:pt x="324" y="236"/>
                  </a:lnTo>
                  <a:lnTo>
                    <a:pt x="323" y="238"/>
                  </a:lnTo>
                  <a:lnTo>
                    <a:pt x="333" y="207"/>
                  </a:lnTo>
                  <a:lnTo>
                    <a:pt x="332" y="209"/>
                  </a:lnTo>
                  <a:lnTo>
                    <a:pt x="335" y="175"/>
                  </a:lnTo>
                  <a:lnTo>
                    <a:pt x="335" y="176"/>
                  </a:lnTo>
                  <a:lnTo>
                    <a:pt x="332" y="142"/>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8" name="Freeform 44"/>
            <p:cNvSpPr>
              <a:spLocks noEditPoints="1"/>
            </p:cNvSpPr>
            <p:nvPr/>
          </p:nvSpPr>
          <p:spPr bwMode="auto">
            <a:xfrm>
              <a:off x="1949" y="2259"/>
              <a:ext cx="151" cy="167"/>
            </a:xfrm>
            <a:custGeom>
              <a:avLst/>
              <a:gdLst>
                <a:gd name="T0" fmla="*/ 512 w 517"/>
                <a:gd name="T1" fmla="*/ 310 h 517"/>
                <a:gd name="T2" fmla="*/ 497 w 517"/>
                <a:gd name="T3" fmla="*/ 360 h 517"/>
                <a:gd name="T4" fmla="*/ 443 w 517"/>
                <a:gd name="T5" fmla="*/ 442 h 517"/>
                <a:gd name="T6" fmla="*/ 403 w 517"/>
                <a:gd name="T7" fmla="*/ 474 h 517"/>
                <a:gd name="T8" fmla="*/ 312 w 517"/>
                <a:gd name="T9" fmla="*/ 512 h 517"/>
                <a:gd name="T10" fmla="*/ 258 w 517"/>
                <a:gd name="T11" fmla="*/ 517 h 517"/>
                <a:gd name="T12" fmla="*/ 159 w 517"/>
                <a:gd name="T13" fmla="*/ 497 h 517"/>
                <a:gd name="T14" fmla="*/ 113 w 517"/>
                <a:gd name="T15" fmla="*/ 473 h 517"/>
                <a:gd name="T16" fmla="*/ 45 w 517"/>
                <a:gd name="T17" fmla="*/ 405 h 517"/>
                <a:gd name="T18" fmla="*/ 21 w 517"/>
                <a:gd name="T19" fmla="*/ 359 h 517"/>
                <a:gd name="T20" fmla="*/ 0 w 517"/>
                <a:gd name="T21" fmla="*/ 260 h 517"/>
                <a:gd name="T22" fmla="*/ 6 w 517"/>
                <a:gd name="T23" fmla="*/ 206 h 517"/>
                <a:gd name="T24" fmla="*/ 44 w 517"/>
                <a:gd name="T25" fmla="*/ 115 h 517"/>
                <a:gd name="T26" fmla="*/ 76 w 517"/>
                <a:gd name="T27" fmla="*/ 75 h 517"/>
                <a:gd name="T28" fmla="*/ 158 w 517"/>
                <a:gd name="T29" fmla="*/ 21 h 517"/>
                <a:gd name="T30" fmla="*/ 208 w 517"/>
                <a:gd name="T31" fmla="*/ 5 h 517"/>
                <a:gd name="T32" fmla="*/ 310 w 517"/>
                <a:gd name="T33" fmla="*/ 5 h 517"/>
                <a:gd name="T34" fmla="*/ 360 w 517"/>
                <a:gd name="T35" fmla="*/ 21 h 517"/>
                <a:gd name="T36" fmla="*/ 442 w 517"/>
                <a:gd name="T37" fmla="*/ 75 h 517"/>
                <a:gd name="T38" fmla="*/ 474 w 517"/>
                <a:gd name="T39" fmla="*/ 115 h 517"/>
                <a:gd name="T40" fmla="*/ 512 w 517"/>
                <a:gd name="T41" fmla="*/ 206 h 517"/>
                <a:gd name="T42" fmla="*/ 496 w 517"/>
                <a:gd name="T43" fmla="*/ 209 h 517"/>
                <a:gd name="T44" fmla="*/ 482 w 517"/>
                <a:gd name="T45" fmla="*/ 165 h 517"/>
                <a:gd name="T46" fmla="*/ 430 w 517"/>
                <a:gd name="T47" fmla="*/ 87 h 517"/>
                <a:gd name="T48" fmla="*/ 396 w 517"/>
                <a:gd name="T49" fmla="*/ 59 h 517"/>
                <a:gd name="T50" fmla="*/ 307 w 517"/>
                <a:gd name="T51" fmla="*/ 21 h 517"/>
                <a:gd name="T52" fmla="*/ 259 w 517"/>
                <a:gd name="T53" fmla="*/ 16 h 517"/>
                <a:gd name="T54" fmla="*/ 164 w 517"/>
                <a:gd name="T55" fmla="*/ 36 h 517"/>
                <a:gd name="T56" fmla="*/ 124 w 517"/>
                <a:gd name="T57" fmla="*/ 58 h 517"/>
                <a:gd name="T58" fmla="*/ 58 w 517"/>
                <a:gd name="T59" fmla="*/ 124 h 517"/>
                <a:gd name="T60" fmla="*/ 36 w 517"/>
                <a:gd name="T61" fmla="*/ 164 h 517"/>
                <a:gd name="T62" fmla="*/ 16 w 517"/>
                <a:gd name="T63" fmla="*/ 260 h 517"/>
                <a:gd name="T64" fmla="*/ 21 w 517"/>
                <a:gd name="T65" fmla="*/ 307 h 517"/>
                <a:gd name="T66" fmla="*/ 59 w 517"/>
                <a:gd name="T67" fmla="*/ 396 h 517"/>
                <a:gd name="T68" fmla="*/ 87 w 517"/>
                <a:gd name="T69" fmla="*/ 430 h 517"/>
                <a:gd name="T70" fmla="*/ 165 w 517"/>
                <a:gd name="T71" fmla="*/ 482 h 517"/>
                <a:gd name="T72" fmla="*/ 209 w 517"/>
                <a:gd name="T73" fmla="*/ 496 h 517"/>
                <a:gd name="T74" fmla="*/ 309 w 517"/>
                <a:gd name="T75" fmla="*/ 496 h 517"/>
                <a:gd name="T76" fmla="*/ 353 w 517"/>
                <a:gd name="T77" fmla="*/ 482 h 517"/>
                <a:gd name="T78" fmla="*/ 431 w 517"/>
                <a:gd name="T79" fmla="*/ 430 h 517"/>
                <a:gd name="T80" fmla="*/ 459 w 517"/>
                <a:gd name="T81" fmla="*/ 396 h 517"/>
                <a:gd name="T82" fmla="*/ 497 w 517"/>
                <a:gd name="T83" fmla="*/ 307 h 517"/>
                <a:gd name="T84" fmla="*/ 501 w 517"/>
                <a:gd name="T85" fmla="*/ 26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7" h="517">
                  <a:moveTo>
                    <a:pt x="517" y="259"/>
                  </a:moveTo>
                  <a:cubicBezTo>
                    <a:pt x="517" y="259"/>
                    <a:pt x="517" y="260"/>
                    <a:pt x="517" y="260"/>
                  </a:cubicBezTo>
                  <a:lnTo>
                    <a:pt x="512" y="310"/>
                  </a:lnTo>
                  <a:cubicBezTo>
                    <a:pt x="512" y="311"/>
                    <a:pt x="512" y="311"/>
                    <a:pt x="512" y="312"/>
                  </a:cubicBezTo>
                  <a:lnTo>
                    <a:pt x="497" y="359"/>
                  </a:lnTo>
                  <a:cubicBezTo>
                    <a:pt x="497" y="359"/>
                    <a:pt x="497" y="360"/>
                    <a:pt x="497" y="360"/>
                  </a:cubicBezTo>
                  <a:lnTo>
                    <a:pt x="474" y="403"/>
                  </a:lnTo>
                  <a:cubicBezTo>
                    <a:pt x="473" y="404"/>
                    <a:pt x="473" y="404"/>
                    <a:pt x="473" y="405"/>
                  </a:cubicBezTo>
                  <a:lnTo>
                    <a:pt x="443" y="442"/>
                  </a:lnTo>
                  <a:cubicBezTo>
                    <a:pt x="442" y="442"/>
                    <a:pt x="442" y="442"/>
                    <a:pt x="442" y="443"/>
                  </a:cubicBezTo>
                  <a:lnTo>
                    <a:pt x="405" y="473"/>
                  </a:lnTo>
                  <a:cubicBezTo>
                    <a:pt x="404" y="473"/>
                    <a:pt x="404" y="473"/>
                    <a:pt x="403" y="474"/>
                  </a:cubicBezTo>
                  <a:lnTo>
                    <a:pt x="360" y="497"/>
                  </a:lnTo>
                  <a:cubicBezTo>
                    <a:pt x="360" y="497"/>
                    <a:pt x="359" y="497"/>
                    <a:pt x="359" y="497"/>
                  </a:cubicBezTo>
                  <a:lnTo>
                    <a:pt x="312" y="512"/>
                  </a:lnTo>
                  <a:cubicBezTo>
                    <a:pt x="311" y="512"/>
                    <a:pt x="311" y="512"/>
                    <a:pt x="310" y="512"/>
                  </a:cubicBezTo>
                  <a:lnTo>
                    <a:pt x="259" y="517"/>
                  </a:lnTo>
                  <a:cubicBezTo>
                    <a:pt x="259" y="517"/>
                    <a:pt x="258" y="517"/>
                    <a:pt x="258" y="517"/>
                  </a:cubicBezTo>
                  <a:lnTo>
                    <a:pt x="208" y="512"/>
                  </a:lnTo>
                  <a:cubicBezTo>
                    <a:pt x="207" y="512"/>
                    <a:pt x="207" y="512"/>
                    <a:pt x="206" y="512"/>
                  </a:cubicBezTo>
                  <a:lnTo>
                    <a:pt x="159" y="497"/>
                  </a:lnTo>
                  <a:cubicBezTo>
                    <a:pt x="159" y="497"/>
                    <a:pt x="158" y="497"/>
                    <a:pt x="158" y="497"/>
                  </a:cubicBezTo>
                  <a:lnTo>
                    <a:pt x="115" y="474"/>
                  </a:lnTo>
                  <a:cubicBezTo>
                    <a:pt x="114" y="473"/>
                    <a:pt x="114" y="473"/>
                    <a:pt x="113" y="473"/>
                  </a:cubicBezTo>
                  <a:lnTo>
                    <a:pt x="76" y="443"/>
                  </a:lnTo>
                  <a:cubicBezTo>
                    <a:pt x="76" y="442"/>
                    <a:pt x="76" y="442"/>
                    <a:pt x="75" y="442"/>
                  </a:cubicBezTo>
                  <a:lnTo>
                    <a:pt x="45" y="405"/>
                  </a:lnTo>
                  <a:cubicBezTo>
                    <a:pt x="45" y="404"/>
                    <a:pt x="45" y="404"/>
                    <a:pt x="44" y="403"/>
                  </a:cubicBezTo>
                  <a:lnTo>
                    <a:pt x="21" y="360"/>
                  </a:lnTo>
                  <a:cubicBezTo>
                    <a:pt x="21" y="360"/>
                    <a:pt x="21" y="359"/>
                    <a:pt x="21" y="359"/>
                  </a:cubicBezTo>
                  <a:lnTo>
                    <a:pt x="6" y="312"/>
                  </a:lnTo>
                  <a:cubicBezTo>
                    <a:pt x="6" y="311"/>
                    <a:pt x="6" y="311"/>
                    <a:pt x="5" y="310"/>
                  </a:cubicBezTo>
                  <a:lnTo>
                    <a:pt x="0" y="260"/>
                  </a:lnTo>
                  <a:cubicBezTo>
                    <a:pt x="0" y="260"/>
                    <a:pt x="0" y="259"/>
                    <a:pt x="0" y="259"/>
                  </a:cubicBezTo>
                  <a:lnTo>
                    <a:pt x="5" y="208"/>
                  </a:lnTo>
                  <a:cubicBezTo>
                    <a:pt x="6" y="207"/>
                    <a:pt x="6" y="207"/>
                    <a:pt x="6" y="206"/>
                  </a:cubicBezTo>
                  <a:lnTo>
                    <a:pt x="21" y="159"/>
                  </a:lnTo>
                  <a:cubicBezTo>
                    <a:pt x="21" y="159"/>
                    <a:pt x="21" y="158"/>
                    <a:pt x="21" y="158"/>
                  </a:cubicBezTo>
                  <a:lnTo>
                    <a:pt x="44" y="115"/>
                  </a:lnTo>
                  <a:cubicBezTo>
                    <a:pt x="45" y="114"/>
                    <a:pt x="45" y="114"/>
                    <a:pt x="45" y="113"/>
                  </a:cubicBezTo>
                  <a:lnTo>
                    <a:pt x="75" y="76"/>
                  </a:lnTo>
                  <a:cubicBezTo>
                    <a:pt x="76" y="76"/>
                    <a:pt x="76" y="76"/>
                    <a:pt x="76" y="75"/>
                  </a:cubicBezTo>
                  <a:lnTo>
                    <a:pt x="113" y="45"/>
                  </a:lnTo>
                  <a:cubicBezTo>
                    <a:pt x="114" y="45"/>
                    <a:pt x="114" y="45"/>
                    <a:pt x="115" y="44"/>
                  </a:cubicBezTo>
                  <a:lnTo>
                    <a:pt x="158" y="21"/>
                  </a:lnTo>
                  <a:cubicBezTo>
                    <a:pt x="158" y="21"/>
                    <a:pt x="159" y="21"/>
                    <a:pt x="159" y="21"/>
                  </a:cubicBezTo>
                  <a:lnTo>
                    <a:pt x="206" y="6"/>
                  </a:lnTo>
                  <a:cubicBezTo>
                    <a:pt x="207" y="6"/>
                    <a:pt x="207" y="6"/>
                    <a:pt x="208" y="5"/>
                  </a:cubicBezTo>
                  <a:lnTo>
                    <a:pt x="258" y="0"/>
                  </a:lnTo>
                  <a:cubicBezTo>
                    <a:pt x="258" y="0"/>
                    <a:pt x="259" y="0"/>
                    <a:pt x="259" y="0"/>
                  </a:cubicBezTo>
                  <a:lnTo>
                    <a:pt x="310" y="5"/>
                  </a:lnTo>
                  <a:cubicBezTo>
                    <a:pt x="311" y="6"/>
                    <a:pt x="311" y="6"/>
                    <a:pt x="312" y="6"/>
                  </a:cubicBezTo>
                  <a:lnTo>
                    <a:pt x="359" y="21"/>
                  </a:lnTo>
                  <a:cubicBezTo>
                    <a:pt x="359" y="21"/>
                    <a:pt x="360" y="21"/>
                    <a:pt x="360" y="21"/>
                  </a:cubicBezTo>
                  <a:lnTo>
                    <a:pt x="403" y="44"/>
                  </a:lnTo>
                  <a:cubicBezTo>
                    <a:pt x="404" y="45"/>
                    <a:pt x="404" y="45"/>
                    <a:pt x="405" y="45"/>
                  </a:cubicBezTo>
                  <a:lnTo>
                    <a:pt x="442" y="75"/>
                  </a:lnTo>
                  <a:cubicBezTo>
                    <a:pt x="442" y="76"/>
                    <a:pt x="442" y="76"/>
                    <a:pt x="443" y="76"/>
                  </a:cubicBezTo>
                  <a:lnTo>
                    <a:pt x="473" y="113"/>
                  </a:lnTo>
                  <a:cubicBezTo>
                    <a:pt x="473" y="114"/>
                    <a:pt x="473" y="114"/>
                    <a:pt x="474" y="115"/>
                  </a:cubicBezTo>
                  <a:lnTo>
                    <a:pt x="497" y="158"/>
                  </a:lnTo>
                  <a:cubicBezTo>
                    <a:pt x="497" y="158"/>
                    <a:pt x="497" y="159"/>
                    <a:pt x="497" y="159"/>
                  </a:cubicBezTo>
                  <a:lnTo>
                    <a:pt x="512" y="206"/>
                  </a:lnTo>
                  <a:cubicBezTo>
                    <a:pt x="512" y="207"/>
                    <a:pt x="512" y="207"/>
                    <a:pt x="512" y="208"/>
                  </a:cubicBezTo>
                  <a:lnTo>
                    <a:pt x="517" y="259"/>
                  </a:lnTo>
                  <a:close/>
                  <a:moveTo>
                    <a:pt x="496" y="209"/>
                  </a:moveTo>
                  <a:lnTo>
                    <a:pt x="497" y="211"/>
                  </a:lnTo>
                  <a:lnTo>
                    <a:pt x="482" y="164"/>
                  </a:lnTo>
                  <a:lnTo>
                    <a:pt x="482" y="165"/>
                  </a:lnTo>
                  <a:lnTo>
                    <a:pt x="459" y="122"/>
                  </a:lnTo>
                  <a:lnTo>
                    <a:pt x="460" y="124"/>
                  </a:lnTo>
                  <a:lnTo>
                    <a:pt x="430" y="87"/>
                  </a:lnTo>
                  <a:lnTo>
                    <a:pt x="431" y="88"/>
                  </a:lnTo>
                  <a:lnTo>
                    <a:pt x="394" y="58"/>
                  </a:lnTo>
                  <a:lnTo>
                    <a:pt x="396" y="59"/>
                  </a:lnTo>
                  <a:lnTo>
                    <a:pt x="353" y="36"/>
                  </a:lnTo>
                  <a:lnTo>
                    <a:pt x="354" y="36"/>
                  </a:lnTo>
                  <a:lnTo>
                    <a:pt x="307" y="21"/>
                  </a:lnTo>
                  <a:lnTo>
                    <a:pt x="309" y="21"/>
                  </a:lnTo>
                  <a:lnTo>
                    <a:pt x="258" y="16"/>
                  </a:lnTo>
                  <a:lnTo>
                    <a:pt x="259" y="16"/>
                  </a:lnTo>
                  <a:lnTo>
                    <a:pt x="209" y="21"/>
                  </a:lnTo>
                  <a:lnTo>
                    <a:pt x="211" y="21"/>
                  </a:lnTo>
                  <a:lnTo>
                    <a:pt x="164" y="36"/>
                  </a:lnTo>
                  <a:lnTo>
                    <a:pt x="165" y="36"/>
                  </a:lnTo>
                  <a:lnTo>
                    <a:pt x="122" y="59"/>
                  </a:lnTo>
                  <a:lnTo>
                    <a:pt x="124" y="58"/>
                  </a:lnTo>
                  <a:lnTo>
                    <a:pt x="87" y="88"/>
                  </a:lnTo>
                  <a:lnTo>
                    <a:pt x="88" y="87"/>
                  </a:lnTo>
                  <a:lnTo>
                    <a:pt x="58" y="124"/>
                  </a:lnTo>
                  <a:lnTo>
                    <a:pt x="59" y="122"/>
                  </a:lnTo>
                  <a:lnTo>
                    <a:pt x="36" y="165"/>
                  </a:lnTo>
                  <a:lnTo>
                    <a:pt x="36" y="164"/>
                  </a:lnTo>
                  <a:lnTo>
                    <a:pt x="21" y="211"/>
                  </a:lnTo>
                  <a:lnTo>
                    <a:pt x="21" y="209"/>
                  </a:lnTo>
                  <a:lnTo>
                    <a:pt x="16" y="260"/>
                  </a:lnTo>
                  <a:lnTo>
                    <a:pt x="16" y="259"/>
                  </a:lnTo>
                  <a:lnTo>
                    <a:pt x="21" y="309"/>
                  </a:lnTo>
                  <a:lnTo>
                    <a:pt x="21" y="307"/>
                  </a:lnTo>
                  <a:lnTo>
                    <a:pt x="36" y="354"/>
                  </a:lnTo>
                  <a:lnTo>
                    <a:pt x="36" y="353"/>
                  </a:lnTo>
                  <a:lnTo>
                    <a:pt x="59" y="396"/>
                  </a:lnTo>
                  <a:lnTo>
                    <a:pt x="58" y="394"/>
                  </a:lnTo>
                  <a:lnTo>
                    <a:pt x="88" y="431"/>
                  </a:lnTo>
                  <a:lnTo>
                    <a:pt x="87" y="430"/>
                  </a:lnTo>
                  <a:lnTo>
                    <a:pt x="124" y="460"/>
                  </a:lnTo>
                  <a:lnTo>
                    <a:pt x="122" y="459"/>
                  </a:lnTo>
                  <a:lnTo>
                    <a:pt x="165" y="482"/>
                  </a:lnTo>
                  <a:lnTo>
                    <a:pt x="164" y="482"/>
                  </a:lnTo>
                  <a:lnTo>
                    <a:pt x="211" y="497"/>
                  </a:lnTo>
                  <a:lnTo>
                    <a:pt x="209" y="496"/>
                  </a:lnTo>
                  <a:lnTo>
                    <a:pt x="259" y="501"/>
                  </a:lnTo>
                  <a:lnTo>
                    <a:pt x="258" y="501"/>
                  </a:lnTo>
                  <a:lnTo>
                    <a:pt x="309" y="496"/>
                  </a:lnTo>
                  <a:lnTo>
                    <a:pt x="307" y="497"/>
                  </a:lnTo>
                  <a:lnTo>
                    <a:pt x="354" y="482"/>
                  </a:lnTo>
                  <a:lnTo>
                    <a:pt x="353" y="482"/>
                  </a:lnTo>
                  <a:lnTo>
                    <a:pt x="396" y="459"/>
                  </a:lnTo>
                  <a:lnTo>
                    <a:pt x="394" y="460"/>
                  </a:lnTo>
                  <a:lnTo>
                    <a:pt x="431" y="430"/>
                  </a:lnTo>
                  <a:lnTo>
                    <a:pt x="430" y="431"/>
                  </a:lnTo>
                  <a:lnTo>
                    <a:pt x="460" y="394"/>
                  </a:lnTo>
                  <a:lnTo>
                    <a:pt x="459" y="396"/>
                  </a:lnTo>
                  <a:lnTo>
                    <a:pt x="482" y="353"/>
                  </a:lnTo>
                  <a:lnTo>
                    <a:pt x="482" y="354"/>
                  </a:lnTo>
                  <a:lnTo>
                    <a:pt x="497" y="307"/>
                  </a:lnTo>
                  <a:lnTo>
                    <a:pt x="496" y="309"/>
                  </a:lnTo>
                  <a:lnTo>
                    <a:pt x="501" y="259"/>
                  </a:lnTo>
                  <a:lnTo>
                    <a:pt x="501" y="260"/>
                  </a:lnTo>
                  <a:lnTo>
                    <a:pt x="496" y="209"/>
                  </a:lnTo>
                  <a:close/>
                </a:path>
              </a:pathLst>
            </a:custGeom>
            <a:solidFill>
              <a:srgbClr val="5A5A5A"/>
            </a:solidFill>
            <a:ln w="0" cap="flat">
              <a:solidFill>
                <a:srgbClr val="5A5A5A"/>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0" name="Rectangle 46"/>
            <p:cNvSpPr>
              <a:spLocks noChangeArrowheads="1"/>
            </p:cNvSpPr>
            <p:nvPr/>
          </p:nvSpPr>
          <p:spPr bwMode="auto">
            <a:xfrm>
              <a:off x="2141" y="1570"/>
              <a:ext cx="8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smtClean="0">
                  <a:solidFill>
                    <a:srgbClr val="000000"/>
                  </a:solidFill>
                  <a:latin typeface="ＭＳ Ｐゴシック" pitchFamily="50" charset="-128"/>
                  <a:cs typeface="ＭＳ Ｐゴシック" pitchFamily="50" charset="-128"/>
                </a:rPr>
                <a:t>「雇用の質」とは・・・</a:t>
              </a:r>
              <a:endParaRPr lang="ja-JP" altLang="en-US" smtClean="0">
                <a:solidFill>
                  <a:prstClr val="black"/>
                </a:solidFill>
                <a:latin typeface="Arial" pitchFamily="34" charset="0"/>
                <a:cs typeface="ＭＳ Ｐゴシック" pitchFamily="50" charset="-128"/>
              </a:endParaRPr>
            </a:p>
          </p:txBody>
        </p:sp>
        <p:sp>
          <p:nvSpPr>
            <p:cNvPr id="51" name="Rectangle 47"/>
            <p:cNvSpPr>
              <a:spLocks noChangeArrowheads="1"/>
            </p:cNvSpPr>
            <p:nvPr/>
          </p:nvSpPr>
          <p:spPr bwMode="auto">
            <a:xfrm>
              <a:off x="2313" y="1709"/>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①</a:t>
              </a:r>
              <a:endParaRPr lang="ja-JP" altLang="ja-JP" dirty="0" smtClean="0">
                <a:solidFill>
                  <a:prstClr val="black"/>
                </a:solidFill>
                <a:latin typeface="Arial" pitchFamily="34" charset="0"/>
                <a:cs typeface="ＭＳ Ｐゴシック" pitchFamily="50" charset="-128"/>
              </a:endParaRPr>
            </a:p>
          </p:txBody>
        </p:sp>
        <p:sp>
          <p:nvSpPr>
            <p:cNvPr id="52" name="Rectangle 48"/>
            <p:cNvSpPr>
              <a:spLocks noChangeArrowheads="1"/>
            </p:cNvSpPr>
            <p:nvPr/>
          </p:nvSpPr>
          <p:spPr bwMode="auto">
            <a:xfrm>
              <a:off x="2407" y="1709"/>
              <a:ext cx="6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適切な労務管理</a:t>
              </a:r>
              <a:endParaRPr lang="ja-JP" altLang="en-US" dirty="0" smtClean="0">
                <a:solidFill>
                  <a:prstClr val="black"/>
                </a:solidFill>
                <a:latin typeface="Arial" pitchFamily="34" charset="0"/>
                <a:cs typeface="ＭＳ Ｐゴシック" pitchFamily="50" charset="-128"/>
              </a:endParaRPr>
            </a:p>
          </p:txBody>
        </p:sp>
        <p:sp>
          <p:nvSpPr>
            <p:cNvPr id="53" name="Rectangle 49"/>
            <p:cNvSpPr>
              <a:spLocks noChangeArrowheads="1"/>
            </p:cNvSpPr>
            <p:nvPr/>
          </p:nvSpPr>
          <p:spPr bwMode="auto">
            <a:xfrm>
              <a:off x="2313" y="1850"/>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②</a:t>
              </a:r>
              <a:endParaRPr lang="ja-JP" altLang="ja-JP" dirty="0" smtClean="0">
                <a:solidFill>
                  <a:prstClr val="black"/>
                </a:solidFill>
                <a:latin typeface="Arial" pitchFamily="34" charset="0"/>
                <a:cs typeface="ＭＳ Ｐゴシック" pitchFamily="50" charset="-128"/>
              </a:endParaRPr>
            </a:p>
          </p:txBody>
        </p:sp>
        <p:sp>
          <p:nvSpPr>
            <p:cNvPr id="54" name="Rectangle 50"/>
            <p:cNvSpPr>
              <a:spLocks noChangeArrowheads="1"/>
            </p:cNvSpPr>
            <p:nvPr/>
          </p:nvSpPr>
          <p:spPr bwMode="auto">
            <a:xfrm>
              <a:off x="2407" y="1850"/>
              <a:ext cx="6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職員の健康支援</a:t>
              </a:r>
              <a:endParaRPr lang="ja-JP" altLang="en-US" dirty="0" smtClean="0">
                <a:solidFill>
                  <a:prstClr val="black"/>
                </a:solidFill>
                <a:latin typeface="Arial" pitchFamily="34" charset="0"/>
                <a:cs typeface="ＭＳ Ｐゴシック" pitchFamily="50" charset="-128"/>
              </a:endParaRPr>
            </a:p>
          </p:txBody>
        </p:sp>
        <p:sp>
          <p:nvSpPr>
            <p:cNvPr id="55" name="Rectangle 51"/>
            <p:cNvSpPr>
              <a:spLocks noChangeArrowheads="1"/>
            </p:cNvSpPr>
            <p:nvPr/>
          </p:nvSpPr>
          <p:spPr bwMode="auto">
            <a:xfrm>
              <a:off x="2313" y="1989"/>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③</a:t>
              </a:r>
              <a:endParaRPr lang="ja-JP" altLang="ja-JP" dirty="0" smtClean="0">
                <a:solidFill>
                  <a:prstClr val="black"/>
                </a:solidFill>
                <a:latin typeface="Arial" pitchFamily="34" charset="0"/>
                <a:cs typeface="ＭＳ Ｐゴシック" pitchFamily="50" charset="-128"/>
              </a:endParaRPr>
            </a:p>
          </p:txBody>
        </p:sp>
        <p:sp>
          <p:nvSpPr>
            <p:cNvPr id="56" name="Rectangle 52"/>
            <p:cNvSpPr>
              <a:spLocks noChangeArrowheads="1"/>
            </p:cNvSpPr>
            <p:nvPr/>
          </p:nvSpPr>
          <p:spPr bwMode="auto">
            <a:xfrm>
              <a:off x="2407" y="1989"/>
              <a:ext cx="8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働きやすい環境整備</a:t>
              </a:r>
              <a:endParaRPr lang="ja-JP" altLang="en-US" dirty="0" smtClean="0">
                <a:solidFill>
                  <a:prstClr val="black"/>
                </a:solidFill>
                <a:latin typeface="Arial" pitchFamily="34" charset="0"/>
                <a:cs typeface="ＭＳ Ｐゴシック" pitchFamily="50" charset="-128"/>
              </a:endParaRPr>
            </a:p>
          </p:txBody>
        </p:sp>
        <p:sp>
          <p:nvSpPr>
            <p:cNvPr id="57" name="Rectangle 53"/>
            <p:cNvSpPr>
              <a:spLocks noChangeArrowheads="1"/>
            </p:cNvSpPr>
            <p:nvPr/>
          </p:nvSpPr>
          <p:spPr bwMode="auto">
            <a:xfrm>
              <a:off x="2313" y="2128"/>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ja-JP" sz="1200" b="1" dirty="0" smtClean="0">
                  <a:solidFill>
                    <a:srgbClr val="000000"/>
                  </a:solidFill>
                  <a:latin typeface="ＭＳ Ｐゴシック" pitchFamily="50" charset="-128"/>
                  <a:cs typeface="ＭＳ Ｐゴシック" pitchFamily="50" charset="-128"/>
                </a:rPr>
                <a:t>④</a:t>
              </a:r>
              <a:endParaRPr lang="ja-JP" altLang="ja-JP" dirty="0" smtClean="0">
                <a:solidFill>
                  <a:prstClr val="black"/>
                </a:solidFill>
                <a:latin typeface="Arial" pitchFamily="34" charset="0"/>
                <a:cs typeface="ＭＳ Ｐゴシック" pitchFamily="50" charset="-128"/>
              </a:endParaRPr>
            </a:p>
          </p:txBody>
        </p:sp>
        <p:sp>
          <p:nvSpPr>
            <p:cNvPr id="58" name="Rectangle 54"/>
            <p:cNvSpPr>
              <a:spLocks noChangeArrowheads="1"/>
            </p:cNvSpPr>
            <p:nvPr/>
          </p:nvSpPr>
          <p:spPr bwMode="auto">
            <a:xfrm>
              <a:off x="2407" y="2128"/>
              <a:ext cx="4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働きがいの</a:t>
              </a:r>
              <a:endParaRPr lang="ja-JP" altLang="en-US" dirty="0" smtClean="0">
                <a:solidFill>
                  <a:prstClr val="black"/>
                </a:solidFill>
                <a:latin typeface="Arial" pitchFamily="34" charset="0"/>
                <a:cs typeface="ＭＳ Ｐゴシック" pitchFamily="50" charset="-128"/>
              </a:endParaRPr>
            </a:p>
          </p:txBody>
        </p:sp>
        <p:sp>
          <p:nvSpPr>
            <p:cNvPr id="59" name="Rectangle 55"/>
            <p:cNvSpPr>
              <a:spLocks noChangeArrowheads="1"/>
            </p:cNvSpPr>
            <p:nvPr/>
          </p:nvSpPr>
          <p:spPr bwMode="auto">
            <a:xfrm>
              <a:off x="2893" y="2128"/>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向上</a:t>
              </a:r>
              <a:endParaRPr lang="ja-JP" altLang="en-US" dirty="0" smtClean="0">
                <a:solidFill>
                  <a:prstClr val="black"/>
                </a:solidFill>
                <a:latin typeface="Arial" pitchFamily="34" charset="0"/>
                <a:cs typeface="ＭＳ Ｐゴシック" pitchFamily="50" charset="-128"/>
              </a:endParaRPr>
            </a:p>
          </p:txBody>
        </p:sp>
        <p:sp>
          <p:nvSpPr>
            <p:cNvPr id="60" name="Rectangle 56"/>
            <p:cNvSpPr>
              <a:spLocks noChangeArrowheads="1"/>
            </p:cNvSpPr>
            <p:nvPr/>
          </p:nvSpPr>
          <p:spPr bwMode="auto">
            <a:xfrm>
              <a:off x="3116" y="2129"/>
              <a:ext cx="17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ja-JP" altLang="en-US" sz="1200" b="1" dirty="0" smtClean="0">
                  <a:solidFill>
                    <a:srgbClr val="000000"/>
                  </a:solidFill>
                  <a:latin typeface="ＭＳ Ｐゴシック" pitchFamily="50" charset="-128"/>
                  <a:cs typeface="ＭＳ Ｐゴシック" pitchFamily="50" charset="-128"/>
                </a:rPr>
                <a:t>など</a:t>
              </a:r>
              <a:endParaRPr lang="ja-JP" altLang="en-US" dirty="0" smtClean="0">
                <a:solidFill>
                  <a:prstClr val="black"/>
                </a:solidFill>
                <a:latin typeface="Arial" pitchFamily="34" charset="0"/>
                <a:cs typeface="ＭＳ Ｐゴシック" pitchFamily="50" charset="-128"/>
              </a:endParaRPr>
            </a:p>
          </p:txBody>
        </p:sp>
      </p:grpSp>
      <p:sp>
        <p:nvSpPr>
          <p:cNvPr id="2" name="下矢印吹き出し 1"/>
          <p:cNvSpPr/>
          <p:nvPr/>
        </p:nvSpPr>
        <p:spPr>
          <a:xfrm>
            <a:off x="344495" y="2780970"/>
            <a:ext cx="2544762" cy="911225"/>
          </a:xfrm>
          <a:prstGeom prst="downArrowCallout">
            <a:avLst>
              <a:gd name="adj1" fmla="val 25000"/>
              <a:gd name="adj2" fmla="val 76695"/>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好循環を確立</a:t>
            </a:r>
            <a:endParaRPr lang="ja-JP" altLang="en-US" sz="2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メモ 61"/>
          <p:cNvSpPr/>
          <p:nvPr/>
        </p:nvSpPr>
        <p:spPr>
          <a:xfrm>
            <a:off x="261301" y="116632"/>
            <a:ext cx="5052057"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まとめ</a:t>
            </a:r>
            <a:r>
              <a:rPr lang="ja-JP" altLang="en-US" sz="2400" b="1" dirty="0">
                <a:solidFill>
                  <a:prstClr val="white"/>
                </a:solidFill>
                <a:latin typeface="メイリオ" pitchFamily="50" charset="-128"/>
                <a:ea typeface="メイリオ" pitchFamily="50" charset="-128"/>
                <a:cs typeface="メイリオ" pitchFamily="50" charset="-128"/>
              </a:rPr>
              <a:t>　</a:t>
            </a:r>
            <a:r>
              <a:rPr lang="ja-JP" altLang="en-US" sz="2400" b="1" dirty="0" smtClean="0">
                <a:solidFill>
                  <a:prstClr val="white"/>
                </a:solidFill>
                <a:latin typeface="メイリオ" pitchFamily="50" charset="-128"/>
                <a:ea typeface="メイリオ" pitchFamily="50" charset="-128"/>
                <a:cs typeface="メイリオ" pitchFamily="50" charset="-128"/>
              </a:rPr>
              <a:t>～勤務環境改善の意義～</a:t>
            </a:r>
            <a:endParaRPr lang="ja-JP" altLang="en-US" sz="2400" b="1" dirty="0">
              <a:solidFill>
                <a:prstClr val="white"/>
              </a:solidFill>
              <a:latin typeface="メイリオ" pitchFamily="50" charset="-128"/>
              <a:ea typeface="メイリオ" pitchFamily="50" charset="-128"/>
              <a:cs typeface="メイリオ" pitchFamily="50" charset="-128"/>
            </a:endParaRPr>
          </a:p>
        </p:txBody>
      </p:sp>
      <p:sp>
        <p:nvSpPr>
          <p:cNvPr id="6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78</a:t>
            </a:fld>
            <a:endParaRPr kumimoji="1" lang="ja-JP" altLang="en-US" sz="2000" dirty="0">
              <a:solidFill>
                <a:schemeClr val="tx1"/>
              </a:solidFill>
            </a:endParaRPr>
          </a:p>
        </p:txBody>
      </p:sp>
    </p:spTree>
    <p:extLst>
      <p:ext uri="{BB962C8B-B14F-4D97-AF65-F5344CB8AC3E}">
        <p14:creationId xmlns:p14="http://schemas.microsoft.com/office/powerpoint/2010/main" val="3724019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4478" y="1340768"/>
            <a:ext cx="9283031" cy="1872208"/>
          </a:xfrm>
          <a:prstGeom prst="roundRect">
            <a:avLst>
              <a:gd name="adj" fmla="val 985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smtClean="0">
                <a:solidFill>
                  <a:prstClr val="black"/>
                </a:solidFill>
                <a:latin typeface="メイリオ" pitchFamily="50" charset="-128"/>
                <a:ea typeface="メイリオ" pitchFamily="50" charset="-128"/>
              </a:rPr>
              <a:t>■医療をめぐる状況①</a:t>
            </a:r>
            <a:endParaRPr lang="en-US" altLang="ja-JP" sz="2000" b="1"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・少子高齢化（人口減少局面）・・新卒者減少</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・医療ニーズの多様化</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・「偏在」などを背景とした医療スタッフ確保困難</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　・</a:t>
            </a:r>
            <a:r>
              <a:rPr lang="ja-JP" altLang="en-US" sz="2000" u="sng" dirty="0" smtClean="0">
                <a:solidFill>
                  <a:prstClr val="black"/>
                </a:solidFill>
                <a:latin typeface="メイリオ" pitchFamily="50" charset="-128"/>
                <a:ea typeface="メイリオ" pitchFamily="50" charset="-128"/>
              </a:rPr>
              <a:t>若い世代の職業意識の変化</a:t>
            </a:r>
            <a:endParaRPr lang="en-US" altLang="ja-JP" sz="2000" u="sng" dirty="0" smtClean="0">
              <a:solidFill>
                <a:prstClr val="black"/>
              </a:solidFill>
              <a:latin typeface="メイリオ" pitchFamily="50" charset="-128"/>
              <a:ea typeface="メイリオ" pitchFamily="50" charset="-128"/>
            </a:endParaRPr>
          </a:p>
          <a:p>
            <a:endParaRPr lang="ja-JP" altLang="en-US" sz="2800" dirty="0">
              <a:solidFill>
                <a:prstClr val="black"/>
              </a:solidFill>
              <a:latin typeface="メイリオ" pitchFamily="50" charset="-128"/>
              <a:ea typeface="メイリオ" pitchFamily="50" charset="-128"/>
            </a:endParaRPr>
          </a:p>
        </p:txBody>
      </p:sp>
      <p:graphicFrame>
        <p:nvGraphicFramePr>
          <p:cNvPr id="6" name="グラフ 5"/>
          <p:cNvGraphicFramePr/>
          <p:nvPr>
            <p:extLst>
              <p:ext uri="{D42A27DB-BD31-4B8C-83A1-F6EECF244321}">
                <p14:modId xmlns:p14="http://schemas.microsoft.com/office/powerpoint/2010/main" val="3270193388"/>
              </p:ext>
            </p:extLst>
          </p:nvPr>
        </p:nvGraphicFramePr>
        <p:xfrm>
          <a:off x="416496" y="3789040"/>
          <a:ext cx="6330709" cy="2851398"/>
        </p:xfrm>
        <a:graphic>
          <a:graphicData uri="http://schemas.openxmlformats.org/drawingml/2006/chart">
            <c:chart xmlns:c="http://schemas.openxmlformats.org/drawingml/2006/chart" xmlns:r="http://schemas.openxmlformats.org/officeDocument/2006/relationships" r:id="rId3"/>
          </a:graphicData>
        </a:graphic>
      </p:graphicFrame>
      <p:sp>
        <p:nvSpPr>
          <p:cNvPr id="7" name="下矢印 6"/>
          <p:cNvSpPr/>
          <p:nvPr/>
        </p:nvSpPr>
        <p:spPr>
          <a:xfrm>
            <a:off x="3548844" y="3212976"/>
            <a:ext cx="2425778" cy="576064"/>
          </a:xfrm>
          <a:prstGeom prst="downArrow">
            <a:avLst>
              <a:gd name="adj1" fmla="val 4403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雲形吹き出し 7"/>
          <p:cNvSpPr/>
          <p:nvPr/>
        </p:nvSpPr>
        <p:spPr>
          <a:xfrm>
            <a:off x="7185248" y="3789040"/>
            <a:ext cx="2418269" cy="2448272"/>
          </a:xfrm>
          <a:prstGeom prst="cloudCallout">
            <a:avLst>
              <a:gd name="adj1" fmla="val -68216"/>
              <a:gd name="adj2" fmla="val 131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itchFamily="50" charset="-128"/>
                <a:ea typeface="メイリオ" pitchFamily="50" charset="-128"/>
              </a:rPr>
              <a:t>医師についての意識調査</a:t>
            </a:r>
            <a:endParaRPr lang="en-US" altLang="ja-JP" dirty="0" smtClean="0">
              <a:solidFill>
                <a:prstClr val="black"/>
              </a:solidFill>
              <a:latin typeface="メイリオ" pitchFamily="50" charset="-128"/>
              <a:ea typeface="メイリオ" pitchFamily="50" charset="-128"/>
            </a:endParaRPr>
          </a:p>
          <a:p>
            <a:endParaRPr lang="en-US" altLang="ja-JP" dirty="0" smtClean="0">
              <a:solidFill>
                <a:prstClr val="black"/>
              </a:solidFill>
              <a:latin typeface="メイリオ" pitchFamily="50" charset="-128"/>
              <a:ea typeface="メイリオ" pitchFamily="50" charset="-128"/>
            </a:endParaRPr>
          </a:p>
          <a:p>
            <a:r>
              <a:rPr lang="ja-JP" altLang="en-US" dirty="0" smtClean="0">
                <a:solidFill>
                  <a:prstClr val="black"/>
                </a:solidFill>
                <a:latin typeface="メイリオ" pitchFamily="50" charset="-128"/>
                <a:ea typeface="メイリオ" pitchFamily="50" charset="-128"/>
              </a:rPr>
              <a:t>世代間の認識ギャップ</a:t>
            </a:r>
            <a:endParaRPr lang="ja-JP" altLang="en-US" dirty="0">
              <a:solidFill>
                <a:prstClr val="black"/>
              </a:solidFill>
              <a:latin typeface="メイリオ" pitchFamily="50" charset="-128"/>
              <a:ea typeface="メイリオ" pitchFamily="50" charset="-128"/>
            </a:endParaRPr>
          </a:p>
        </p:txBody>
      </p:sp>
      <p:sp>
        <p:nvSpPr>
          <p:cNvPr id="9" name="フレーム 8"/>
          <p:cNvSpPr/>
          <p:nvPr/>
        </p:nvSpPr>
        <p:spPr>
          <a:xfrm>
            <a:off x="4796989" y="5157192"/>
            <a:ext cx="1950217" cy="1224136"/>
          </a:xfrm>
          <a:prstGeom prst="frame">
            <a:avLst>
              <a:gd name="adj1" fmla="val 802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横巻き 9"/>
          <p:cNvSpPr/>
          <p:nvPr/>
        </p:nvSpPr>
        <p:spPr>
          <a:xfrm>
            <a:off x="5673" y="116632"/>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医療機関の勤務環境改善をめぐる現状①</a:t>
            </a:r>
            <a:endParaRPr lang="en-US" altLang="ja-JP" b="1" dirty="0" smtClean="0">
              <a:solidFill>
                <a:prstClr val="black"/>
              </a:solidFill>
              <a:latin typeface="メイリオ" pitchFamily="50" charset="-128"/>
              <a:ea typeface="メイリオ" pitchFamily="50" charset="-128"/>
            </a:endParaRPr>
          </a:p>
        </p:txBody>
      </p:sp>
      <p:sp>
        <p:nvSpPr>
          <p:cNvPr id="11"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7</a:t>
            </a:fld>
            <a:endParaRPr kumimoji="1" lang="ja-JP" altLang="en-US" sz="2000" dirty="0">
              <a:solidFill>
                <a:schemeClr val="tx1"/>
              </a:solidFill>
            </a:endParaRPr>
          </a:p>
        </p:txBody>
      </p:sp>
    </p:spTree>
    <p:extLst>
      <p:ext uri="{BB962C8B-B14F-4D97-AF65-F5344CB8AC3E}">
        <p14:creationId xmlns:p14="http://schemas.microsoft.com/office/powerpoint/2010/main" val="35767093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descr="ひし形 (枠のみ)"/>
          <p:cNvSpPr>
            <a:spLocks noChangeArrowheads="1"/>
          </p:cNvSpPr>
          <p:nvPr/>
        </p:nvSpPr>
        <p:spPr bwMode="auto">
          <a:xfrm>
            <a:off x="142761" y="642939"/>
            <a:ext cx="9646311" cy="1300895"/>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45004" rIns="90008" bIns="45004" anchor="ctr"/>
          <a:lstStyle/>
          <a:p>
            <a:pPr marL="178138" indent="-178138"/>
            <a:r>
              <a:rPr lang="ja-JP" altLang="en-US" dirty="0">
                <a:solidFill>
                  <a:prstClr val="black"/>
                </a:solidFill>
              </a:rPr>
              <a:t>　　</a:t>
            </a:r>
            <a:r>
              <a:rPr lang="ja-JP" altLang="en-US" b="1" dirty="0">
                <a:solidFill>
                  <a:prstClr val="black"/>
                </a:solidFill>
              </a:rPr>
              <a:t>　</a:t>
            </a:r>
          </a:p>
          <a:p>
            <a:pPr marL="178138" indent="-178138"/>
            <a:r>
              <a:rPr lang="ja-JP" altLang="en-US" sz="1400" dirty="0">
                <a:solidFill>
                  <a:prstClr val="black"/>
                </a:solidFill>
              </a:rPr>
              <a:t>○　</a:t>
            </a:r>
            <a:r>
              <a:rPr lang="ja-JP" altLang="en-US" sz="1200" dirty="0">
                <a:solidFill>
                  <a:prstClr val="black"/>
                </a:solidFill>
              </a:rPr>
              <a:t>子が１歳（保育所に入所できないなど、一定の場合は、１歳半）に達するまで </a:t>
            </a:r>
            <a:r>
              <a:rPr lang="ja-JP" altLang="en-US" sz="1200" u="sng" dirty="0">
                <a:solidFill>
                  <a:prstClr val="black"/>
                </a:solidFill>
              </a:rPr>
              <a:t>（父母ともに育児休業を取得する場合は、子が１歳２ヶ月に達するまでの間の１年間＜パパ・ママ育休プラス＞）</a:t>
            </a:r>
            <a:r>
              <a:rPr lang="ja-JP" altLang="en-US" sz="1200" dirty="0">
                <a:solidFill>
                  <a:prstClr val="black"/>
                </a:solidFill>
              </a:rPr>
              <a:t> の育児休業の権利を保障</a:t>
            </a:r>
            <a:endParaRPr lang="en-US" altLang="ja-JP" sz="1200" dirty="0">
              <a:solidFill>
                <a:prstClr val="black"/>
              </a:solidFill>
            </a:endParaRPr>
          </a:p>
          <a:p>
            <a:pPr marL="178138" indent="-178138"/>
            <a:r>
              <a:rPr lang="ja-JP" altLang="en-US" sz="1200" dirty="0">
                <a:solidFill>
                  <a:prstClr val="black"/>
                </a:solidFill>
              </a:rPr>
              <a:t>○　</a:t>
            </a:r>
            <a:r>
              <a:rPr lang="ja-JP" altLang="en-US" sz="1200" u="sng" dirty="0">
                <a:solidFill>
                  <a:prstClr val="black"/>
                </a:solidFill>
              </a:rPr>
              <a:t>父親が出産後８週間以内に育児休業を取得した場合、再度、育児休業の取得が可能</a:t>
            </a:r>
            <a:endParaRPr lang="en-US" altLang="ja-JP" sz="1200" u="sng" dirty="0">
              <a:solidFill>
                <a:prstClr val="black"/>
              </a:solidFill>
            </a:endParaRPr>
          </a:p>
          <a:p>
            <a:pPr marL="178138" indent="-178138"/>
            <a:r>
              <a:rPr lang="ja-JP" altLang="en-US" sz="1200" dirty="0">
                <a:solidFill>
                  <a:prstClr val="black"/>
                </a:solidFill>
              </a:rPr>
              <a:t>○　</a:t>
            </a:r>
            <a:r>
              <a:rPr lang="ja-JP" altLang="en-US" sz="1200" u="sng" dirty="0">
                <a:solidFill>
                  <a:prstClr val="black"/>
                </a:solidFill>
              </a:rPr>
              <a:t>配偶者が専業主婦（夫）であっても育児休業の取得は可能</a:t>
            </a:r>
            <a:endParaRPr lang="en-US" altLang="ja-JP" sz="1200" u="sng" dirty="0">
              <a:solidFill>
                <a:prstClr val="black"/>
              </a:solidFill>
            </a:endParaRPr>
          </a:p>
          <a:p>
            <a:pPr marL="178138" indent="-178138"/>
            <a:r>
              <a:rPr lang="en-US" altLang="ja-JP" sz="1200" dirty="0">
                <a:solidFill>
                  <a:prstClr val="black"/>
                </a:solidFill>
              </a:rPr>
              <a:t>○</a:t>
            </a:r>
            <a:r>
              <a:rPr lang="ja-JP" altLang="en-US" sz="1200" dirty="0">
                <a:solidFill>
                  <a:prstClr val="black"/>
                </a:solidFill>
              </a:rPr>
              <a:t>　</a:t>
            </a:r>
            <a:r>
              <a:rPr lang="ja-JP" altLang="en-US" sz="1200" u="sng" dirty="0">
                <a:solidFill>
                  <a:prstClr val="black"/>
                </a:solidFill>
              </a:rPr>
              <a:t>対象家族１人につき、常時介護を必要とする状態に至るごとに１回、通算して９３日まで、介護休業の権利を保障</a:t>
            </a:r>
            <a:endParaRPr lang="en-US" altLang="ja-JP" sz="1200" u="sng" dirty="0">
              <a:solidFill>
                <a:prstClr val="black"/>
              </a:solidFill>
            </a:endParaRPr>
          </a:p>
          <a:p>
            <a:pPr marL="178138" indent="-178138"/>
            <a:r>
              <a:rPr lang="ja-JP" altLang="en-US" sz="1000" dirty="0">
                <a:solidFill>
                  <a:prstClr val="black"/>
                </a:solidFill>
              </a:rPr>
              <a:t>　　　　</a:t>
            </a:r>
            <a:r>
              <a:rPr lang="en-US" altLang="ja-JP" sz="1000" dirty="0" smtClean="0">
                <a:solidFill>
                  <a:prstClr val="black"/>
                </a:solidFill>
              </a:rPr>
              <a:t>※</a:t>
            </a:r>
            <a:r>
              <a:rPr lang="ja-JP" altLang="en-US" sz="1000" dirty="0" smtClean="0">
                <a:solidFill>
                  <a:prstClr val="black"/>
                </a:solidFill>
              </a:rPr>
              <a:t>①同一の事業主に引き続き１年以上雇用されていること、②子の</a:t>
            </a:r>
            <a:r>
              <a:rPr lang="en-US" altLang="ja-JP" sz="1000" dirty="0" smtClean="0">
                <a:solidFill>
                  <a:prstClr val="black"/>
                </a:solidFill>
              </a:rPr>
              <a:t>1</a:t>
            </a:r>
            <a:r>
              <a:rPr lang="ja-JP" altLang="en-US" sz="1000" dirty="0" smtClean="0">
                <a:solidFill>
                  <a:prstClr val="black"/>
                </a:solidFill>
              </a:rPr>
              <a:t>歳の誕生日以降も引き続き雇用されていることが見込まれること、③子の２歳の誕生日の前々日まで</a:t>
            </a:r>
            <a:endParaRPr lang="en-US" altLang="ja-JP" sz="1000" dirty="0" smtClean="0">
              <a:solidFill>
                <a:prstClr val="black"/>
              </a:solidFill>
            </a:endParaRPr>
          </a:p>
          <a:p>
            <a:pPr marL="178138" indent="-178138"/>
            <a:r>
              <a:rPr lang="ja-JP" altLang="en-US" sz="1000" dirty="0">
                <a:solidFill>
                  <a:prstClr val="black"/>
                </a:solidFill>
              </a:rPr>
              <a:t>　</a:t>
            </a:r>
            <a:r>
              <a:rPr lang="ja-JP" altLang="en-US" sz="1000" dirty="0" smtClean="0">
                <a:solidFill>
                  <a:prstClr val="black"/>
                </a:solidFill>
              </a:rPr>
              <a:t>　　　　　に、労働契約の期間が満了しており、かつ、契約が更新されないことが明らかでないこと、を</a:t>
            </a:r>
            <a:r>
              <a:rPr lang="ja-JP" altLang="en-US" sz="1000" dirty="0">
                <a:solidFill>
                  <a:prstClr val="black"/>
                </a:solidFill>
              </a:rPr>
              <a:t>満たした期間雇用者も取得可能</a:t>
            </a:r>
          </a:p>
          <a:p>
            <a:pPr marL="178138" indent="-178138"/>
            <a:endParaRPr lang="en-US" altLang="ja-JP" sz="1400" dirty="0">
              <a:solidFill>
                <a:prstClr val="black"/>
              </a:solidFill>
            </a:endParaRPr>
          </a:p>
        </p:txBody>
      </p:sp>
      <p:sp>
        <p:nvSpPr>
          <p:cNvPr id="2053" name="AutoShape 11" descr="ひし形 (枠のみ)"/>
          <p:cNvSpPr>
            <a:spLocks noChangeArrowheads="1"/>
          </p:cNvSpPr>
          <p:nvPr/>
        </p:nvSpPr>
        <p:spPr bwMode="auto">
          <a:xfrm>
            <a:off x="4953007" y="2135816"/>
            <a:ext cx="4758664" cy="734134"/>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223246" rIns="90008" bIns="45004"/>
          <a:lstStyle/>
          <a:p>
            <a:pPr marL="180936" indent="-180936"/>
            <a:r>
              <a:rPr lang="en-US" altLang="ja-JP" sz="1400" dirty="0">
                <a:solidFill>
                  <a:prstClr val="black"/>
                </a:solidFill>
              </a:rPr>
              <a:t>○</a:t>
            </a:r>
            <a:r>
              <a:rPr lang="ja-JP" altLang="en-US" sz="1400" dirty="0">
                <a:solidFill>
                  <a:prstClr val="black"/>
                </a:solidFill>
              </a:rPr>
              <a:t>　</a:t>
            </a:r>
            <a:r>
              <a:rPr lang="ja-JP" altLang="en-US" sz="1200" dirty="0">
                <a:solidFill>
                  <a:prstClr val="black"/>
                </a:solidFill>
              </a:rPr>
              <a:t>小学校就学前までの子が</a:t>
            </a:r>
            <a:r>
              <a:rPr lang="ja-JP" altLang="en-US" sz="1200" u="sng" dirty="0">
                <a:solidFill>
                  <a:prstClr val="black"/>
                </a:solidFill>
              </a:rPr>
              <a:t>１人であれば</a:t>
            </a:r>
            <a:r>
              <a:rPr lang="ja-JP" altLang="en-US" sz="1200" dirty="0">
                <a:solidFill>
                  <a:prstClr val="black"/>
                </a:solidFill>
              </a:rPr>
              <a:t>年５日、</a:t>
            </a:r>
            <a:r>
              <a:rPr lang="ja-JP" altLang="en-US" sz="1200" u="sng" dirty="0">
                <a:solidFill>
                  <a:prstClr val="black"/>
                </a:solidFill>
              </a:rPr>
              <a:t>２人以上であれば年１０日</a:t>
            </a:r>
            <a:r>
              <a:rPr lang="ja-JP" altLang="en-US" sz="1200" dirty="0">
                <a:solidFill>
                  <a:prstClr val="black"/>
                </a:solidFill>
              </a:rPr>
              <a:t>を限度として看護休暇付与を義務づけ</a:t>
            </a:r>
          </a:p>
          <a:p>
            <a:pPr>
              <a:lnSpc>
                <a:spcPct val="110000"/>
              </a:lnSpc>
            </a:pPr>
            <a:endParaRPr lang="ja-JP" altLang="en-US" sz="1400" dirty="0">
              <a:solidFill>
                <a:prstClr val="black"/>
              </a:solidFill>
            </a:endParaRPr>
          </a:p>
          <a:p>
            <a:endParaRPr lang="en-US" altLang="ja-JP" sz="1400" dirty="0">
              <a:solidFill>
                <a:prstClr val="black"/>
              </a:solidFill>
            </a:endParaRPr>
          </a:p>
        </p:txBody>
      </p:sp>
      <p:sp>
        <p:nvSpPr>
          <p:cNvPr id="2072" name="AutoShape 11" descr="ひし形 (枠のみ)"/>
          <p:cNvSpPr>
            <a:spLocks noChangeArrowheads="1"/>
          </p:cNvSpPr>
          <p:nvPr/>
        </p:nvSpPr>
        <p:spPr bwMode="auto">
          <a:xfrm>
            <a:off x="4991348" y="3027716"/>
            <a:ext cx="4758664" cy="728060"/>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223246" rIns="90008" bIns="45004"/>
          <a:lstStyle/>
          <a:p>
            <a:pPr marL="180936" indent="-180936"/>
            <a:r>
              <a:rPr lang="en-US" altLang="ja-JP" sz="1400" dirty="0">
                <a:solidFill>
                  <a:prstClr val="black"/>
                </a:solidFill>
              </a:rPr>
              <a:t>○</a:t>
            </a:r>
            <a:r>
              <a:rPr lang="ja-JP" altLang="en-US" sz="1400" dirty="0">
                <a:solidFill>
                  <a:prstClr val="black"/>
                </a:solidFill>
              </a:rPr>
              <a:t>　</a:t>
            </a:r>
            <a:r>
              <a:rPr lang="ja-JP" altLang="en-US" sz="1200" u="sng" dirty="0">
                <a:solidFill>
                  <a:prstClr val="black"/>
                </a:solidFill>
              </a:rPr>
              <a:t>要介護状態にある対象家族が１人であれば年５日、２人以上で</a:t>
            </a:r>
            <a:r>
              <a:rPr lang="ja-JP" altLang="en-US" sz="1200" u="sng" dirty="0" err="1">
                <a:solidFill>
                  <a:prstClr val="black"/>
                </a:solidFill>
              </a:rPr>
              <a:t>あ</a:t>
            </a:r>
            <a:r>
              <a:rPr lang="ja-JP" altLang="en-US" sz="1200" u="sng" dirty="0">
                <a:solidFill>
                  <a:prstClr val="black"/>
                </a:solidFill>
              </a:rPr>
              <a:t>　　　</a:t>
            </a:r>
            <a:r>
              <a:rPr lang="ja-JP" altLang="en-US" sz="1200" u="sng" dirty="0" err="1">
                <a:solidFill>
                  <a:prstClr val="black"/>
                </a:solidFill>
              </a:rPr>
              <a:t>れば</a:t>
            </a:r>
            <a:r>
              <a:rPr lang="ja-JP" altLang="en-US" sz="1200" u="sng" dirty="0">
                <a:solidFill>
                  <a:prstClr val="black"/>
                </a:solidFill>
              </a:rPr>
              <a:t>年１０日を限度として介護休暇付与を義務づけ</a:t>
            </a:r>
          </a:p>
          <a:p>
            <a:endParaRPr lang="en-US" altLang="ja-JP" sz="1400" dirty="0">
              <a:solidFill>
                <a:prstClr val="black"/>
              </a:solidFill>
            </a:endParaRPr>
          </a:p>
        </p:txBody>
      </p:sp>
      <p:sp>
        <p:nvSpPr>
          <p:cNvPr id="2074" name="Rectangle 28"/>
          <p:cNvSpPr>
            <a:spLocks noChangeArrowheads="1"/>
          </p:cNvSpPr>
          <p:nvPr/>
        </p:nvSpPr>
        <p:spPr bwMode="auto">
          <a:xfrm>
            <a:off x="5117343" y="2936939"/>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u="sng" dirty="0">
                <a:solidFill>
                  <a:prstClr val="black"/>
                </a:solidFill>
              </a:rPr>
              <a:t>介護休暇制度</a:t>
            </a:r>
            <a:endParaRPr lang="ja-JP" altLang="en-US" u="sng" dirty="0">
              <a:solidFill>
                <a:prstClr val="black"/>
              </a:solidFill>
            </a:endParaRPr>
          </a:p>
        </p:txBody>
      </p:sp>
      <p:sp>
        <p:nvSpPr>
          <p:cNvPr id="2050" name="Rectangle 7"/>
          <p:cNvSpPr>
            <a:spLocks noChangeArrowheads="1"/>
          </p:cNvSpPr>
          <p:nvPr/>
        </p:nvSpPr>
        <p:spPr bwMode="auto">
          <a:xfrm>
            <a:off x="2144616" y="0"/>
            <a:ext cx="5850731" cy="367886"/>
          </a:xfrm>
          <a:prstGeom prst="rect">
            <a:avLst/>
          </a:prstGeom>
          <a:noFill/>
          <a:ln w="9525">
            <a:noFill/>
            <a:miter lim="800000"/>
            <a:headEnd/>
            <a:tailEnd/>
          </a:ln>
        </p:spPr>
        <p:txBody>
          <a:bodyPr lIns="90008" tIns="45004" rIns="90008" bIns="45004">
            <a:spAutoFit/>
          </a:bodyPr>
          <a:lstStyle/>
          <a:p>
            <a:pPr algn="ctr"/>
            <a:r>
              <a:rPr lang="ja-JP" altLang="en-US" b="1" dirty="0">
                <a:solidFill>
                  <a:prstClr val="black"/>
                </a:solidFill>
              </a:rPr>
              <a:t>育児・介護休業法の概要</a:t>
            </a:r>
          </a:p>
        </p:txBody>
      </p:sp>
      <p:sp>
        <p:nvSpPr>
          <p:cNvPr id="2052" name="AutoShape 10" descr="ひし形 (枠のみ)"/>
          <p:cNvSpPr>
            <a:spLocks noChangeArrowheads="1"/>
          </p:cNvSpPr>
          <p:nvPr/>
        </p:nvSpPr>
        <p:spPr bwMode="auto">
          <a:xfrm>
            <a:off x="145260" y="3765330"/>
            <a:ext cx="4758664" cy="597886"/>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116939" rIns="90008" bIns="45004" anchor="ctr"/>
          <a:lstStyle/>
          <a:p>
            <a:r>
              <a:rPr lang="ja-JP" altLang="en-US" dirty="0">
                <a:solidFill>
                  <a:prstClr val="black"/>
                </a:solidFill>
              </a:rPr>
              <a:t>　　</a:t>
            </a:r>
            <a:r>
              <a:rPr lang="ja-JP" altLang="en-US" b="1" dirty="0">
                <a:solidFill>
                  <a:prstClr val="black"/>
                </a:solidFill>
              </a:rPr>
              <a:t>　</a:t>
            </a:r>
          </a:p>
          <a:p>
            <a:pPr marL="180936" indent="-180936"/>
            <a:r>
              <a:rPr lang="ja-JP" altLang="en-US" sz="1400" dirty="0">
                <a:solidFill>
                  <a:prstClr val="black"/>
                </a:solidFill>
              </a:rPr>
              <a:t>○　</a:t>
            </a:r>
            <a:r>
              <a:rPr lang="ja-JP" altLang="en-US" sz="1200" dirty="0">
                <a:solidFill>
                  <a:prstClr val="black"/>
                </a:solidFill>
              </a:rPr>
              <a:t>小学校就学前までの子を養育し、又は介護を行う労働者が請求した場合、１か月２４時間、１年１５０時間を超える時間外労働を制限</a:t>
            </a:r>
          </a:p>
          <a:p>
            <a:endParaRPr lang="en-US" altLang="ja-JP" sz="1400" dirty="0">
              <a:solidFill>
                <a:prstClr val="black"/>
              </a:solidFill>
            </a:endParaRPr>
          </a:p>
        </p:txBody>
      </p:sp>
      <p:sp>
        <p:nvSpPr>
          <p:cNvPr id="2054" name="AutoShape 13" descr="ひし形 (枠のみ)"/>
          <p:cNvSpPr>
            <a:spLocks noChangeArrowheads="1"/>
          </p:cNvSpPr>
          <p:nvPr/>
        </p:nvSpPr>
        <p:spPr bwMode="auto">
          <a:xfrm>
            <a:off x="154785" y="5337795"/>
            <a:ext cx="4758664" cy="649288"/>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187811" rIns="90008" bIns="45004" anchor="ctr"/>
          <a:lstStyle/>
          <a:p>
            <a:r>
              <a:rPr lang="ja-JP" altLang="en-US" dirty="0">
                <a:solidFill>
                  <a:prstClr val="black"/>
                </a:solidFill>
              </a:rPr>
              <a:t>　　</a:t>
            </a:r>
            <a:r>
              <a:rPr lang="ja-JP" altLang="en-US" b="1" dirty="0">
                <a:solidFill>
                  <a:prstClr val="black"/>
                </a:solidFill>
              </a:rPr>
              <a:t>　</a:t>
            </a:r>
          </a:p>
          <a:p>
            <a:pPr marL="180936" indent="-180936"/>
            <a:r>
              <a:rPr lang="ja-JP" altLang="en-US" sz="1400" dirty="0">
                <a:solidFill>
                  <a:prstClr val="black"/>
                </a:solidFill>
              </a:rPr>
              <a:t>○　</a:t>
            </a:r>
            <a:r>
              <a:rPr lang="ja-JP" altLang="en-US" sz="1200" dirty="0">
                <a:solidFill>
                  <a:prstClr val="black"/>
                </a:solidFill>
              </a:rPr>
              <a:t>小学校就学前までの子を養育し、又は介護を行う労働者が請求した場合、深夜業を制限</a:t>
            </a:r>
          </a:p>
          <a:p>
            <a:endParaRPr lang="en-US" altLang="ja-JP" sz="1400" dirty="0">
              <a:solidFill>
                <a:prstClr val="black"/>
              </a:solidFill>
            </a:endParaRPr>
          </a:p>
        </p:txBody>
      </p:sp>
      <p:sp>
        <p:nvSpPr>
          <p:cNvPr id="2055" name="AutoShape 17" descr="ひし形 (枠のみ)"/>
          <p:cNvSpPr>
            <a:spLocks noChangeArrowheads="1"/>
          </p:cNvSpPr>
          <p:nvPr/>
        </p:nvSpPr>
        <p:spPr bwMode="auto">
          <a:xfrm>
            <a:off x="154785" y="2128666"/>
            <a:ext cx="4758664" cy="1408034"/>
          </a:xfrm>
          <a:prstGeom prst="roundRect">
            <a:avLst>
              <a:gd name="adj" fmla="val 8051"/>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223246" rIns="90008" bIns="45004"/>
          <a:lstStyle/>
          <a:p>
            <a:pPr marL="178138" indent="-178138"/>
            <a:r>
              <a:rPr lang="en-US" altLang="ja-JP" sz="1400" dirty="0">
                <a:solidFill>
                  <a:prstClr val="black"/>
                </a:solidFill>
              </a:rPr>
              <a:t>○</a:t>
            </a:r>
            <a:r>
              <a:rPr lang="ja-JP" altLang="en-US" sz="1400" dirty="0">
                <a:solidFill>
                  <a:prstClr val="black"/>
                </a:solidFill>
              </a:rPr>
              <a:t>　</a:t>
            </a:r>
            <a:r>
              <a:rPr lang="ja-JP" altLang="en-US" sz="1200" u="sng" dirty="0">
                <a:solidFill>
                  <a:prstClr val="black"/>
                </a:solidFill>
              </a:rPr>
              <a:t>３歳に達するまでの子を養育する労働者について、短時間勤務の措置（１日原則６時間）を義務づけ</a:t>
            </a:r>
            <a:endParaRPr lang="en-US" altLang="ja-JP" sz="1200" u="sng" dirty="0">
              <a:solidFill>
                <a:prstClr val="black"/>
              </a:solidFill>
            </a:endParaRPr>
          </a:p>
          <a:p>
            <a:pPr marL="178138" indent="-178138"/>
            <a:r>
              <a:rPr lang="ja-JP" altLang="en-US" sz="1200" dirty="0">
                <a:solidFill>
                  <a:prstClr val="black"/>
                </a:solidFill>
              </a:rPr>
              <a:t>○　常時介護を必要とする状態にある対象家族の介護を行う労働者に対し、次のいずれかの措置を事業主に義務づけ</a:t>
            </a:r>
            <a:endParaRPr lang="en-US" altLang="ja-JP" sz="1200" dirty="0">
              <a:solidFill>
                <a:prstClr val="black"/>
              </a:solidFill>
            </a:endParaRPr>
          </a:p>
          <a:p>
            <a:pPr marL="178138" indent="-178138"/>
            <a:r>
              <a:rPr lang="ja-JP" altLang="en-US" sz="1200" dirty="0">
                <a:solidFill>
                  <a:prstClr val="black"/>
                </a:solidFill>
              </a:rPr>
              <a:t>　　   </a:t>
            </a:r>
            <a:r>
              <a:rPr lang="ja-JP" altLang="en-US" sz="1000" dirty="0">
                <a:solidFill>
                  <a:prstClr val="black"/>
                </a:solidFill>
              </a:rPr>
              <a:t>①短時間勤務制度</a:t>
            </a:r>
            <a:r>
              <a:rPr lang="en-US" altLang="ja-JP" sz="1000" dirty="0">
                <a:solidFill>
                  <a:prstClr val="black"/>
                </a:solidFill>
              </a:rPr>
              <a:t>   </a:t>
            </a:r>
            <a:r>
              <a:rPr lang="ja-JP" altLang="en-US" sz="1000" dirty="0">
                <a:solidFill>
                  <a:prstClr val="black"/>
                </a:solidFill>
              </a:rPr>
              <a:t>②フレックスタイム制</a:t>
            </a:r>
            <a:endParaRPr lang="en-US" altLang="ja-JP" sz="1000" dirty="0">
              <a:solidFill>
                <a:prstClr val="black"/>
              </a:solidFill>
            </a:endParaRPr>
          </a:p>
          <a:p>
            <a:pPr marL="178138" indent="-178138"/>
            <a:r>
              <a:rPr lang="en-US" altLang="ja-JP" sz="1000" dirty="0">
                <a:solidFill>
                  <a:prstClr val="black"/>
                </a:solidFill>
              </a:rPr>
              <a:t>         </a:t>
            </a:r>
            <a:r>
              <a:rPr lang="ja-JP" altLang="en-US" sz="1000" dirty="0">
                <a:solidFill>
                  <a:prstClr val="black"/>
                </a:solidFill>
              </a:rPr>
              <a:t>③始業・終業時刻の繰上げ・繰下げ</a:t>
            </a:r>
            <a:r>
              <a:rPr lang="en-US" altLang="ja-JP" sz="1000" dirty="0">
                <a:solidFill>
                  <a:prstClr val="black"/>
                </a:solidFill>
              </a:rPr>
              <a:t>   </a:t>
            </a:r>
            <a:r>
              <a:rPr lang="ja-JP" altLang="en-US" sz="1000" dirty="0">
                <a:solidFill>
                  <a:prstClr val="black"/>
                </a:solidFill>
              </a:rPr>
              <a:t>④介護費用の援助措置　</a:t>
            </a:r>
          </a:p>
        </p:txBody>
      </p:sp>
      <p:sp>
        <p:nvSpPr>
          <p:cNvPr id="2056" name="AutoShape 22" descr="ひし形 (枠のみ)"/>
          <p:cNvSpPr>
            <a:spLocks noChangeArrowheads="1"/>
          </p:cNvSpPr>
          <p:nvPr/>
        </p:nvSpPr>
        <p:spPr bwMode="auto">
          <a:xfrm>
            <a:off x="4962536" y="4721431"/>
            <a:ext cx="4758664" cy="785813"/>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223246" rIns="90008" bIns="45004"/>
          <a:lstStyle/>
          <a:p>
            <a:pPr marL="180936" indent="-180936"/>
            <a:r>
              <a:rPr lang="en-US" altLang="ja-JP" sz="1400" dirty="0">
                <a:solidFill>
                  <a:prstClr val="black"/>
                </a:solidFill>
              </a:rPr>
              <a:t>○</a:t>
            </a:r>
            <a:r>
              <a:rPr lang="ja-JP" altLang="en-US" sz="1400" dirty="0">
                <a:solidFill>
                  <a:prstClr val="black"/>
                </a:solidFill>
              </a:rPr>
              <a:t>　</a:t>
            </a:r>
            <a:r>
              <a:rPr lang="ja-JP" altLang="en-US" sz="1200" dirty="0">
                <a:solidFill>
                  <a:prstClr val="black"/>
                </a:solidFill>
              </a:rPr>
              <a:t>育児休業等を取得したこと等を理由とする解雇その他の不利益取扱いを禁止</a:t>
            </a:r>
          </a:p>
          <a:p>
            <a:endParaRPr lang="en-US" altLang="ja-JP" sz="1600" dirty="0">
              <a:solidFill>
                <a:prstClr val="black"/>
              </a:solidFill>
            </a:endParaRPr>
          </a:p>
        </p:txBody>
      </p:sp>
      <p:sp>
        <p:nvSpPr>
          <p:cNvPr id="2057" name="AutoShape 24" descr="ひし形 (枠のみ)"/>
          <p:cNvSpPr>
            <a:spLocks noChangeArrowheads="1"/>
          </p:cNvSpPr>
          <p:nvPr/>
        </p:nvSpPr>
        <p:spPr bwMode="auto">
          <a:xfrm>
            <a:off x="4981712" y="3960457"/>
            <a:ext cx="4720323" cy="627931"/>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223246" rIns="90008" bIns="45004"/>
          <a:lstStyle/>
          <a:p>
            <a:pPr marL="180936" indent="-180936"/>
            <a:r>
              <a:rPr lang="en-US" altLang="ja-JP" sz="1400" dirty="0">
                <a:solidFill>
                  <a:prstClr val="black"/>
                </a:solidFill>
              </a:rPr>
              <a:t>○</a:t>
            </a:r>
            <a:r>
              <a:rPr lang="ja-JP" altLang="en-US" sz="1400" dirty="0">
                <a:solidFill>
                  <a:prstClr val="black"/>
                </a:solidFill>
              </a:rPr>
              <a:t>　</a:t>
            </a:r>
            <a:r>
              <a:rPr lang="ja-JP" altLang="en-US" sz="1200" dirty="0">
                <a:solidFill>
                  <a:prstClr val="black"/>
                </a:solidFill>
              </a:rPr>
              <a:t>労働者を転勤させる場合の、育児又は介護の状況についての配慮義務</a:t>
            </a:r>
          </a:p>
          <a:p>
            <a:pPr>
              <a:lnSpc>
                <a:spcPct val="110000"/>
              </a:lnSpc>
            </a:pPr>
            <a:endParaRPr lang="ja-JP" altLang="en-US" sz="1600" dirty="0">
              <a:solidFill>
                <a:prstClr val="black"/>
              </a:solidFill>
            </a:endParaRPr>
          </a:p>
          <a:p>
            <a:endParaRPr lang="en-US" altLang="ja-JP" sz="1600" dirty="0">
              <a:solidFill>
                <a:prstClr val="black"/>
              </a:solidFill>
            </a:endParaRPr>
          </a:p>
        </p:txBody>
      </p:sp>
      <p:sp>
        <p:nvSpPr>
          <p:cNvPr id="2058" name="Rectangle 29"/>
          <p:cNvSpPr>
            <a:spLocks noChangeArrowheads="1"/>
          </p:cNvSpPr>
          <p:nvPr/>
        </p:nvSpPr>
        <p:spPr bwMode="auto">
          <a:xfrm>
            <a:off x="386956" y="428654"/>
            <a:ext cx="4134378" cy="287338"/>
          </a:xfrm>
          <a:prstGeom prst="rect">
            <a:avLst/>
          </a:prstGeom>
          <a:solidFill>
            <a:srgbClr val="FFFFFF"/>
          </a:solidFill>
          <a:ln w="9525">
            <a:solidFill>
              <a:schemeClr val="tx1"/>
            </a:solidFill>
            <a:miter lim="800000"/>
            <a:headEnd/>
            <a:tailEnd/>
          </a:ln>
        </p:spPr>
        <p:txBody>
          <a:bodyPr wrap="none" lIns="90008" tIns="45004" rIns="90008" bIns="45004" anchor="ctr"/>
          <a:lstStyle/>
          <a:p>
            <a:pPr algn="ctr"/>
            <a:endParaRPr lang="ja-JP" altLang="ja-JP">
              <a:solidFill>
                <a:prstClr val="black"/>
              </a:solidFill>
            </a:endParaRPr>
          </a:p>
        </p:txBody>
      </p:sp>
      <p:sp>
        <p:nvSpPr>
          <p:cNvPr id="2059" name="Rectangle 27"/>
          <p:cNvSpPr>
            <a:spLocks noChangeArrowheads="1"/>
          </p:cNvSpPr>
          <p:nvPr/>
        </p:nvSpPr>
        <p:spPr bwMode="auto">
          <a:xfrm>
            <a:off x="386956" y="428654"/>
            <a:ext cx="4134378"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育児休業・介護休業制度</a:t>
            </a:r>
            <a:endParaRPr lang="ja-JP" altLang="en-US" dirty="0">
              <a:solidFill>
                <a:prstClr val="black"/>
              </a:solidFill>
            </a:endParaRPr>
          </a:p>
        </p:txBody>
      </p:sp>
      <p:sp>
        <p:nvSpPr>
          <p:cNvPr id="2061" name="Rectangle 28"/>
          <p:cNvSpPr>
            <a:spLocks noChangeArrowheads="1"/>
          </p:cNvSpPr>
          <p:nvPr/>
        </p:nvSpPr>
        <p:spPr bwMode="auto">
          <a:xfrm>
            <a:off x="5098282" y="2043674"/>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子の看護休暇制度</a:t>
            </a:r>
            <a:endParaRPr lang="ja-JP" altLang="en-US" dirty="0">
              <a:solidFill>
                <a:prstClr val="black"/>
              </a:solidFill>
            </a:endParaRPr>
          </a:p>
        </p:txBody>
      </p:sp>
      <p:sp>
        <p:nvSpPr>
          <p:cNvPr id="2063" name="Rectangle 33"/>
          <p:cNvSpPr>
            <a:spLocks noChangeArrowheads="1"/>
          </p:cNvSpPr>
          <p:nvPr/>
        </p:nvSpPr>
        <p:spPr bwMode="auto">
          <a:xfrm>
            <a:off x="290550" y="3598628"/>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時間外労働の制限</a:t>
            </a:r>
            <a:endParaRPr lang="ja-JP" altLang="en-US" dirty="0">
              <a:solidFill>
                <a:prstClr val="black"/>
              </a:solidFill>
            </a:endParaRPr>
          </a:p>
        </p:txBody>
      </p:sp>
      <p:sp>
        <p:nvSpPr>
          <p:cNvPr id="2065" name="Rectangle 35"/>
          <p:cNvSpPr>
            <a:spLocks noChangeArrowheads="1"/>
          </p:cNvSpPr>
          <p:nvPr/>
        </p:nvSpPr>
        <p:spPr bwMode="auto">
          <a:xfrm>
            <a:off x="320297" y="5198849"/>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深夜業の制限</a:t>
            </a:r>
            <a:endParaRPr lang="ja-JP" altLang="en-US" dirty="0">
              <a:solidFill>
                <a:prstClr val="black"/>
              </a:solidFill>
            </a:endParaRPr>
          </a:p>
        </p:txBody>
      </p:sp>
      <p:sp>
        <p:nvSpPr>
          <p:cNvPr id="2067" name="Rectangle 37"/>
          <p:cNvSpPr>
            <a:spLocks noChangeArrowheads="1"/>
          </p:cNvSpPr>
          <p:nvPr/>
        </p:nvSpPr>
        <p:spPr bwMode="auto">
          <a:xfrm>
            <a:off x="5098280" y="3823703"/>
            <a:ext cx="2731029"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転勤についての配慮</a:t>
            </a:r>
            <a:endParaRPr lang="ja-JP" altLang="en-US" dirty="0">
              <a:solidFill>
                <a:prstClr val="black"/>
              </a:solidFill>
            </a:endParaRPr>
          </a:p>
        </p:txBody>
      </p:sp>
      <p:sp>
        <p:nvSpPr>
          <p:cNvPr id="2069" name="Rectangle 39"/>
          <p:cNvSpPr>
            <a:spLocks noChangeArrowheads="1"/>
          </p:cNvSpPr>
          <p:nvPr/>
        </p:nvSpPr>
        <p:spPr bwMode="auto">
          <a:xfrm>
            <a:off x="309591" y="2042636"/>
            <a:ext cx="2963201"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u="sng" dirty="0">
                <a:solidFill>
                  <a:prstClr val="black"/>
                </a:solidFill>
              </a:rPr>
              <a:t>短時間勤務等の措置</a:t>
            </a:r>
            <a:endParaRPr lang="ja-JP" altLang="en-US" u="sng" dirty="0">
              <a:solidFill>
                <a:prstClr val="black"/>
              </a:solidFill>
            </a:endParaRPr>
          </a:p>
        </p:txBody>
      </p:sp>
      <p:sp>
        <p:nvSpPr>
          <p:cNvPr id="2071" name="Rectangle 41"/>
          <p:cNvSpPr>
            <a:spLocks noChangeArrowheads="1"/>
          </p:cNvSpPr>
          <p:nvPr/>
        </p:nvSpPr>
        <p:spPr bwMode="auto">
          <a:xfrm>
            <a:off x="5088762" y="4638078"/>
            <a:ext cx="2963201" cy="3254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a:solidFill>
                  <a:prstClr val="black"/>
                </a:solidFill>
              </a:rPr>
              <a:t>不利益取扱いの禁止</a:t>
            </a:r>
            <a:endParaRPr lang="ja-JP" altLang="en-US" dirty="0">
              <a:solidFill>
                <a:prstClr val="black"/>
              </a:solidFill>
            </a:endParaRPr>
          </a:p>
        </p:txBody>
      </p:sp>
      <p:sp>
        <p:nvSpPr>
          <p:cNvPr id="2075" name="AutoShape 10" descr="ひし形 (枠のみ)"/>
          <p:cNvSpPr>
            <a:spLocks noChangeArrowheads="1"/>
          </p:cNvSpPr>
          <p:nvPr/>
        </p:nvSpPr>
        <p:spPr bwMode="auto">
          <a:xfrm>
            <a:off x="154785" y="4543231"/>
            <a:ext cx="4758664" cy="571098"/>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116939" rIns="90008" bIns="45004" anchor="ctr"/>
          <a:lstStyle/>
          <a:p>
            <a:r>
              <a:rPr lang="ja-JP" altLang="en-US" dirty="0">
                <a:solidFill>
                  <a:prstClr val="black"/>
                </a:solidFill>
              </a:rPr>
              <a:t>　　</a:t>
            </a:r>
            <a:r>
              <a:rPr lang="ja-JP" altLang="en-US" b="1" dirty="0">
                <a:solidFill>
                  <a:prstClr val="black"/>
                </a:solidFill>
              </a:rPr>
              <a:t>　</a:t>
            </a:r>
          </a:p>
          <a:p>
            <a:pPr marL="179388" indent="-179388"/>
            <a:r>
              <a:rPr lang="ja-JP" altLang="en-US" sz="1400" dirty="0">
                <a:solidFill>
                  <a:prstClr val="black"/>
                </a:solidFill>
              </a:rPr>
              <a:t>○　</a:t>
            </a:r>
            <a:r>
              <a:rPr lang="ja-JP" altLang="en-US" sz="1200" u="sng" dirty="0">
                <a:solidFill>
                  <a:prstClr val="black"/>
                </a:solidFill>
              </a:rPr>
              <a:t>３歳に達するまでの子を養育する労働者が請求した場合、所定外労働を免除</a:t>
            </a:r>
          </a:p>
          <a:p>
            <a:endParaRPr lang="en-US" altLang="ja-JP" sz="1400" dirty="0">
              <a:solidFill>
                <a:prstClr val="black"/>
              </a:solidFill>
            </a:endParaRPr>
          </a:p>
        </p:txBody>
      </p:sp>
      <p:sp>
        <p:nvSpPr>
          <p:cNvPr id="2077" name="Rectangle 33"/>
          <p:cNvSpPr>
            <a:spLocks noChangeArrowheads="1"/>
          </p:cNvSpPr>
          <p:nvPr/>
        </p:nvSpPr>
        <p:spPr bwMode="auto">
          <a:xfrm>
            <a:off x="302435" y="4413004"/>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u="sng" dirty="0">
                <a:solidFill>
                  <a:prstClr val="black"/>
                </a:solidFill>
              </a:rPr>
              <a:t>所定外労働の免除</a:t>
            </a:r>
            <a:endParaRPr lang="ja-JP" altLang="en-US" u="sng" dirty="0">
              <a:solidFill>
                <a:prstClr val="black"/>
              </a:solidFill>
            </a:endParaRPr>
          </a:p>
        </p:txBody>
      </p:sp>
      <p:sp>
        <p:nvSpPr>
          <p:cNvPr id="34" name="テキスト ボックス 33"/>
          <p:cNvSpPr txBox="1"/>
          <p:nvPr/>
        </p:nvSpPr>
        <p:spPr>
          <a:xfrm>
            <a:off x="120489" y="6063341"/>
            <a:ext cx="4832518" cy="552552"/>
          </a:xfrm>
          <a:prstGeom prst="rect">
            <a:avLst/>
          </a:prstGeom>
          <a:noFill/>
        </p:spPr>
        <p:txBody>
          <a:bodyPr wrap="square" lIns="90008" tIns="45004" rIns="90008" bIns="45004">
            <a:spAutoFit/>
          </a:bodyPr>
          <a:lstStyle/>
          <a:p>
            <a:pPr>
              <a:defRPr/>
            </a:pPr>
            <a:r>
              <a:rPr lang="en-US" altLang="ja-JP" sz="1000" dirty="0">
                <a:solidFill>
                  <a:prstClr val="black"/>
                </a:solidFill>
              </a:rPr>
              <a:t>※</a:t>
            </a:r>
            <a:r>
              <a:rPr lang="ja-JP" altLang="en-US" sz="1000" dirty="0">
                <a:solidFill>
                  <a:prstClr val="black"/>
                </a:solidFill>
              </a:rPr>
              <a:t>下線部は、平成２１年６月の法改正により改正された部分。改正法の施行日：原則として平成２２年６月３０日（ただし、一部の規定は、常時１００人以下の労働者を雇用する事業主については平成２４年７月１日）</a:t>
            </a:r>
          </a:p>
        </p:txBody>
      </p:sp>
      <p:sp>
        <p:nvSpPr>
          <p:cNvPr id="32" name="AutoShape 13" descr="ひし形 (枠のみ)"/>
          <p:cNvSpPr>
            <a:spLocks noChangeArrowheads="1"/>
          </p:cNvSpPr>
          <p:nvPr/>
        </p:nvSpPr>
        <p:spPr bwMode="auto">
          <a:xfrm>
            <a:off x="4996102" y="5649502"/>
            <a:ext cx="4758664" cy="812524"/>
          </a:xfrm>
          <a:prstGeom prst="roundRect">
            <a:avLst>
              <a:gd name="adj" fmla="val 14528"/>
            </a:avLst>
          </a:prstGeom>
          <a:pattFill prst="openDmnd">
            <a:fgClr>
              <a:srgbClr val="FFFF99">
                <a:alpha val="50195"/>
              </a:srgbClr>
            </a:fgClr>
            <a:bgClr>
              <a:schemeClr val="bg1">
                <a:alpha val="50195"/>
              </a:schemeClr>
            </a:bgClr>
          </a:pattFill>
          <a:ln w="9525">
            <a:solidFill>
              <a:schemeClr val="tx1"/>
            </a:solidFill>
            <a:round/>
            <a:headEnd/>
            <a:tailEnd/>
          </a:ln>
        </p:spPr>
        <p:txBody>
          <a:bodyPr lIns="90008" tIns="187811" rIns="90008" bIns="45004" anchor="ctr"/>
          <a:lstStyle/>
          <a:p>
            <a:r>
              <a:rPr lang="ja-JP" altLang="en-US" sz="1200" dirty="0">
                <a:solidFill>
                  <a:prstClr val="black"/>
                </a:solidFill>
              </a:rPr>
              <a:t>○　</a:t>
            </a:r>
            <a:r>
              <a:rPr lang="ja-JP" altLang="en-US" sz="1200" u="sng" dirty="0">
                <a:solidFill>
                  <a:prstClr val="black"/>
                </a:solidFill>
              </a:rPr>
              <a:t>苦情処理・紛争解決の援助及び調停の仕組みを創設</a:t>
            </a:r>
            <a:endParaRPr lang="en-US" altLang="ja-JP" sz="1200" u="sng" dirty="0">
              <a:solidFill>
                <a:prstClr val="black"/>
              </a:solidFill>
            </a:endParaRPr>
          </a:p>
          <a:p>
            <a:pPr marL="180975" indent="-180975"/>
            <a:r>
              <a:rPr lang="ja-JP" altLang="en-US" sz="1200" dirty="0" smtClean="0">
                <a:solidFill>
                  <a:prstClr val="black"/>
                </a:solidFill>
              </a:rPr>
              <a:t>○　</a:t>
            </a:r>
            <a:r>
              <a:rPr lang="ja-JP" altLang="en-US" sz="1200" u="sng" dirty="0" smtClean="0">
                <a:solidFill>
                  <a:prstClr val="black"/>
                </a:solidFill>
              </a:rPr>
              <a:t>勧告</a:t>
            </a:r>
            <a:r>
              <a:rPr lang="ja-JP" altLang="en-US" sz="1200" u="sng" dirty="0">
                <a:solidFill>
                  <a:prstClr val="black"/>
                </a:solidFill>
              </a:rPr>
              <a:t>に従わない場合の公表制度及び報告を求めた場合に報告をせず、又は虚偽の報告をした者に対する過料を創設。</a:t>
            </a:r>
            <a:endParaRPr lang="en-US" altLang="ja-JP" sz="1200" u="sng" dirty="0">
              <a:solidFill>
                <a:prstClr val="black"/>
              </a:solidFill>
            </a:endParaRPr>
          </a:p>
        </p:txBody>
      </p:sp>
      <p:sp>
        <p:nvSpPr>
          <p:cNvPr id="33" name="Rectangle 35"/>
          <p:cNvSpPr>
            <a:spLocks noChangeArrowheads="1"/>
          </p:cNvSpPr>
          <p:nvPr/>
        </p:nvSpPr>
        <p:spPr bwMode="auto">
          <a:xfrm>
            <a:off x="5130420" y="5551274"/>
            <a:ext cx="2418027" cy="287338"/>
          </a:xfrm>
          <a:prstGeom prst="rect">
            <a:avLst/>
          </a:prstGeom>
          <a:solidFill>
            <a:srgbClr val="CCFF99"/>
          </a:solidFill>
          <a:ln w="9525">
            <a:solidFill>
              <a:schemeClr val="tx1"/>
            </a:solidFill>
            <a:miter lim="800000"/>
            <a:headEnd/>
            <a:tailEnd/>
          </a:ln>
        </p:spPr>
        <p:txBody>
          <a:bodyPr wrap="none" lIns="90008" tIns="45004" rIns="90008" bIns="45004" anchor="ctr"/>
          <a:lstStyle/>
          <a:p>
            <a:pPr algn="ctr"/>
            <a:r>
              <a:rPr lang="ja-JP" altLang="en-US" b="1" dirty="0" smtClean="0">
                <a:solidFill>
                  <a:prstClr val="black"/>
                </a:solidFill>
              </a:rPr>
              <a:t>実効性の確保</a:t>
            </a:r>
            <a:endParaRPr lang="ja-JP" altLang="en-US" dirty="0">
              <a:solidFill>
                <a:prstClr val="black"/>
              </a:solidFill>
            </a:endParaRPr>
          </a:p>
        </p:txBody>
      </p:sp>
      <p:sp>
        <p:nvSpPr>
          <p:cNvPr id="25" name="スライド番号プレースホルダー 3"/>
          <p:cNvSpPr txBox="1">
            <a:spLocks/>
          </p:cNvSpPr>
          <p:nvPr/>
        </p:nvSpPr>
        <p:spPr>
          <a:xfrm>
            <a:off x="7594600" y="6453336"/>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73C0A70-B13F-4947-A920-ECA22281B0DF}" type="slidenum">
              <a:rPr kumimoji="1" lang="ja-JP" altLang="en-US" sz="2000" b="0" i="0" u="none" strike="noStrike" kern="1200" cap="none" spc="0" normalizeH="0" baseline="0" noProof="0" smtClean="0">
                <a:ln>
                  <a:noFill/>
                </a:ln>
                <a:solidFill>
                  <a:prstClr val="black"/>
                </a:solidFill>
                <a:effectLst/>
                <a:uLnTx/>
                <a:uFillTx/>
                <a:latin typeface="Calibri"/>
                <a:ea typeface="ＭＳ Ｐ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1" lang="ja-JP" altLang="en-US" sz="2000" b="0" i="0" u="none" strike="noStrike" kern="1200" cap="none" spc="0" normalizeH="0" baseline="0" noProof="0" dirty="0">
              <a:ln>
                <a:noFill/>
              </a:ln>
              <a:solidFill>
                <a:prstClr val="black"/>
              </a:solidFill>
              <a:effectLst/>
              <a:uLnTx/>
              <a:uFillTx/>
              <a:latin typeface="Calibri"/>
              <a:ea typeface="ＭＳ Ｐゴシック"/>
              <a:cs typeface="+mn-cs"/>
            </a:endParaRPr>
          </a:p>
        </p:txBody>
      </p:sp>
    </p:spTree>
    <p:extLst>
      <p:ext uri="{BB962C8B-B14F-4D97-AF65-F5344CB8AC3E}">
        <p14:creationId xmlns:p14="http://schemas.microsoft.com/office/powerpoint/2010/main" val="4965070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908720"/>
            <a:ext cx="8915400" cy="5472608"/>
          </a:xfrm>
        </p:spPr>
        <p:txBody>
          <a:bodyPr>
            <a:normAutofit/>
          </a:bodyPr>
          <a:lstStyle/>
          <a:p>
            <a:r>
              <a:rPr lang="ja-JP" altLang="en-US" sz="2800" dirty="0" smtClean="0"/>
              <a:t>労働時間管理の徹底（所属部署の長による管理と人事担当者の管理）</a:t>
            </a:r>
            <a:endParaRPr lang="en-US" altLang="ja-JP" sz="2800" dirty="0" smtClean="0"/>
          </a:p>
          <a:p>
            <a:r>
              <a:rPr lang="ja-JP" altLang="en-US" sz="2800" dirty="0" smtClean="0"/>
              <a:t>希望を加味した無理のないシフト（休日、時間帯）</a:t>
            </a:r>
            <a:endParaRPr lang="en-US" altLang="ja-JP" sz="2800" dirty="0" smtClean="0"/>
          </a:p>
          <a:p>
            <a:r>
              <a:rPr kumimoji="1" lang="ja-JP" altLang="en-US" sz="2800" dirty="0" smtClean="0"/>
              <a:t>労働</a:t>
            </a:r>
            <a:r>
              <a:rPr kumimoji="1" lang="ja-JP" altLang="en-US" sz="2800" dirty="0"/>
              <a:t>時間</a:t>
            </a:r>
            <a:r>
              <a:rPr kumimoji="1" lang="ja-JP" altLang="en-US" sz="2800" dirty="0" smtClean="0"/>
              <a:t>の適正な取り扱い（始業時間前・終業時間後の勤務の取り扱い、研修時間の取り扱い</a:t>
            </a:r>
            <a:r>
              <a:rPr lang="ja-JP" altLang="en-US" sz="2800" dirty="0" smtClean="0"/>
              <a:t>等）</a:t>
            </a:r>
            <a:endParaRPr kumimoji="1" lang="en-US" altLang="ja-JP" sz="2800" dirty="0" smtClean="0"/>
          </a:p>
          <a:p>
            <a:r>
              <a:rPr lang="ja-JP" altLang="en-US" sz="2800" dirty="0"/>
              <a:t>変形労働時間制</a:t>
            </a:r>
            <a:r>
              <a:rPr lang="ja-JP" altLang="en-US" sz="2800" dirty="0" smtClean="0"/>
              <a:t>は正しく運用（上限時間考慮）</a:t>
            </a:r>
            <a:endParaRPr lang="en-US" altLang="ja-JP" sz="2800" dirty="0" smtClean="0"/>
          </a:p>
          <a:p>
            <a:r>
              <a:rPr kumimoji="1" lang="ja-JP" altLang="en-US" sz="2800" dirty="0" smtClean="0"/>
              <a:t>３６協定届を締結・届出（特別条項については要検討）</a:t>
            </a:r>
            <a:endParaRPr kumimoji="1" lang="en-US" altLang="ja-JP" sz="2800" dirty="0" smtClean="0"/>
          </a:p>
          <a:p>
            <a:r>
              <a:rPr lang="ja-JP" altLang="en-US" sz="2800" dirty="0" smtClean="0"/>
              <a:t>労働条件は書面で明示（期間の定めがある場合の更新の有無、相談窓口等）</a:t>
            </a:r>
            <a:endParaRPr lang="en-US" altLang="ja-JP" sz="2800" dirty="0" smtClean="0"/>
          </a:p>
          <a:p>
            <a:r>
              <a:rPr lang="ja-JP" altLang="en-US" sz="2800" dirty="0" smtClean="0"/>
              <a:t>就業規則（給与規程を含む）を労使で作成・届出</a:t>
            </a:r>
            <a:endParaRPr lang="en-US" altLang="ja-JP" sz="2800" dirty="0" smtClean="0"/>
          </a:p>
          <a:p>
            <a:r>
              <a:rPr lang="ja-JP" altLang="en-US" sz="2800" dirty="0" smtClean="0"/>
              <a:t>就業規則を職員に周知、勉強会を開催</a:t>
            </a:r>
            <a:endParaRPr kumimoji="1" lang="en-US" altLang="ja-JP" sz="2800" dirty="0" smtClean="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80</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1052736"/>
            <a:ext cx="8915400" cy="5184576"/>
          </a:xfrm>
        </p:spPr>
        <p:txBody>
          <a:bodyPr>
            <a:normAutofit/>
          </a:bodyPr>
          <a:lstStyle/>
          <a:p>
            <a:r>
              <a:rPr kumimoji="1" lang="ja-JP" altLang="en-US" sz="2800" dirty="0" smtClean="0"/>
              <a:t>休憩は確実に取得（８時間超の勤務は６０分確保）</a:t>
            </a:r>
            <a:endParaRPr kumimoji="1" lang="en-US" altLang="ja-JP" sz="2800" dirty="0" smtClean="0"/>
          </a:p>
          <a:p>
            <a:r>
              <a:rPr lang="ja-JP" altLang="en-US" sz="2800" dirty="0" smtClean="0"/>
              <a:t>夜勤明けはできるだけフリ－に。午前中が難しいなら、せめて午後はフリ－に。できれば翌日は休日に。</a:t>
            </a:r>
            <a:endParaRPr kumimoji="1" lang="en-US" altLang="ja-JP" sz="2800" dirty="0" smtClean="0"/>
          </a:p>
          <a:p>
            <a:r>
              <a:rPr lang="ja-JP" altLang="en-US" sz="2800" dirty="0"/>
              <a:t>夜間勤務者等</a:t>
            </a:r>
            <a:r>
              <a:rPr lang="ja-JP" altLang="en-US" sz="2800" dirty="0" smtClean="0"/>
              <a:t>の法定休日は絶対に確保（体のリズムをもとに戻す）</a:t>
            </a:r>
            <a:endParaRPr lang="en-US" altLang="ja-JP" sz="2800" dirty="0" smtClean="0"/>
          </a:p>
          <a:p>
            <a:r>
              <a:rPr kumimoji="1" lang="ja-JP" altLang="en-US" sz="2800" dirty="0"/>
              <a:t>労働時間に</a:t>
            </a:r>
            <a:r>
              <a:rPr kumimoji="1" lang="ja-JP" altLang="en-US" sz="2800" dirty="0" smtClean="0"/>
              <a:t>応じた賃金の適正な支払</a:t>
            </a:r>
            <a:endParaRPr kumimoji="1" lang="en-US" altLang="ja-JP" sz="2800" dirty="0" smtClean="0"/>
          </a:p>
          <a:p>
            <a:pPr>
              <a:buNone/>
            </a:pPr>
            <a:r>
              <a:rPr lang="ja-JP" altLang="en-US" sz="2800" dirty="0" smtClean="0"/>
              <a:t>（時間外・割増賃金の適正な支払）</a:t>
            </a:r>
            <a:endParaRPr lang="en-US" altLang="ja-JP" sz="2800" dirty="0" smtClean="0"/>
          </a:p>
          <a:p>
            <a:r>
              <a:rPr kumimoji="1" lang="ja-JP" altLang="en-US" sz="2800" dirty="0"/>
              <a:t>最低賃金以上</a:t>
            </a:r>
            <a:r>
              <a:rPr kumimoji="1" lang="ja-JP" altLang="en-US" sz="2800" dirty="0" smtClean="0"/>
              <a:t>の賃金支払</a:t>
            </a:r>
            <a:endParaRPr kumimoji="1" lang="en-US" altLang="ja-JP" sz="2800" dirty="0" smtClean="0"/>
          </a:p>
          <a:p>
            <a:r>
              <a:rPr lang="ja-JP" altLang="en-US" sz="2800" dirty="0"/>
              <a:t>非正規労働者に</a:t>
            </a:r>
            <a:r>
              <a:rPr lang="ja-JP" altLang="en-US" sz="2800" dirty="0" smtClean="0"/>
              <a:t>も年次有給休暇の付与</a:t>
            </a:r>
            <a:endParaRPr lang="en-US" altLang="ja-JP" sz="2800" dirty="0" smtClean="0"/>
          </a:p>
          <a:p>
            <a:r>
              <a:rPr kumimoji="1" lang="ja-JP" altLang="en-US" sz="2800" dirty="0"/>
              <a:t>年次有給</a:t>
            </a:r>
            <a:r>
              <a:rPr kumimoji="1" lang="ja-JP" altLang="en-US" sz="2800" dirty="0" smtClean="0"/>
              <a:t>休暇の取得を抑制する不利益取り扱いの禁止</a:t>
            </a:r>
            <a:endParaRPr kumimoji="1" lang="ja-JP" altLang="en-US" sz="2800" dirty="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81</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1412776"/>
            <a:ext cx="8915400" cy="4896544"/>
          </a:xfrm>
        </p:spPr>
        <p:txBody>
          <a:bodyPr>
            <a:normAutofit/>
          </a:bodyPr>
          <a:lstStyle/>
          <a:p>
            <a:r>
              <a:rPr kumimoji="1" lang="ja-JP" altLang="en-US" sz="2800" dirty="0" smtClean="0"/>
              <a:t>結果として是正勧告を受けないための労務管理対策になる！</a:t>
            </a:r>
            <a:endParaRPr kumimoji="1" lang="en-US" altLang="ja-JP" sz="2800" dirty="0" smtClean="0"/>
          </a:p>
          <a:p>
            <a:r>
              <a:rPr lang="ja-JP" altLang="en-US" sz="2800" dirty="0" smtClean="0"/>
              <a:t>コンプライアンスのための労務監査などを利用して、問題点を認識することも選択肢の一つ</a:t>
            </a:r>
            <a:endParaRPr lang="en-US" altLang="ja-JP" sz="2800" dirty="0" smtClean="0"/>
          </a:p>
          <a:p>
            <a:r>
              <a:rPr lang="ja-JP" altLang="en-US" sz="2800" dirty="0" smtClean="0"/>
              <a:t>問題職員に振り回されないための規程の整備も</a:t>
            </a:r>
            <a:endParaRPr lang="en-US" altLang="ja-JP" sz="2800" dirty="0" smtClean="0"/>
          </a:p>
          <a:p>
            <a:r>
              <a:rPr lang="ja-JP" altLang="en-US" sz="2800" dirty="0" smtClean="0"/>
              <a:t>職務分析等を通して、委譲可能な職務の切り離し</a:t>
            </a:r>
            <a:endParaRPr lang="en-US" altLang="ja-JP" sz="2800" dirty="0" smtClean="0"/>
          </a:p>
          <a:p>
            <a:pPr>
              <a:buNone/>
            </a:pPr>
            <a:r>
              <a:rPr lang="ja-JP" altLang="en-US" sz="2800" dirty="0" smtClean="0"/>
              <a:t>　（医師から看護師・コメディカルへ、それぞれの職種から補助職へ）</a:t>
            </a:r>
            <a:endParaRPr lang="en-US" altLang="ja-JP" sz="2800" dirty="0" smtClean="0"/>
          </a:p>
          <a:p>
            <a:r>
              <a:rPr lang="ja-JP" altLang="en-US" sz="2800" dirty="0" smtClean="0"/>
              <a:t>解雇・雇止めはくれぐれも慎重に</a:t>
            </a:r>
            <a:endParaRPr lang="en-US" altLang="ja-JP" sz="2800" dirty="0" smtClean="0"/>
          </a:p>
          <a:p>
            <a:pPr>
              <a:buNone/>
            </a:pPr>
            <a:endParaRPr kumimoji="1" lang="en-US" altLang="ja-JP" sz="2800" dirty="0" smtClean="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82</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prstClr val="white"/>
                </a:solidFill>
                <a:latin typeface="メイリオ" pitchFamily="50" charset="-128"/>
                <a:ea typeface="メイリオ" pitchFamily="50" charset="-128"/>
                <a:cs typeface="メイリオ" pitchFamily="50" charset="-128"/>
              </a:rPr>
              <a:t>　</a:t>
            </a:r>
            <a:r>
              <a:rPr lang="ja-JP" altLang="en-US" sz="2400" b="1" dirty="0" smtClean="0">
                <a:solidFill>
                  <a:prstClr val="white"/>
                </a:solidFill>
                <a:latin typeface="メイリオ" pitchFamily="50" charset="-128"/>
                <a:ea typeface="メイリオ" pitchFamily="50" charset="-128"/>
                <a:cs typeface="メイリオ" pitchFamily="50" charset="-128"/>
              </a:rPr>
              <a:t>～労務管理面からみた改善ポイント～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95300" y="1196752"/>
            <a:ext cx="8915400" cy="5328592"/>
          </a:xfrm>
        </p:spPr>
        <p:txBody>
          <a:bodyPr>
            <a:normAutofit/>
          </a:bodyPr>
          <a:lstStyle/>
          <a:p>
            <a:r>
              <a:rPr lang="ja-JP" altLang="en-US" sz="2800" dirty="0" smtClean="0"/>
              <a:t>メリハリのある給与制度によるモチベ－ションの向上</a:t>
            </a:r>
            <a:endParaRPr lang="en-US" altLang="ja-JP" sz="2800" dirty="0" smtClean="0"/>
          </a:p>
          <a:p>
            <a:r>
              <a:rPr lang="ja-JP" altLang="en-US" sz="2800" dirty="0" smtClean="0"/>
              <a:t>期待する職員像に導くための人事評価</a:t>
            </a:r>
            <a:endParaRPr lang="en-US" altLang="ja-JP" sz="2800" dirty="0" smtClean="0"/>
          </a:p>
          <a:p>
            <a:r>
              <a:rPr lang="ja-JP" altLang="en-US" sz="2800" dirty="0" smtClean="0"/>
              <a:t>部下育成のための管理職研修</a:t>
            </a:r>
            <a:endParaRPr lang="en-US" altLang="ja-JP" sz="2800" dirty="0" smtClean="0"/>
          </a:p>
          <a:p>
            <a:r>
              <a:rPr lang="ja-JP" altLang="en-US" sz="2800" dirty="0" smtClean="0"/>
              <a:t>次世代育成、ワ－クライフバランスのための環境整備</a:t>
            </a:r>
          </a:p>
          <a:p>
            <a:r>
              <a:rPr lang="ja-JP" altLang="en-US" sz="2800" dirty="0" smtClean="0"/>
              <a:t>衛生</a:t>
            </a:r>
            <a:r>
              <a:rPr lang="ja-JP" altLang="en-US" sz="2800" dirty="0"/>
              <a:t>管理体制の</a:t>
            </a:r>
            <a:r>
              <a:rPr lang="ja-JP" altLang="en-US" sz="2800" dirty="0" smtClean="0"/>
              <a:t>整備（衛生管理者、産業医など）</a:t>
            </a:r>
            <a:endParaRPr lang="en-US" altLang="ja-JP" sz="2800" dirty="0" smtClean="0"/>
          </a:p>
          <a:p>
            <a:r>
              <a:rPr kumimoji="1" lang="ja-JP" altLang="en-US" sz="2800" dirty="0" smtClean="0"/>
              <a:t>健康</a:t>
            </a:r>
            <a:r>
              <a:rPr kumimoji="1" lang="ja-JP" altLang="en-US" sz="2800" dirty="0"/>
              <a:t>診断</a:t>
            </a:r>
            <a:r>
              <a:rPr kumimoji="1" lang="ja-JP" altLang="en-US" sz="2800" dirty="0" smtClean="0"/>
              <a:t>を確実に実施（特に長時間労働）</a:t>
            </a:r>
            <a:endParaRPr kumimoji="1" lang="en-US" altLang="ja-JP" sz="2800" dirty="0" smtClean="0"/>
          </a:p>
          <a:p>
            <a:r>
              <a:rPr lang="ja-JP" altLang="en-US" sz="2800" dirty="0"/>
              <a:t>過重労働に</a:t>
            </a:r>
            <a:r>
              <a:rPr lang="ja-JP" altLang="en-US" sz="2800" dirty="0" smtClean="0"/>
              <a:t>よる健康障害防止、労働災害防止</a:t>
            </a:r>
            <a:endParaRPr lang="en-US" altLang="ja-JP" sz="2800" dirty="0" smtClean="0"/>
          </a:p>
          <a:p>
            <a:r>
              <a:rPr lang="ja-JP" altLang="en-US" sz="2800" dirty="0" smtClean="0"/>
              <a:t>メンタルヘルス対策</a:t>
            </a:r>
            <a:endParaRPr lang="en-US" altLang="ja-JP" sz="2800" dirty="0" smtClean="0"/>
          </a:p>
          <a:p>
            <a:r>
              <a:rPr lang="ja-JP" altLang="en-US" sz="2800" dirty="0" smtClean="0"/>
              <a:t>ハラスメント対策</a:t>
            </a:r>
            <a:endParaRPr kumimoji="1" lang="en-US" altLang="ja-JP" sz="2800" dirty="0" smtClean="0"/>
          </a:p>
          <a:p>
            <a:r>
              <a:rPr lang="ja-JP" altLang="en-US" sz="2800" dirty="0" smtClean="0"/>
              <a:t>支援策（助成金など）を活用</a:t>
            </a:r>
            <a:endParaRPr kumimoji="1" lang="ja-JP" altLang="en-US" sz="2800" dirty="0"/>
          </a:p>
        </p:txBody>
      </p:sp>
      <p:sp>
        <p:nvSpPr>
          <p:cNvPr id="4" name="スライド番号プレースホルダ 3"/>
          <p:cNvSpPr>
            <a:spLocks noGrp="1"/>
          </p:cNvSpPr>
          <p:nvPr>
            <p:ph type="sldNum" sz="quarter" idx="4294967295"/>
          </p:nvPr>
        </p:nvSpPr>
        <p:spPr>
          <a:xfrm>
            <a:off x="8806434" y="5734050"/>
            <a:ext cx="660400" cy="521208"/>
          </a:xfrm>
          <a:prstGeom prst="rect">
            <a:avLst/>
          </a:prstGeom>
        </p:spPr>
        <p:txBody>
          <a:bodyPr/>
          <a:lstStyle/>
          <a:p>
            <a:fld id="{EC71BFEC-5AC3-4939-81A8-82545548536B}" type="slidenum">
              <a:rPr kumimoji="1" lang="ja-JP" altLang="en-US" smtClean="0"/>
              <a:pPr/>
              <a:t>83</a:t>
            </a:fld>
            <a:endParaRPr kumimoji="1" lang="ja-JP" altLang="en-US"/>
          </a:p>
        </p:txBody>
      </p:sp>
      <p:sp>
        <p:nvSpPr>
          <p:cNvPr id="5" name="メモ 4"/>
          <p:cNvSpPr/>
          <p:nvPr/>
        </p:nvSpPr>
        <p:spPr>
          <a:xfrm>
            <a:off x="560512" y="476672"/>
            <a:ext cx="7560840" cy="36004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b="1" dirty="0" smtClean="0">
                <a:solidFill>
                  <a:prstClr val="white"/>
                </a:solidFill>
                <a:latin typeface="メイリオ" pitchFamily="50" charset="-128"/>
                <a:ea typeface="メイリオ" pitchFamily="50" charset="-128"/>
                <a:cs typeface="メイリオ" pitchFamily="50" charset="-128"/>
              </a:rPr>
              <a:t>～労働関連法からみた改善ポイント～</a:t>
            </a:r>
            <a:endParaRPr lang="ja-JP" altLang="en-US" sz="2400" b="1" dirty="0">
              <a:solidFill>
                <a:prstClr val="white"/>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72480" y="604684"/>
            <a:ext cx="9469176" cy="6064676"/>
          </a:xfrm>
        </p:spPr>
        <p:txBody>
          <a:bodyPr anchor="ctr" anchorCtr="0">
            <a:normAutofit fontScale="92500" lnSpcReduction="20000"/>
          </a:bodyPr>
          <a:lstStyle/>
          <a:p>
            <a:pPr algn="l"/>
            <a:r>
              <a:rPr lang="ja-JP" altLang="en-US" sz="2200" b="1" dirty="0" smtClean="0">
                <a:solidFill>
                  <a:schemeClr val="tx1"/>
                </a:solidFill>
                <a:latin typeface="メイリオ" panose="020B0604030504040204" pitchFamily="50" charset="-128"/>
                <a:ea typeface="メイリオ" panose="020B0604030504040204" pitchFamily="50" charset="-128"/>
              </a:rPr>
              <a:t> 医療</a:t>
            </a:r>
            <a:r>
              <a:rPr lang="ja-JP" altLang="en-US" sz="2200" b="1" dirty="0">
                <a:solidFill>
                  <a:schemeClr val="tx1"/>
                </a:solidFill>
                <a:latin typeface="メイリオ" panose="020B0604030504040204" pitchFamily="50" charset="-128"/>
                <a:ea typeface="メイリオ" panose="020B0604030504040204" pitchFamily="50" charset="-128"/>
              </a:rPr>
              <a:t>機関の管理者・幹部の</a:t>
            </a:r>
            <a:r>
              <a:rPr lang="ja-JP" altLang="en-US" sz="2200" b="1" dirty="0" smtClean="0">
                <a:solidFill>
                  <a:schemeClr val="tx1"/>
                </a:solidFill>
                <a:latin typeface="メイリオ" panose="020B0604030504040204" pitchFamily="50" charset="-128"/>
                <a:ea typeface="メイリオ" panose="020B0604030504040204" pitchFamily="50" charset="-128"/>
              </a:rPr>
              <a:t>方々へ</a:t>
            </a:r>
            <a:r>
              <a:rPr lang="en-US" altLang="ja-JP" sz="2200" b="1" dirty="0" smtClean="0">
                <a:solidFill>
                  <a:schemeClr val="tx1"/>
                </a:solidFill>
                <a:latin typeface="メイリオ" panose="020B0604030504040204" pitchFamily="50" charset="-128"/>
                <a:ea typeface="メイリオ" panose="020B0604030504040204" pitchFamily="50" charset="-128"/>
              </a:rPr>
              <a:t>…</a:t>
            </a:r>
          </a:p>
          <a:p>
            <a:pPr algn="l">
              <a:lnSpc>
                <a:spcPts val="1000"/>
              </a:lnSpc>
            </a:pPr>
            <a:endParaRPr lang="en-US" altLang="ja-JP" sz="2600" b="1" dirty="0" smtClean="0">
              <a:solidFill>
                <a:schemeClr val="tx1"/>
              </a:solidFill>
              <a:latin typeface="メイリオ" panose="020B0604030504040204" pitchFamily="50" charset="-128"/>
              <a:ea typeface="メイリオ" panose="020B0604030504040204" pitchFamily="50" charset="-128"/>
            </a:endParaRPr>
          </a:p>
          <a:p>
            <a:pPr algn="l"/>
            <a:r>
              <a:rPr lang="ja-JP" altLang="en-US" sz="2200" b="1" dirty="0" smtClean="0">
                <a:solidFill>
                  <a:schemeClr val="tx1"/>
                </a:solidFill>
                <a:latin typeface="メイリオ" panose="020B0604030504040204" pitchFamily="50" charset="-128"/>
                <a:ea typeface="メイリオ" panose="020B0604030504040204" pitchFamily="50" charset="-128"/>
              </a:rPr>
              <a:t> ■ 医療機関「自ら」の問題である勤務環境改善を、支援します！</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algn="l">
              <a:lnSpc>
                <a:spcPts val="1000"/>
              </a:lnSpc>
            </a:pPr>
            <a:endParaRPr lang="ja-JP" altLang="en-US" sz="2800" dirty="0" smtClean="0">
              <a:solidFill>
                <a:schemeClr val="tx1"/>
              </a:solidFill>
              <a:latin typeface="メイリオ" panose="020B0604030504040204" pitchFamily="50" charset="-128"/>
              <a:ea typeface="メイリオ" panose="020B0604030504040204" pitchFamily="50" charset="-128"/>
            </a:endParaRPr>
          </a:p>
          <a:p>
            <a:pPr marL="530225" indent="-265113" algn="l">
              <a:buFont typeface="Wingdings" panose="05000000000000000000" pitchFamily="2" charset="2"/>
              <a:buChar char="Ø"/>
            </a:pPr>
            <a:r>
              <a:rPr lang="ja-JP" altLang="en-US" sz="2400" i="1" dirty="0" smtClean="0">
                <a:solidFill>
                  <a:schemeClr val="tx1"/>
                </a:solidFill>
                <a:latin typeface="メイリオ" panose="020B0604030504040204" pitchFamily="50" charset="-128"/>
                <a:ea typeface="メイリオ" panose="020B0604030504040204" pitchFamily="50" charset="-128"/>
              </a:rPr>
              <a:t> </a:t>
            </a:r>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勤務環境の改善は、法律や行政から言われたから取り組むのではなく・・・。</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530225" indent="192088" algn="l">
              <a:lnSpc>
                <a:spcPct val="120000"/>
              </a:lnSpc>
            </a:pPr>
            <a:r>
              <a:rPr lang="ja-JP" altLang="en-US" sz="1900" dirty="0" smtClean="0">
                <a:solidFill>
                  <a:schemeClr val="tx1"/>
                </a:solidFill>
                <a:latin typeface="メイリオ" panose="020B0604030504040204" pitchFamily="50" charset="-128"/>
                <a:ea typeface="メイリオ" panose="020B0604030504040204" pitchFamily="50" charset="-128"/>
              </a:rPr>
              <a:t>各医療機関で必要となる職員の確保・定着、ひいては医療の質や経営にかかわる　非常に大事なことです。</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indent="354013" algn="l"/>
            <a:endParaRPr lang="en-US" altLang="ja-JP" sz="2400" dirty="0" smtClean="0">
              <a:solidFill>
                <a:schemeClr val="tx1"/>
              </a:solidFill>
              <a:latin typeface="メイリオ" panose="020B0604030504040204" pitchFamily="50" charset="-128"/>
              <a:ea typeface="メイリオ" panose="020B0604030504040204" pitchFamily="50" charset="-128"/>
            </a:endParaRPr>
          </a:p>
          <a:p>
            <a:pPr algn="l"/>
            <a:r>
              <a:rPr lang="ja-JP" altLang="en-US" sz="2200" b="1" dirty="0" smtClean="0">
                <a:solidFill>
                  <a:schemeClr val="tx1"/>
                </a:solidFill>
                <a:latin typeface="メイリオ" panose="020B0604030504040204" pitchFamily="50" charset="-128"/>
                <a:ea typeface="メイリオ" panose="020B0604030504040204" pitchFamily="50" charset="-128"/>
              </a:rPr>
              <a:t> ■ 管理者・幹部の方々は、職員の勤務環境改善への高い意識を！</a:t>
            </a:r>
          </a:p>
          <a:p>
            <a:pPr indent="442913" algn="l"/>
            <a:r>
              <a:rPr lang="ja-JP" altLang="en-US" sz="2200" b="1" dirty="0" smtClean="0">
                <a:solidFill>
                  <a:schemeClr val="tx1"/>
                </a:solidFill>
                <a:latin typeface="メイリオ" panose="020B0604030504040204" pitchFamily="50" charset="-128"/>
                <a:ea typeface="メイリオ" panose="020B0604030504040204" pitchFamily="50" charset="-128"/>
              </a:rPr>
              <a:t>職員個々の様々な事情や働き方の尊重、目配りと気配りを！</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indent="265113" algn="l">
              <a:lnSpc>
                <a:spcPts val="1000"/>
              </a:lnSpc>
            </a:pPr>
            <a:endParaRPr lang="ja-JP" altLang="en-US" sz="2400" dirty="0" smtClean="0">
              <a:solidFill>
                <a:schemeClr val="tx1"/>
              </a:solidFill>
              <a:latin typeface="メイリオ" panose="020B0604030504040204" pitchFamily="50" charset="-128"/>
              <a:ea typeface="メイリオ" panose="020B0604030504040204" pitchFamily="50" charset="-128"/>
            </a:endParaRPr>
          </a:p>
          <a:p>
            <a:pPr marL="530225" indent="-265113" algn="l">
              <a:buFont typeface="Wingdings" panose="05000000000000000000" pitchFamily="2" charset="2"/>
              <a:buChar char="Ø"/>
            </a:pPr>
            <a:r>
              <a:rPr lang="ja-JP" altLang="en-US" sz="2400" i="1"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そのような姿勢が伝わるだけでも、職員のモチベーションを高め、</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263525" indent="266700" algn="l"/>
            <a:r>
              <a:rPr lang="ja-JP" altLang="en-US" sz="1900" dirty="0" smtClean="0">
                <a:solidFill>
                  <a:schemeClr val="tx1"/>
                </a:solidFill>
                <a:latin typeface="メイリオ" panose="020B0604030504040204" pitchFamily="50" charset="-128"/>
                <a:ea typeface="メイリオ" panose="020B0604030504040204" pitchFamily="50" charset="-128"/>
              </a:rPr>
              <a:t>組織内での良い雰囲気作りに奏功するのではないでしょうか。</a:t>
            </a:r>
          </a:p>
          <a:p>
            <a:pPr algn="l"/>
            <a:endParaRPr lang="en-US" altLang="ja-JP" sz="2400" dirty="0" smtClean="0">
              <a:solidFill>
                <a:schemeClr val="tx1"/>
              </a:solidFill>
              <a:latin typeface="メイリオ" panose="020B0604030504040204" pitchFamily="50" charset="-128"/>
              <a:ea typeface="メイリオ" panose="020B0604030504040204" pitchFamily="50" charset="-128"/>
            </a:endParaRPr>
          </a:p>
          <a:p>
            <a:pPr marL="365125" indent="-365125" algn="l"/>
            <a:r>
              <a:rPr lang="ja-JP" altLang="en-US" sz="2200" b="1" dirty="0" smtClean="0">
                <a:solidFill>
                  <a:schemeClr val="tx1"/>
                </a:solidFill>
                <a:latin typeface="メイリオ" panose="020B0604030504040204" pitchFamily="50" charset="-128"/>
                <a:ea typeface="メイリオ" panose="020B0604030504040204" pitchFamily="50" charset="-128"/>
              </a:rPr>
              <a:t> ■ 医療機関それぞれの事情にふさわしい、働く職員のためのマネジメントシステムを！ できることからで、いいのです！</a:t>
            </a:r>
            <a:endParaRPr lang="en-US" altLang="ja-JP" sz="2200" b="1" dirty="0" smtClean="0">
              <a:solidFill>
                <a:schemeClr val="tx1"/>
              </a:solidFill>
              <a:latin typeface="メイリオ" panose="020B0604030504040204" pitchFamily="50" charset="-128"/>
              <a:ea typeface="メイリオ" panose="020B0604030504040204" pitchFamily="50" charset="-128"/>
            </a:endParaRPr>
          </a:p>
          <a:p>
            <a:pPr algn="l">
              <a:lnSpc>
                <a:spcPts val="1000"/>
              </a:lnSpc>
            </a:pPr>
            <a:endParaRPr lang="en-US" altLang="ja-JP" sz="2400" dirty="0" smtClean="0">
              <a:solidFill>
                <a:schemeClr val="tx1"/>
              </a:solidFill>
              <a:latin typeface="メイリオ" panose="020B0604030504040204" pitchFamily="50" charset="-128"/>
              <a:ea typeface="メイリオ" panose="020B0604030504040204" pitchFamily="50" charset="-128"/>
            </a:endParaRPr>
          </a:p>
          <a:p>
            <a:pPr marL="342900" indent="-77788" algn="l">
              <a:buFont typeface="Wingdings" panose="05000000000000000000" pitchFamily="2" charset="2"/>
              <a:buChar char="Ø"/>
            </a:pPr>
            <a:r>
              <a:rPr lang="ja-JP" altLang="en-US" sz="2400" dirty="0" smtClean="0">
                <a:solidFill>
                  <a:schemeClr val="tx1"/>
                </a:solidFill>
                <a:latin typeface="メイリオ" panose="020B0604030504040204" pitchFamily="50" charset="-128"/>
                <a:ea typeface="メイリオ" panose="020B0604030504040204" pitchFamily="50" charset="-128"/>
              </a:rPr>
              <a:t>　</a:t>
            </a:r>
            <a:r>
              <a:rPr lang="ja-JP" altLang="en-US" sz="1900" dirty="0" smtClean="0">
                <a:solidFill>
                  <a:schemeClr val="tx1"/>
                </a:solidFill>
                <a:latin typeface="メイリオ" panose="020B0604030504040204" pitchFamily="50" charset="-128"/>
                <a:ea typeface="メイリオ" panose="020B0604030504040204" pitchFamily="50" charset="-128"/>
              </a:rPr>
              <a:t>医療機関を取り巻く状況（地域、ニーズ、経営状況、職員構成等）は、様々です。</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530225" indent="-265113" algn="l">
              <a:lnSpc>
                <a:spcPct val="110000"/>
              </a:lnSpc>
              <a:buFont typeface="Wingdings" panose="05000000000000000000" pitchFamily="2" charset="2"/>
              <a:buChar char="Ø"/>
            </a:pPr>
            <a:r>
              <a:rPr lang="ja-JP" altLang="en-US" sz="1900" dirty="0" smtClean="0">
                <a:solidFill>
                  <a:schemeClr val="tx1"/>
                </a:solidFill>
                <a:latin typeface="メイリオ" panose="020B0604030504040204" pitchFamily="50" charset="-128"/>
                <a:ea typeface="メイリオ" panose="020B0604030504040204" pitchFamily="50" charset="-128"/>
              </a:rPr>
              <a:t>　医療機関ごとに異なる取組で構いません。医療機関それぞれの自主的な取組を</a:t>
            </a:r>
            <a:endParaRPr lang="en-US" altLang="ja-JP" sz="1900" dirty="0" smtClean="0">
              <a:solidFill>
                <a:schemeClr val="tx1"/>
              </a:solidFill>
              <a:latin typeface="メイリオ" panose="020B0604030504040204" pitchFamily="50" charset="-128"/>
              <a:ea typeface="メイリオ" panose="020B0604030504040204" pitchFamily="50" charset="-128"/>
            </a:endParaRPr>
          </a:p>
          <a:p>
            <a:pPr marL="263525" indent="266700" algn="l">
              <a:lnSpc>
                <a:spcPct val="110000"/>
              </a:lnSpc>
            </a:pPr>
            <a:r>
              <a:rPr lang="ja-JP" altLang="en-US" sz="1900" dirty="0" smtClean="0">
                <a:solidFill>
                  <a:schemeClr val="tx1"/>
                </a:solidFill>
                <a:latin typeface="メイリオ" panose="020B0604030504040204" pitchFamily="50" charset="-128"/>
                <a:ea typeface="メイリオ" panose="020B0604030504040204" pitchFamily="50" charset="-128"/>
              </a:rPr>
              <a:t>支援します。</a:t>
            </a:r>
            <a:endParaRPr kumimoji="1" lang="ja-JP" altLang="en-US" sz="1900" dirty="0">
              <a:latin typeface="メイリオ" panose="020B0604030504040204" pitchFamily="50" charset="-128"/>
              <a:ea typeface="メイリオ" panose="020B0604030504040204" pitchFamily="50" charset="-128"/>
            </a:endParaRPr>
          </a:p>
        </p:txBody>
      </p:sp>
      <p:sp>
        <p:nvSpPr>
          <p:cNvPr id="5" name="角丸四角形 4"/>
          <p:cNvSpPr/>
          <p:nvPr/>
        </p:nvSpPr>
        <p:spPr>
          <a:xfrm>
            <a:off x="272480" y="260649"/>
            <a:ext cx="9469176" cy="6408712"/>
          </a:xfrm>
          <a:prstGeom prst="roundRect">
            <a:avLst>
              <a:gd name="adj" fmla="val 9854"/>
            </a:avLst>
          </a:prstGeom>
          <a:noFill/>
          <a:ln w="28575" cap="flat" cmpd="sng" algn="ctr">
            <a:solidFill>
              <a:schemeClr val="accent1"/>
            </a:solidFill>
            <a:prstDash val="solid"/>
          </a:ln>
          <a:effectLst/>
        </p:spPr>
        <p:txBody>
          <a:bodyPr rtlCol="0" anchor="t"/>
          <a:lstStyle/>
          <a:p>
            <a:pPr marL="177800" marR="0" lvl="0" indent="-177800"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メモ 5"/>
          <p:cNvSpPr/>
          <p:nvPr/>
        </p:nvSpPr>
        <p:spPr>
          <a:xfrm>
            <a:off x="272485" y="116632"/>
            <a:ext cx="3168352" cy="340568"/>
          </a:xfrm>
          <a:prstGeom prst="foldedCorner">
            <a:avLst/>
          </a:prstGeom>
          <a:solidFill>
            <a:srgbClr val="4F81BD"/>
          </a:solidFill>
          <a:ln w="25400" cap="flat" cmpd="sng" algn="ctr">
            <a:solidFill>
              <a:srgbClr val="4F81BD">
                <a:shade val="50000"/>
              </a:srgbClr>
            </a:solidFill>
            <a:prstDash val="solid"/>
          </a:ln>
          <a:effectLst/>
        </p:spPr>
        <p:txBody>
          <a:bodyPr rtlCol="0" anchor="t"/>
          <a:lstStyle/>
          <a:p>
            <a:pPr lvl="0" algn="ctr"/>
            <a:r>
              <a:rPr kumimoji="0" lang="ja-JP" altLang="en-US" sz="2400" b="1" kern="0" dirty="0" smtClean="0">
                <a:solidFill>
                  <a:prstClr val="white"/>
                </a:solidFill>
                <a:latin typeface="メイリオ" pitchFamily="50" charset="-128"/>
                <a:ea typeface="メイリオ" pitchFamily="50" charset="-128"/>
                <a:cs typeface="メイリオ" pitchFamily="50" charset="-128"/>
              </a:rPr>
              <a:t>おわりに</a:t>
            </a:r>
            <a:r>
              <a:rPr kumimoji="0" lang="ja-JP" altLang="en-US" sz="2400" b="1" kern="0" dirty="0">
                <a:solidFill>
                  <a:prstClr val="white"/>
                </a:solidFill>
                <a:latin typeface="メイリオ" pitchFamily="50" charset="-128"/>
                <a:ea typeface="メイリオ" pitchFamily="50" charset="-128"/>
                <a:cs typeface="メイリオ" pitchFamily="50" charset="-128"/>
              </a:rPr>
              <a:t> </a:t>
            </a:r>
            <a:endParaRPr kumimoji="0" lang="ja-JP" altLang="en-US" sz="2400" b="1"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8" name="スライド番号プレースホルダ 7"/>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84</a:t>
            </a:fld>
            <a:endParaRPr lang="ja-JP" altLang="en-US">
              <a:solidFill>
                <a:prstClr val="black">
                  <a:tint val="75000"/>
                </a:prstClr>
              </a:solidFill>
            </a:endParaRPr>
          </a:p>
        </p:txBody>
      </p:sp>
    </p:spTree>
    <p:extLst>
      <p:ext uri="{BB962C8B-B14F-4D97-AF65-F5344CB8AC3E}">
        <p14:creationId xmlns:p14="http://schemas.microsoft.com/office/powerpoint/2010/main" val="20899085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72480" y="604684"/>
            <a:ext cx="9469176" cy="6064676"/>
          </a:xfrm>
        </p:spPr>
        <p:txBody>
          <a:bodyPr anchor="ctr" anchorCtr="0">
            <a:normAutofit/>
          </a:bodyPr>
          <a:lstStyle/>
          <a:p>
            <a:pPr algn="l"/>
            <a:r>
              <a:rPr lang="ja-JP" altLang="en-US" sz="3600" dirty="0" smtClean="0">
                <a:solidFill>
                  <a:schemeClr val="tx1"/>
                </a:solidFill>
                <a:latin typeface="メイリオ" panose="020B0604030504040204" pitchFamily="50" charset="-128"/>
                <a:ea typeface="メイリオ" panose="020B0604030504040204" pitchFamily="50" charset="-128"/>
              </a:rPr>
              <a:t>　</a:t>
            </a:r>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r>
              <a:rPr lang="ja-JP" altLang="en-US" sz="3600" dirty="0" smtClean="0">
                <a:solidFill>
                  <a:schemeClr val="tx1"/>
                </a:solidFill>
                <a:latin typeface="メイリオ" panose="020B0604030504040204" pitchFamily="50" charset="-128"/>
                <a:ea typeface="メイリオ" panose="020B0604030504040204" pitchFamily="50" charset="-128"/>
              </a:rPr>
              <a:t>　　　ご清聴　有難うございました。</a:t>
            </a:r>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a:p>
            <a:pPr algn="l"/>
            <a:endParaRPr lang="en-US" altLang="ja-JP" sz="3600" dirty="0" smtClean="0">
              <a:solidFill>
                <a:schemeClr val="tx1"/>
              </a:solidFill>
              <a:latin typeface="メイリオ" panose="020B0604030504040204" pitchFamily="50" charset="-128"/>
              <a:ea typeface="メイリオ" panose="020B0604030504040204" pitchFamily="50" charset="-128"/>
            </a:endParaRPr>
          </a:p>
        </p:txBody>
      </p:sp>
      <p:sp>
        <p:nvSpPr>
          <p:cNvPr id="5" name="角丸四角形 4"/>
          <p:cNvSpPr/>
          <p:nvPr/>
        </p:nvSpPr>
        <p:spPr>
          <a:xfrm>
            <a:off x="272480" y="260649"/>
            <a:ext cx="9469176" cy="6408712"/>
          </a:xfrm>
          <a:prstGeom prst="roundRect">
            <a:avLst>
              <a:gd name="adj" fmla="val 9854"/>
            </a:avLst>
          </a:prstGeom>
          <a:noFill/>
          <a:ln w="28575" cap="flat" cmpd="sng" algn="ctr">
            <a:solidFill>
              <a:schemeClr val="accent1"/>
            </a:solidFill>
            <a:prstDash val="solid"/>
          </a:ln>
          <a:effectLst/>
        </p:spPr>
        <p:txBody>
          <a:bodyPr rtlCol="0" anchor="t"/>
          <a:lstStyle/>
          <a:p>
            <a:pPr marL="177800" marR="0" lvl="0" indent="-177800" defTabSz="91440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85</a:t>
            </a:fld>
            <a:endParaRPr lang="ja-JP" altLang="en-US">
              <a:solidFill>
                <a:prstClr val="black">
                  <a:tint val="75000"/>
                </a:prstClr>
              </a:solidFill>
            </a:endParaRPr>
          </a:p>
        </p:txBody>
      </p:sp>
    </p:spTree>
    <p:extLst>
      <p:ext uri="{BB962C8B-B14F-4D97-AF65-F5344CB8AC3E}">
        <p14:creationId xmlns:p14="http://schemas.microsoft.com/office/powerpoint/2010/main" val="2089908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矢印 3"/>
          <p:cNvSpPr/>
          <p:nvPr/>
        </p:nvSpPr>
        <p:spPr>
          <a:xfrm>
            <a:off x="3684035" y="2348880"/>
            <a:ext cx="2106234" cy="648072"/>
          </a:xfrm>
          <a:prstGeom prst="downArrow">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aphicFrame>
        <p:nvGraphicFramePr>
          <p:cNvPr id="9" name="グラフ 8"/>
          <p:cNvGraphicFramePr/>
          <p:nvPr/>
        </p:nvGraphicFramePr>
        <p:xfrm>
          <a:off x="5343043" y="4437112"/>
          <a:ext cx="4210050" cy="1352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p:nvPr/>
        </p:nvGraphicFramePr>
        <p:xfrm>
          <a:off x="5421055" y="5715000"/>
          <a:ext cx="4189413" cy="1143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メモ 11"/>
          <p:cNvSpPr/>
          <p:nvPr/>
        </p:nvSpPr>
        <p:spPr>
          <a:xfrm>
            <a:off x="896556" y="2996952"/>
            <a:ext cx="7878875" cy="936104"/>
          </a:xfrm>
          <a:prstGeom prst="foldedCorner">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000" b="1" dirty="0" smtClean="0">
                <a:solidFill>
                  <a:prstClr val="black"/>
                </a:solidFill>
                <a:latin typeface="メイリオ" pitchFamily="50" charset="-128"/>
                <a:ea typeface="メイリオ" pitchFamily="50" charset="-128"/>
              </a:rPr>
              <a:t>医療の質、医療安全、地域医療確保のためにも、</a:t>
            </a:r>
            <a:endParaRPr lang="en-US" altLang="ja-JP" sz="2000" b="1" dirty="0" smtClean="0">
              <a:solidFill>
                <a:prstClr val="black"/>
              </a:solidFill>
              <a:latin typeface="メイリオ" pitchFamily="50" charset="-128"/>
              <a:ea typeface="メイリオ" pitchFamily="50" charset="-128"/>
            </a:endParaRPr>
          </a:p>
          <a:p>
            <a:pPr algn="ctr"/>
            <a:r>
              <a:rPr lang="ja-JP" altLang="en-US" sz="2000" b="1" dirty="0" smtClean="0">
                <a:solidFill>
                  <a:prstClr val="black"/>
                </a:solidFill>
                <a:latin typeface="メイリオ" pitchFamily="50" charset="-128"/>
                <a:ea typeface="メイリオ" pitchFamily="50" charset="-128"/>
              </a:rPr>
              <a:t>医療スタッフが健康で安心して働くことができる</a:t>
            </a:r>
            <a:endParaRPr lang="en-US" altLang="ja-JP" sz="2000" b="1" dirty="0" smtClean="0">
              <a:solidFill>
                <a:prstClr val="black"/>
              </a:solidFill>
              <a:latin typeface="メイリオ" pitchFamily="50" charset="-128"/>
              <a:ea typeface="メイリオ" pitchFamily="50" charset="-128"/>
            </a:endParaRPr>
          </a:p>
          <a:p>
            <a:pPr algn="ctr"/>
            <a:r>
              <a:rPr lang="ja-JP" altLang="en-US" sz="2000" b="1" dirty="0" smtClean="0">
                <a:solidFill>
                  <a:prstClr val="black"/>
                </a:solidFill>
                <a:latin typeface="メイリオ" pitchFamily="50" charset="-128"/>
                <a:ea typeface="メイリオ" pitchFamily="50" charset="-128"/>
              </a:rPr>
              <a:t>環境整備は喫緊の課題</a:t>
            </a:r>
            <a:endParaRPr lang="ja-JP" altLang="en-US" sz="2000" b="1" dirty="0">
              <a:solidFill>
                <a:prstClr val="black"/>
              </a:solidFill>
              <a:latin typeface="メイリオ" pitchFamily="50" charset="-128"/>
              <a:ea typeface="メイリオ" pitchFamily="50" charset="-128"/>
            </a:endParaRPr>
          </a:p>
        </p:txBody>
      </p:sp>
      <p:graphicFrame>
        <p:nvGraphicFramePr>
          <p:cNvPr id="14" name="グラフ 13"/>
          <p:cNvGraphicFramePr/>
          <p:nvPr/>
        </p:nvGraphicFramePr>
        <p:xfrm>
          <a:off x="272480" y="4725213"/>
          <a:ext cx="3208361" cy="26749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グラフ 14"/>
          <p:cNvGraphicFramePr/>
          <p:nvPr/>
        </p:nvGraphicFramePr>
        <p:xfrm>
          <a:off x="1910662" y="4653136"/>
          <a:ext cx="3918044" cy="2402006"/>
        </p:xfrm>
        <a:graphic>
          <a:graphicData uri="http://schemas.openxmlformats.org/drawingml/2006/chart">
            <c:chart xmlns:c="http://schemas.openxmlformats.org/drawingml/2006/chart" xmlns:r="http://schemas.openxmlformats.org/officeDocument/2006/relationships" r:id="rId6"/>
          </a:graphicData>
        </a:graphic>
      </p:graphicFrame>
      <p:sp>
        <p:nvSpPr>
          <p:cNvPr id="19" name="テキスト ボックス 18"/>
          <p:cNvSpPr txBox="1"/>
          <p:nvPr/>
        </p:nvSpPr>
        <p:spPr>
          <a:xfrm>
            <a:off x="350489" y="4077078"/>
            <a:ext cx="4680520" cy="1015663"/>
          </a:xfrm>
          <a:prstGeom prst="rect">
            <a:avLst/>
          </a:prstGeom>
          <a:noFill/>
        </p:spPr>
        <p:txBody>
          <a:bodyPr wrap="square" rtlCol="0">
            <a:spAutoFit/>
          </a:bodyPr>
          <a:lstStyle/>
          <a:p>
            <a:r>
              <a:rPr lang="ja-JP" altLang="ja-JP" sz="1050" dirty="0" smtClean="0">
                <a:solidFill>
                  <a:prstClr val="black"/>
                </a:solidFill>
              </a:rPr>
              <a:t>○　医師（勤務医）の労働時間、宿直に関するデータ</a:t>
            </a:r>
          </a:p>
          <a:p>
            <a:r>
              <a:rPr lang="ja-JP" altLang="ja-JP" sz="1050" dirty="0" smtClean="0">
                <a:solidFill>
                  <a:prstClr val="black"/>
                </a:solidFill>
              </a:rPr>
              <a:t>（平成２４年独立行政法人労働政策研究・研修機構「勤務医の就労実態と意識に関する調査」）</a:t>
            </a:r>
          </a:p>
          <a:p>
            <a:r>
              <a:rPr lang="en-US" altLang="ja-JP" sz="1050" dirty="0" smtClean="0">
                <a:solidFill>
                  <a:prstClr val="black"/>
                </a:solidFill>
              </a:rPr>
              <a:t> </a:t>
            </a:r>
            <a:endParaRPr lang="ja-JP" altLang="ja-JP" sz="1050" dirty="0" smtClean="0">
              <a:solidFill>
                <a:prstClr val="black"/>
              </a:solidFill>
            </a:endParaRPr>
          </a:p>
          <a:p>
            <a:endParaRPr lang="ja-JP" altLang="en-US" dirty="0">
              <a:solidFill>
                <a:prstClr val="black"/>
              </a:solidFill>
            </a:endParaRPr>
          </a:p>
        </p:txBody>
      </p:sp>
      <p:sp>
        <p:nvSpPr>
          <p:cNvPr id="24" name="テキスト ボックス 23"/>
          <p:cNvSpPr txBox="1"/>
          <p:nvPr/>
        </p:nvSpPr>
        <p:spPr>
          <a:xfrm>
            <a:off x="5147471" y="4077072"/>
            <a:ext cx="4758529" cy="253916"/>
          </a:xfrm>
          <a:prstGeom prst="rect">
            <a:avLst/>
          </a:prstGeom>
          <a:noFill/>
        </p:spPr>
        <p:txBody>
          <a:bodyPr wrap="square" rtlCol="0">
            <a:spAutoFit/>
          </a:bodyPr>
          <a:lstStyle/>
          <a:p>
            <a:r>
              <a:rPr lang="ja-JP" altLang="en-US" sz="1050" dirty="0" smtClean="0">
                <a:solidFill>
                  <a:prstClr val="black"/>
                </a:solidFill>
              </a:rPr>
              <a:t>○平成２２年日本看護協会　病院看護職の夜勤・交代制勤務等実態調査</a:t>
            </a:r>
            <a:endParaRPr lang="ja-JP" altLang="en-US" sz="1050" dirty="0">
              <a:solidFill>
                <a:prstClr val="black"/>
              </a:solidFill>
            </a:endParaRPr>
          </a:p>
        </p:txBody>
      </p:sp>
      <p:sp>
        <p:nvSpPr>
          <p:cNvPr id="3" name="角丸四角形 2"/>
          <p:cNvSpPr/>
          <p:nvPr/>
        </p:nvSpPr>
        <p:spPr>
          <a:xfrm>
            <a:off x="350491" y="1124744"/>
            <a:ext cx="9283031" cy="1348586"/>
          </a:xfrm>
          <a:prstGeom prst="roundRect">
            <a:avLst>
              <a:gd name="adj" fmla="val 985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2000" b="1" dirty="0" smtClean="0">
                <a:solidFill>
                  <a:prstClr val="black"/>
                </a:solidFill>
                <a:latin typeface="メイリオ" pitchFamily="50" charset="-128"/>
                <a:ea typeface="メイリオ" pitchFamily="50" charset="-128"/>
              </a:rPr>
              <a:t>■医療をめぐる状況②</a:t>
            </a:r>
            <a:endParaRPr lang="en-US" altLang="ja-JP" sz="2000" b="1"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・入院・救急患者への対応など心身の緊張を伴う長時間労働</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・当直、夜勤・交代制勤務</a:t>
            </a:r>
            <a:endParaRPr lang="en-US" altLang="ja-JP" sz="2000" dirty="0" smtClean="0">
              <a:solidFill>
                <a:prstClr val="black"/>
              </a:solidFill>
              <a:latin typeface="メイリオ" pitchFamily="50" charset="-128"/>
              <a:ea typeface="メイリオ" pitchFamily="50" charset="-128"/>
            </a:endParaRPr>
          </a:p>
          <a:p>
            <a:r>
              <a:rPr lang="ja-JP" altLang="en-US" sz="2000" dirty="0" smtClean="0">
                <a:solidFill>
                  <a:prstClr val="black"/>
                </a:solidFill>
                <a:latin typeface="メイリオ" pitchFamily="50" charset="-128"/>
                <a:ea typeface="メイリオ" pitchFamily="50" charset="-128"/>
              </a:rPr>
              <a:t>など</a:t>
            </a:r>
            <a:r>
              <a:rPr lang="ja-JP" altLang="en-US" sz="2000" u="sng" dirty="0" smtClean="0">
                <a:solidFill>
                  <a:prstClr val="black"/>
                </a:solidFill>
                <a:latin typeface="メイリオ" pitchFamily="50" charset="-128"/>
                <a:ea typeface="メイリオ" pitchFamily="50" charset="-128"/>
              </a:rPr>
              <a:t>厳しい勤務環境の指摘</a:t>
            </a:r>
            <a:endParaRPr lang="ja-JP" altLang="en-US" sz="2000" u="sng" dirty="0">
              <a:solidFill>
                <a:prstClr val="black"/>
              </a:solidFill>
              <a:latin typeface="メイリオ" pitchFamily="50" charset="-128"/>
              <a:ea typeface="メイリオ" pitchFamily="50" charset="-128"/>
            </a:endParaRPr>
          </a:p>
        </p:txBody>
      </p:sp>
      <p:sp>
        <p:nvSpPr>
          <p:cNvPr id="11" name="横巻き 10"/>
          <p:cNvSpPr/>
          <p:nvPr/>
        </p:nvSpPr>
        <p:spPr>
          <a:xfrm>
            <a:off x="17630" y="200617"/>
            <a:ext cx="9439049" cy="864096"/>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prstClr val="black"/>
                </a:solidFill>
                <a:latin typeface="メイリオ" pitchFamily="50" charset="-128"/>
                <a:ea typeface="メイリオ" pitchFamily="50" charset="-128"/>
              </a:rPr>
              <a:t>１　医療機関の勤務環境改善をめぐる現状②</a:t>
            </a:r>
            <a:endParaRPr lang="en-US" altLang="ja-JP" b="1" dirty="0" smtClean="0">
              <a:solidFill>
                <a:prstClr val="black"/>
              </a:solidFill>
              <a:latin typeface="メイリオ" pitchFamily="50" charset="-128"/>
              <a:ea typeface="メイリオ" pitchFamily="50" charset="-128"/>
            </a:endParaRPr>
          </a:p>
        </p:txBody>
      </p:sp>
      <p:sp>
        <p:nvSpPr>
          <p:cNvPr id="13" name="スライド番号プレースホルダー 3"/>
          <p:cNvSpPr>
            <a:spLocks noGrp="1"/>
          </p:cNvSpPr>
          <p:nvPr>
            <p:ph type="sldNum" sz="quarter" idx="12"/>
          </p:nvPr>
        </p:nvSpPr>
        <p:spPr>
          <a:xfrm>
            <a:off x="7594600" y="6453336"/>
            <a:ext cx="2311400" cy="365125"/>
          </a:xfrm>
        </p:spPr>
        <p:txBody>
          <a:bodyPr/>
          <a:lstStyle/>
          <a:p>
            <a:fld id="{873C0A70-B13F-4947-A920-ECA22281B0DF}" type="slidenum">
              <a:rPr kumimoji="1" lang="ja-JP" altLang="en-US" sz="2000" smtClean="0">
                <a:solidFill>
                  <a:schemeClr val="tx1"/>
                </a:solidFill>
              </a:rPr>
              <a:pPr/>
              <a:t>8</a:t>
            </a:fld>
            <a:endParaRPr kumimoji="1" lang="ja-JP" altLang="en-US" sz="2000" dirty="0">
              <a:solidFill>
                <a:schemeClr val="tx1"/>
              </a:solidFill>
            </a:endParaRPr>
          </a:p>
        </p:txBody>
      </p:sp>
    </p:spTree>
    <p:extLst>
      <p:ext uri="{BB962C8B-B14F-4D97-AF65-F5344CB8AC3E}">
        <p14:creationId xmlns:p14="http://schemas.microsoft.com/office/powerpoint/2010/main" val="2635629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9525">
          <a:noFill/>
          <a:miter lim="800000"/>
          <a:headEnd/>
          <a:tailEnd/>
        </a:ln>
      </a:spPr>
      <a:bodyPr anchor="ctr"/>
      <a:lstStyle>
        <a:defPPr algn="ctr">
          <a:defRPr sz="1000" b="1" dirty="0">
            <a:solidFill>
              <a:schemeClr val="tx2"/>
            </a:solidFill>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1.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5.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0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5E9EFF"/>
            </a:gs>
            <a:gs pos="39999">
              <a:srgbClr val="85C2FF"/>
            </a:gs>
            <a:gs pos="70000">
              <a:srgbClr val="C4D6EB"/>
            </a:gs>
            <a:gs pos="100000">
              <a:srgbClr val="FFEBFA"/>
            </a:gs>
          </a:gsLst>
          <a:lin ang="5400000" scaled="0"/>
        </a:gradFill>
        <a:ln w="9525">
          <a:solidFill>
            <a:schemeClr val="accent1">
              <a:lumMod val="75000"/>
            </a:schemeClr>
          </a:solidFill>
        </a:ln>
      </a:spPr>
      <a:bodyPr rtlCol="0" anchor="ctr"/>
      <a:lstStyle>
        <a:defPPr algn="ctr">
          <a:defRPr sz="2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8.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9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CFF99"/>
        </a:solidFill>
        <a:ln w="25400">
          <a:noFill/>
          <a:round/>
          <a:headEnd/>
          <a:tailEnd/>
        </a:ln>
      </a:spPr>
      <a:bodyPr lIns="68415" tIns="34208" rIns="68415" bIns="34208"/>
      <a:lstStyle>
        <a:defPPr marL="201613" indent="-201613" algn="just" defTabSz="957263">
          <a:buFont typeface="Wingdings" pitchFamily="2" charset="2"/>
          <a:buChar char="p"/>
          <a:defRPr sz="1800">
            <a:latin typeface="HGP創英角ｺﾞｼｯｸUB" pitchFamily="50" charset="-128"/>
          </a:defRPr>
        </a:defPPr>
      </a:lstStyle>
    </a:sp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4992</TotalTime>
  <Words>9863</Words>
  <Application>Microsoft Office PowerPoint</Application>
  <PresentationFormat>A4 210 x 297 mm</PresentationFormat>
  <Paragraphs>2363</Paragraphs>
  <Slides>86</Slides>
  <Notes>78</Notes>
  <HiddenSlides>0</HiddenSlides>
  <MMClips>0</MMClips>
  <ScaleCrop>false</ScaleCrop>
  <HeadingPairs>
    <vt:vector size="6" baseType="variant">
      <vt:variant>
        <vt:lpstr>使用されているフォント</vt:lpstr>
      </vt:variant>
      <vt:variant>
        <vt:i4>18</vt:i4>
      </vt:variant>
      <vt:variant>
        <vt:lpstr>テーマ</vt:lpstr>
      </vt:variant>
      <vt:variant>
        <vt:i4>29</vt:i4>
      </vt:variant>
      <vt:variant>
        <vt:lpstr>スライド タイトル</vt:lpstr>
      </vt:variant>
      <vt:variant>
        <vt:i4>86</vt:i4>
      </vt:variant>
    </vt:vector>
  </HeadingPairs>
  <TitlesOfParts>
    <vt:vector size="133" baseType="lpstr">
      <vt:lpstr>ＤＦ特太ゴシック体</vt:lpstr>
      <vt:lpstr>ＤＨＰ特太ゴシック体</vt:lpstr>
      <vt:lpstr>HGPｺﾞｼｯｸM</vt:lpstr>
      <vt:lpstr>HGP創英角ｺﾞｼｯｸUB</vt:lpstr>
      <vt:lpstr>HGP創英角ﾎﾟｯﾌﾟ体</vt:lpstr>
      <vt:lpstr>HGSｺﾞｼｯｸM</vt:lpstr>
      <vt:lpstr>HG丸ｺﾞｼｯｸM-PRO</vt:lpstr>
      <vt:lpstr>ＭＳ Ｐゴシック</vt:lpstr>
      <vt:lpstr>ＭＳ Ｐ明朝</vt:lpstr>
      <vt:lpstr>ＭＳ ゴシック</vt:lpstr>
      <vt:lpstr>ＭＳ 明朝</vt:lpstr>
      <vt:lpstr>メイリオ</vt:lpstr>
      <vt:lpstr>Arial</vt:lpstr>
      <vt:lpstr>Calibri</vt:lpstr>
      <vt:lpstr>Century</vt:lpstr>
      <vt:lpstr>Tahoma</vt:lpstr>
      <vt:lpstr>Times New Roman</vt:lpstr>
      <vt:lpstr>Wingdings</vt:lpstr>
      <vt:lpstr>Office ​​テーマ</vt:lpstr>
      <vt:lpstr>4_Office ​​テーマ</vt:lpstr>
      <vt:lpstr>2_Office テーマ</vt:lpstr>
      <vt:lpstr>5_Office ​​テーマ</vt:lpstr>
      <vt:lpstr>Office テーマ</vt:lpstr>
      <vt:lpstr>blank</vt:lpstr>
      <vt:lpstr>1_blank</vt:lpstr>
      <vt:lpstr>3_Office テーマ</vt:lpstr>
      <vt:lpstr>4_Office テーマ</vt:lpstr>
      <vt:lpstr>21_Office テーマ</vt:lpstr>
      <vt:lpstr>6_Office ​​テーマ</vt:lpstr>
      <vt:lpstr>2_Office ​​テーマ</vt:lpstr>
      <vt:lpstr>10_Office ​​テーマ</vt:lpstr>
      <vt:lpstr>11_Office ​​テーマ</vt:lpstr>
      <vt:lpstr>7_Office テーマ</vt:lpstr>
      <vt:lpstr>標準デザイン</vt:lpstr>
      <vt:lpstr>7_Office ​​テーマ</vt:lpstr>
      <vt:lpstr>13_Office ​​テーマ</vt:lpstr>
      <vt:lpstr>5_Office テーマ</vt:lpstr>
      <vt:lpstr>9_Office テーマ</vt:lpstr>
      <vt:lpstr>6_blank</vt:lpstr>
      <vt:lpstr>1_Office テーマ</vt:lpstr>
      <vt:lpstr>12_Office ​​テーマ</vt:lpstr>
      <vt:lpstr>8_Office テーマ</vt:lpstr>
      <vt:lpstr>5_blank</vt:lpstr>
      <vt:lpstr>8_Office ​​テーマ</vt:lpstr>
      <vt:lpstr>10_Office テーマ</vt:lpstr>
      <vt:lpstr>4_blank</vt:lpstr>
      <vt:lpstr>9_Office ​​テーマ</vt:lpstr>
      <vt:lpstr>いきいき働く医療機関づくりサポ－トセミナ－ ～医療勤務環境改善マネジメントシステムについて～ （厚生労働省委託事業）</vt:lpstr>
      <vt:lpstr>PowerPoint プレゼンテーション</vt:lpstr>
      <vt:lpstr>PowerPoint プレゼンテーション</vt:lpstr>
      <vt:lpstr>PowerPoint プレゼンテーション</vt:lpstr>
      <vt:lpstr>医師不足問題の背景</vt:lpstr>
      <vt:lpstr>PowerPoint プレゼンテーション</vt:lpstr>
      <vt:lpstr>看護職員として退職経験のある者の退職理由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医療・介護提供体制の見直しに係る今後のスケジュール</vt:lpstr>
      <vt:lpstr>PowerPoint プレゼンテーション</vt:lpstr>
      <vt:lpstr>PowerPoint プレゼンテーション</vt:lpstr>
      <vt:lpstr>PowerPoint プレゼンテーション</vt:lpstr>
      <vt:lpstr>PowerPoint プレゼンテーション</vt:lpstr>
      <vt:lpstr>医療機関の勤務環境改善に係るワンストップの相談支援体制の構築 (平成26年10月1日施行) </vt:lpstr>
      <vt:lpstr>PowerPoint プレゼンテーション</vt:lpstr>
      <vt:lpstr>PowerPoint プレゼンテーション</vt:lpstr>
      <vt:lpstr>PowerPoint プレゼンテーション</vt:lpstr>
      <vt:lpstr>PowerPoint プレゼンテーション</vt:lpstr>
      <vt:lpstr>各都道府県における医療勤務環境改善支援センターの設置状況 （平成２７年１月１４日現在）</vt:lpstr>
      <vt:lpstr>PowerPoint プレゼンテーション</vt:lpstr>
      <vt:lpstr>ナースセンター事業（概要）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－－勤務医の勤務環境改善のための方策  「医師数の増加（非常勤・研修医を含む）」が55.4％ともっとも多く、次いで、「当直明けの休み・休憩時間の確保」（53.4％）、「他職種（看護師、薬剤師等）との役割分担の促進」（50.8％）、「診療以外の業務の負担軽減」（45.9％）などとなっている。  ⇒医師数の増加のみならず、休日確保による疲労回復、役割分担促進による業務量の軽減、診療以外の負担軽減、過度な医療需要の抑制が重要。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厚生労働省ネットワークシステム</dc:creator>
  <cp:lastModifiedBy>z</cp:lastModifiedBy>
  <cp:revision>368</cp:revision>
  <cp:lastPrinted>2014-10-21T12:32:17Z</cp:lastPrinted>
  <dcterms:created xsi:type="dcterms:W3CDTF">2014-04-21T06:38:11Z</dcterms:created>
  <dcterms:modified xsi:type="dcterms:W3CDTF">2015-01-26T05:00:31Z</dcterms:modified>
</cp:coreProperties>
</file>